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08" r:id="rId1"/>
  </p:sldMasterIdLst>
  <p:notesMasterIdLst>
    <p:notesMasterId r:id="rId26"/>
  </p:notesMasterIdLst>
  <p:handoutMasterIdLst>
    <p:handoutMasterId r:id="rId27"/>
  </p:handoutMasterIdLst>
  <p:sldIdLst>
    <p:sldId id="435" r:id="rId2"/>
    <p:sldId id="461" r:id="rId3"/>
    <p:sldId id="460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1" r:id="rId12"/>
    <p:sldId id="472" r:id="rId13"/>
    <p:sldId id="436" r:id="rId14"/>
    <p:sldId id="432" r:id="rId15"/>
    <p:sldId id="433" r:id="rId16"/>
    <p:sldId id="473" r:id="rId17"/>
    <p:sldId id="443" r:id="rId18"/>
    <p:sldId id="438" r:id="rId19"/>
    <p:sldId id="439" r:id="rId20"/>
    <p:sldId id="447" r:id="rId21"/>
    <p:sldId id="440" r:id="rId22"/>
    <p:sldId id="459" r:id="rId23"/>
    <p:sldId id="456" r:id="rId24"/>
    <p:sldId id="398" r:id="rId25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bg1"/>
    </p:penClr>
  </p:showPr>
  <p:clrMru>
    <a:srgbClr val="000099"/>
    <a:srgbClr val="0066FF"/>
    <a:srgbClr val="FF0000"/>
    <a:srgbClr val="FF3300"/>
    <a:srgbClr val="CC0000"/>
    <a:srgbClr val="009900"/>
    <a:srgbClr val="FFCCFF"/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7818" autoAdjust="0"/>
    <p:restoredTop sz="94709" autoAdjust="0"/>
  </p:normalViewPr>
  <p:slideViewPr>
    <p:cSldViewPr>
      <p:cViewPr>
        <p:scale>
          <a:sx n="70" d="100"/>
          <a:sy n="70" d="100"/>
        </p:scale>
        <p:origin x="-8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8FC1362A-AEF8-4CFA-BF6C-69A81F20F92D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defTabSz="90328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3288" eaLnBrk="0" hangingPunct="0">
              <a:defRPr sz="1200">
                <a:latin typeface="Arial" charset="0"/>
              </a:defRPr>
            </a:lvl1pPr>
          </a:lstStyle>
          <a:p>
            <a:pPr>
              <a:defRPr/>
            </a:pPr>
            <a:fld id="{1AAF842E-4F15-422B-A8C0-1DA854C432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03331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7888"/>
            <a:ext cx="5389563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352" tIns="45176" rIns="90352" bIns="45176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latin typeface="Arial" charset="0"/>
              </a:defRPr>
            </a:lvl1pPr>
          </a:lstStyle>
          <a:p>
            <a:pPr>
              <a:defRPr/>
            </a:pPr>
            <a:fld id="{723ED335-3976-4101-A350-B3CCECA29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4751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3ED335-3976-4101-A350-B3CCECA2963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44645E2-5EF2-4ED6-B70D-509935A15C0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83EA9-1348-4255-A676-0D66B9B193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20A67EEF-9249-43C8-9C81-4A690A6B5FF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3017C4-05D6-4AD1-9694-83EAD478CA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5B803FF-5D2C-4D39-9E50-D132ED0A7CB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C81715A6-B767-4E47-8BD6-B0E803277C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A295D00E-16FF-4515-8827-424915B9C54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12B6822-B0B7-4DF7-8F43-04CB74E32D3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C5A6F10-0A21-4674-8667-2AC2F49EA6E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7896E1-5FD2-481A-B365-6EFFC8669F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F26431A0-E06D-4ACC-A9CF-55949AB6080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B020A20-898B-4BEE-98BF-FAC3E866E0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9" r:id="rId1"/>
    <p:sldLayoutId id="2147484410" r:id="rId2"/>
    <p:sldLayoutId id="2147484411" r:id="rId3"/>
    <p:sldLayoutId id="2147484412" r:id="rId4"/>
    <p:sldLayoutId id="2147484413" r:id="rId5"/>
    <p:sldLayoutId id="2147484414" r:id="rId6"/>
    <p:sldLayoutId id="2147484415" r:id="rId7"/>
    <p:sldLayoutId id="2147484416" r:id="rId8"/>
    <p:sldLayoutId id="2147484417" r:id="rId9"/>
    <p:sldLayoutId id="2147484418" r:id="rId10"/>
    <p:sldLayoutId id="2147484419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endParaRPr lang="ru-RU" dirty="0"/>
          </a:p>
        </p:txBody>
      </p:sp>
      <p:pic>
        <p:nvPicPr>
          <p:cNvPr id="8197" name="Picture 5" descr="logo_P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1334671" cy="1478959"/>
          </a:xfrm>
        </p:spPr>
      </p:pic>
      <p:pic>
        <p:nvPicPr>
          <p:cNvPr id="6" name="Picture 2" descr="C:\Users\User\Desktop\ЛОГО\Лого проекта Стратегия жизн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0"/>
            <a:ext cx="4191027" cy="314327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2714620"/>
            <a:ext cx="8286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Реализация проекта «Стратегия жизни» в образовательных организация г. </a:t>
            </a:r>
            <a:r>
              <a:rPr lang="ru-RU" sz="3600" b="1" dirty="0" smtClean="0">
                <a:solidFill>
                  <a:srgbClr val="C00000"/>
                </a:solidFill>
              </a:rPr>
              <a:t>Тюмени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8992" y="4643446"/>
            <a:ext cx="5429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Татьяна Васильевна Римкувене, к.п.н., </a:t>
            </a:r>
          </a:p>
          <a:p>
            <a:pPr algn="r"/>
            <a:r>
              <a:rPr lang="ru-RU" dirty="0" smtClean="0"/>
              <a:t>вице-президент  РОО «Ассоциация выпускников Президентской программы Тюменской области»,</a:t>
            </a:r>
          </a:p>
          <a:p>
            <a:pPr algn="r"/>
            <a:r>
              <a:rPr lang="ru-RU" dirty="0" smtClean="0"/>
              <a:t>директор ООО «Академия современного бизнеса»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влияния на выбор профессии (по Е.А. Климову)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Позиция старших членов семьи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Позиция учителей, школьных педагогов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Позиция друзей, подруг – мода на деятельность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Информирмация</a:t>
            </a:r>
            <a:r>
              <a:rPr lang="ru-RU" dirty="0" smtClean="0"/>
              <a:t> (СМИ, проч.)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C00000"/>
                </a:solidFill>
              </a:rPr>
              <a:t>Уровень притязаний на общественное признание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Склонности/ способности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rgbClr val="7030A0"/>
                </a:solidFill>
              </a:rPr>
              <a:t>Личные профессиональные планы -</a:t>
            </a:r>
            <a:br>
              <a:rPr lang="ru-RU" dirty="0" smtClean="0">
                <a:solidFill>
                  <a:srgbClr val="7030A0"/>
                </a:solidFill>
              </a:rPr>
            </a:br>
            <a:r>
              <a:rPr lang="ru-RU" dirty="0" smtClean="0">
                <a:solidFill>
                  <a:srgbClr val="7030A0"/>
                </a:solidFill>
              </a:rPr>
              <a:t> представления об этапах освоения профессии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Проблемы выбора профессии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Иллюзии - ориентация на внешние атрибуты профессиональной деятельности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Незнание, непонимание себя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 smtClean="0"/>
              <a:t>Бесцельность 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153400" cy="990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cs typeface="Times New Roman" pitchFamily="18" charset="0"/>
              </a:rPr>
              <a:t>Социальный проект                                      </a:t>
            </a: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«Стратегия жизни»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8197" name="Picture 5" descr="logo_PP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1472" y="3429000"/>
            <a:ext cx="1785950" cy="1979025"/>
          </a:xfrm>
        </p:spPr>
      </p:pic>
      <p:pic>
        <p:nvPicPr>
          <p:cNvPr id="8195" name="Рисунок 4" descr="C:\Users\User\Desktop\b_7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4883713"/>
            <a:ext cx="2286016" cy="197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5" descr="C:\Users\User\Desktop\Логотип Опоры Росси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5072074"/>
            <a:ext cx="2571768" cy="158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User\Desktop\ЛОГО\Лого проекта Стратегия жизни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571612"/>
            <a:ext cx="4000528" cy="300039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14282" y="5380672"/>
            <a:ext cx="27860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РОО Ассоциация выпускников Президентской программы Тюменской области</a:t>
            </a:r>
            <a:endParaRPr lang="ru-RU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Цель 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219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00174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 sz="2000" dirty="0" smtClean="0"/>
          </a:p>
          <a:p>
            <a:pPr>
              <a:buFont typeface="Wingdings" pitchFamily="2" charset="2"/>
              <a:buNone/>
            </a:pPr>
            <a:r>
              <a:rPr lang="ru-RU" sz="2800" dirty="0" smtClean="0"/>
              <a:t>   </a:t>
            </a:r>
            <a:r>
              <a:rPr lang="ru-RU" sz="3200" dirty="0" smtClean="0"/>
              <a:t>Формирование у старшеклассников (учащихся 10-х классов) осознанного отношения к выбору жизненных целей, профессиональной деятельности; информирование о различных отраслях экономики, формах и видах профессиональной деятельности «из первых уст»</a:t>
            </a:r>
          </a:p>
          <a:p>
            <a:pPr>
              <a:buFont typeface="Wingdings" pitchFamily="2" charset="2"/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Формат 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sz="quarter" idx="1"/>
          </p:nvPr>
        </p:nvSpPr>
        <p:spPr>
          <a:xfrm>
            <a:off x="428625" y="1571612"/>
            <a:ext cx="7467600" cy="4445013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41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Свободная атмосфера живого общения школьников в формате мастер-классов с предпринимателями, бизнесменами и профессионалами (руководителями и специалистами компаний) разных отраслей: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Производство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Оптовая торговля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Розничная торговля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Индустрия гостеприимства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Инновационный бизнес</a:t>
            </a:r>
          </a:p>
          <a:p>
            <a:r>
              <a:rPr lang="en-US" sz="11200" dirty="0" smtClean="0"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– бизнес и др.</a:t>
            </a:r>
          </a:p>
          <a:p>
            <a:pPr>
              <a:buFont typeface="Wingdings" pitchFamily="2" charset="2"/>
              <a:buNone/>
            </a:pPr>
            <a:endParaRPr lang="ru-RU" sz="4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cs typeface="Times New Roman" pitchFamily="18" charset="0"/>
              </a:rPr>
              <a:t>Этапы проекта: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sz="quarter" idx="1"/>
          </p:nvPr>
        </p:nvSpPr>
        <p:spPr>
          <a:xfrm>
            <a:off x="428624" y="1571612"/>
            <a:ext cx="8286780" cy="5000660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1 Этап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Сентябрь-декабрь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Вводное методическое занятие «Стратегия жизни» – 1-1,5 час.</a:t>
            </a:r>
          </a:p>
          <a:p>
            <a:pPr>
              <a:buFont typeface="Wingdings" pitchFamily="2" charset="2"/>
              <a:buNone/>
            </a:pP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2 Этап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декабрь, январь-апрель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1) Мастер-классы «История успеха» – 1 раз в месяц – 45 мин. </a:t>
            </a:r>
          </a:p>
          <a:p>
            <a:pPr>
              <a:buNone/>
            </a:pP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2) Экскурсии  на предприятия города – 1 раз в 2-3 месяца</a:t>
            </a:r>
          </a:p>
          <a:p>
            <a:pPr>
              <a:buFont typeface="Wingdings" pitchFamily="2" charset="2"/>
              <a:buNone/>
            </a:pP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3 Этап </a:t>
            </a:r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Апрель-май</a:t>
            </a:r>
          </a:p>
          <a:p>
            <a:r>
              <a:rPr lang="ru-RU" sz="11200" dirty="0" smtClean="0">
                <a:latin typeface="Times New Roman" pitchFamily="18" charset="0"/>
                <a:cs typeface="Times New Roman" pitchFamily="18" charset="0"/>
              </a:rPr>
              <a:t> Городской конкурс  презентаций «Стратегия моей жизни. Все работы хороши»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0112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Итоги 2014-2015 </a:t>
            </a:r>
            <a:r>
              <a:rPr lang="ru-RU" dirty="0" err="1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уч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. года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2291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00250"/>
            <a:ext cx="8003232" cy="447357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проекте участвовали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52 школы г.Тюмени</a:t>
            </a:r>
          </a:p>
          <a:p>
            <a:pPr>
              <a:buNone/>
            </a:pPr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Проведены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27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вводных семинаров </a:t>
            </a: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76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мастер-классов,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участвовали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1205 десятиклассников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>
                <a:solidFill>
                  <a:srgbClr val="000099"/>
                </a:solidFill>
                <a:cs typeface="Times New Roman" pitchFamily="18" charset="0"/>
              </a:rPr>
              <a:t>I </a:t>
            </a:r>
            <a:r>
              <a:rPr lang="ru-RU" sz="4000" dirty="0" smtClean="0">
                <a:solidFill>
                  <a:srgbClr val="000099"/>
                </a:solidFill>
                <a:cs typeface="Times New Roman" pitchFamily="18" charset="0"/>
              </a:rPr>
              <a:t>этап</a:t>
            </a:r>
            <a:r>
              <a:rPr lang="ru-RU" sz="4000" dirty="0" smtClean="0">
                <a:solidFill>
                  <a:srgbClr val="FF3300"/>
                </a:solidFill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rgbClr val="FF3300"/>
                </a:solidFill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cs typeface="Times New Roman" pitchFamily="18" charset="0"/>
              </a:rPr>
              <a:t>Методический семинар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714488"/>
            <a:ext cx="7467600" cy="475946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Программа </a:t>
            </a:r>
            <a:endParaRPr lang="ru-RU" sz="2800" dirty="0" smtClean="0"/>
          </a:p>
          <a:p>
            <a:pPr lvl="0"/>
            <a:r>
              <a:rPr lang="ru-RU" sz="2400" dirty="0" smtClean="0"/>
              <a:t>Ценность времени. Время как ресурс. Временной бюджет жизни.</a:t>
            </a:r>
          </a:p>
          <a:p>
            <a:pPr lvl="0"/>
            <a:r>
              <a:rPr lang="ru-RU" sz="2400" dirty="0" smtClean="0"/>
              <a:t>Стратегия жизни. Определение «цель», «стратегия». Виды целей. Модель </a:t>
            </a:r>
            <a:r>
              <a:rPr lang="en-US" sz="2400" dirty="0" smtClean="0"/>
              <a:t>SMART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Цели и ценности. Персональная философия и стратегия жизни и профессионального развития. Цели и средства.</a:t>
            </a:r>
          </a:p>
          <a:p>
            <a:pPr lvl="0"/>
            <a:r>
              <a:rPr lang="ru-RU" sz="2400" dirty="0" smtClean="0"/>
              <a:t>Варианты профессиональной деятельности: предпринимательство, наем, </a:t>
            </a:r>
            <a:r>
              <a:rPr lang="ru-RU" sz="2400" dirty="0" err="1" smtClean="0"/>
              <a:t>фрилансерство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Ценность знаний.</a:t>
            </a:r>
          </a:p>
          <a:p>
            <a:pPr lvl="0"/>
            <a:r>
              <a:rPr lang="ru-RU" sz="2400" dirty="0" smtClean="0"/>
              <a:t>Удача и успех. Критерии успеха. Технологии успеха. </a:t>
            </a:r>
          </a:p>
          <a:p>
            <a:endParaRPr lang="ru-RU" sz="28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01122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3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II </a:t>
            </a:r>
            <a:r>
              <a:rPr lang="ru-RU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этап</a:t>
            </a:r>
            <a:r>
              <a:rPr lang="ru-RU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sz="4000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Мастер-классы, «истории успеха»</a:t>
            </a:r>
            <a:r>
              <a:rPr lang="ru-RU" dirty="0" smtClean="0">
                <a:solidFill>
                  <a:srgbClr val="000099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Calibri" pitchFamily="34" charset="0"/>
              </a:rPr>
            </a:br>
            <a:endParaRPr lang="ru-RU" dirty="0">
              <a:latin typeface="Calibri" pitchFamily="34" charset="0"/>
            </a:endParaRPr>
          </a:p>
        </p:txBody>
      </p:sp>
      <p:sp>
        <p:nvSpPr>
          <p:cNvPr id="13315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1643050"/>
            <a:ext cx="7829550" cy="497365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Особенности отрасли</a:t>
            </a:r>
          </a:p>
          <a:p>
            <a:r>
              <a:rPr lang="ru-RU" sz="2800" dirty="0" smtClean="0"/>
              <a:t>Профессии отрасли: рабочие, специалисты</a:t>
            </a:r>
          </a:p>
          <a:p>
            <a:r>
              <a:rPr lang="ru-RU" sz="2800" dirty="0" smtClean="0"/>
              <a:t>Требуемые знания и компетенции сотрудников </a:t>
            </a:r>
          </a:p>
          <a:p>
            <a:r>
              <a:rPr lang="ru-RU" sz="2800" dirty="0" smtClean="0"/>
              <a:t>Конкуренция. Конкуренты. Конкурентные преимущества компании.</a:t>
            </a:r>
          </a:p>
          <a:p>
            <a:r>
              <a:rPr lang="ru-RU" sz="2800" dirty="0" smtClean="0"/>
              <a:t>Удача и успех. Критерии  и технологии успеха.  </a:t>
            </a:r>
          </a:p>
          <a:p>
            <a:r>
              <a:rPr lang="ru-RU" sz="2800" dirty="0" smtClean="0"/>
              <a:t>Предпринимательство. Создание и развитие бизнеса. Бизнес-идеи. Бизнес-планирование.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93978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3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3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II </a:t>
            </a:r>
            <a:r>
              <a:rPr lang="ru-RU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этап</a:t>
            </a:r>
            <a:r>
              <a:rPr lang="ru-RU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3300"/>
                </a:solidFill>
                <a:latin typeface="Calibri" pitchFamily="34" charset="0"/>
                <a:cs typeface="Times New Roman" pitchFamily="18" charset="0"/>
              </a:rPr>
            </a:b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Экскурсии</a:t>
            </a:r>
            <a:r>
              <a:rPr lang="ru-RU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571612"/>
            <a:ext cx="8429684" cy="307183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2014-2015 г. школьники посетили: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Винзилинский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завод керамических стеновых материалов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Деревообрабатывающий комбинат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«Красный Октябрь» </a:t>
            </a:r>
          </a:p>
        </p:txBody>
      </p:sp>
      <p:pic>
        <p:nvPicPr>
          <p:cNvPr id="4" name="Picture 2" descr="C:\Users\User\Desktop\Соцпроект со школами\2013-2014\Круглый стол 18.03.2014\фото\DSC_05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714752"/>
            <a:ext cx="4760824" cy="283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Соцпроект со школами\2013-2014\Круглый стол 18.03.2014\фото\DSC_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214818"/>
            <a:ext cx="3486714" cy="2306958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Предпрофильная</a:t>
            </a:r>
            <a:r>
              <a:rPr lang="ru-RU" dirty="0" smtClean="0"/>
              <a:t> подготовка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Профессиональное самоопределение – часть общего процесса жизненного самоопределения</a:t>
            </a:r>
          </a:p>
          <a:p>
            <a:r>
              <a:rPr lang="ru-RU" dirty="0" smtClean="0"/>
              <a:t>Что влияет на жизненное самоопределение современного молодого человека?</a:t>
            </a:r>
            <a:endParaRPr lang="ru-RU" dirty="0"/>
          </a:p>
        </p:txBody>
      </p:sp>
      <p:pic>
        <p:nvPicPr>
          <p:cNvPr id="4" name="Рисунок 3" descr="пок9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71736" y="3857628"/>
            <a:ext cx="4095343" cy="272599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User\Desktop\Соцпроект со школами\2013-2014\Круглый стол 18.03.2014\фото\DSC_059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26858" cy="564202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58204" cy="101122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dirty="0" smtClean="0">
                <a:solidFill>
                  <a:srgbClr val="000099"/>
                </a:solidFill>
                <a:cs typeface="Times New Roman" pitchFamily="18" charset="0"/>
              </a:rPr>
              <a:t>Ш</a:t>
            </a:r>
            <a:r>
              <a:rPr lang="en-US" sz="3200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000099"/>
                </a:solidFill>
                <a:cs typeface="Times New Roman" pitchFamily="18" charset="0"/>
              </a:rPr>
              <a:t>этап</a:t>
            </a:r>
            <a:r>
              <a:rPr lang="ru-RU" sz="3200" dirty="0" smtClean="0">
                <a:solidFill>
                  <a:srgbClr val="FF3300"/>
                </a:solidFill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Городской конкурс  презентаций </a:t>
            </a:r>
            <a:b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</a:br>
            <a:r>
              <a:rPr lang="ru-RU" sz="3200" dirty="0" smtClean="0">
                <a:solidFill>
                  <a:srgbClr val="C00000"/>
                </a:solidFill>
                <a:cs typeface="Times New Roman" pitchFamily="18" charset="0"/>
              </a:rPr>
              <a:t>«Стратегия моей жизни. Все работы хороши»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14339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1571612"/>
            <a:ext cx="7829550" cy="4929198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dirty="0" smtClean="0"/>
              <a:t>18 школ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22 индивидуальных</a:t>
            </a:r>
            <a:r>
              <a:rPr lang="en-US" sz="3200" dirty="0" smtClean="0"/>
              <a:t> </a:t>
            </a:r>
            <a:r>
              <a:rPr lang="ru-RU" sz="3200" dirty="0" smtClean="0"/>
              <a:t>проекта 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4 групповых проекта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43 участника</a:t>
            </a:r>
          </a:p>
          <a:p>
            <a:pPr>
              <a:buFont typeface="Wingdings" pitchFamily="2" charset="2"/>
              <a:buChar char="Ø"/>
            </a:pPr>
            <a:r>
              <a:rPr lang="ru-RU" sz="3200" dirty="0" smtClean="0"/>
              <a:t>20 организаторов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Победители конкурса были награждены </a:t>
            </a:r>
            <a:r>
              <a:rPr lang="ru-RU" dirty="0" err="1" smtClean="0"/>
              <a:t>айпедами</a:t>
            </a:r>
            <a:r>
              <a:rPr lang="ru-RU" dirty="0" smtClean="0"/>
              <a:t>, денежными премиями, др. ценными подарками.</a:t>
            </a:r>
          </a:p>
          <a:p>
            <a:pPr>
              <a:buNone/>
            </a:pPr>
            <a:r>
              <a:rPr lang="ru-RU" dirty="0" smtClean="0"/>
              <a:t>   Каждый участник конкурса получил билет </a:t>
            </a:r>
            <a:br>
              <a:rPr lang="ru-RU" dirty="0" smtClean="0"/>
            </a:br>
            <a:r>
              <a:rPr lang="ru-RU" dirty="0" smtClean="0"/>
              <a:t>в парк интерактивных чудес «Эврика».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http://avpp72.ru/images/gallery/p19lr9vjns1pkj15hp1a2qojd13cl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85727"/>
            <a:ext cx="4929222" cy="3289817"/>
          </a:xfrm>
          <a:prstGeom prst="rect">
            <a:avLst/>
          </a:prstGeom>
          <a:noFill/>
        </p:spPr>
      </p:pic>
      <p:pic>
        <p:nvPicPr>
          <p:cNvPr id="15372" name="Picture 12" descr="http://avpp72.ru/images/gallery/p19lr9vjns1eq4ou31ads1e57tn1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643314"/>
            <a:ext cx="4267200" cy="2847976"/>
          </a:xfrm>
          <a:prstGeom prst="rect">
            <a:avLst/>
          </a:prstGeom>
          <a:noFill/>
        </p:spPr>
      </p:pic>
      <p:pic>
        <p:nvPicPr>
          <p:cNvPr id="15376" name="Picture 16" descr="http://avpp72.ru/images/gallery/p19lr9vjns11hq1l1j12q41s06cq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714752"/>
            <a:ext cx="4267200" cy="2847976"/>
          </a:xfrm>
          <a:prstGeom prst="rect">
            <a:avLst/>
          </a:prstGeom>
          <a:noFill/>
        </p:spPr>
      </p:pic>
      <p:pic>
        <p:nvPicPr>
          <p:cNvPr id="15378" name="Picture 18" descr="http://avpp72.ru/images/gallery/p19lra1po1nhv187b7g1s411s1n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2928958" cy="438854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vpp72.ru/images/gallery/p19lra5dcs1lg819pt2s61hcmd0d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99946"/>
            <a:ext cx="3214711" cy="4816691"/>
          </a:xfrm>
          <a:prstGeom prst="rect">
            <a:avLst/>
          </a:prstGeom>
          <a:noFill/>
        </p:spPr>
      </p:pic>
      <p:pic>
        <p:nvPicPr>
          <p:cNvPr id="14340" name="Picture 4" descr="http://avpp72.ru/images/gallery/p19lra5dcs1sd5rhj13j51qtmued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214686"/>
            <a:ext cx="5016463" cy="3348042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7467600" cy="101122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>
                <a:solidFill>
                  <a:srgbClr val="C00000"/>
                </a:solidFill>
                <a:latin typeface="Calibri" pitchFamily="34" charset="0"/>
                <a:cs typeface="Times New Roman" pitchFamily="18" charset="0"/>
              </a:rPr>
              <a:t>Победители конкурса - 2015</a:t>
            </a:r>
            <a:endParaRPr lang="ru-RU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1571613"/>
            <a:ext cx="507209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Владимир </a:t>
            </a:r>
            <a:r>
              <a:rPr lang="ru-RU" sz="2000" dirty="0" err="1" smtClean="0"/>
              <a:t>Стрельников</a:t>
            </a:r>
            <a:r>
              <a:rPr lang="ru-RU" sz="2000" dirty="0" smtClean="0"/>
              <a:t>  «Планирование жизненной стратегии» – </a:t>
            </a:r>
            <a:r>
              <a:rPr lang="ru-RU" sz="2000" dirty="0" err="1" smtClean="0"/>
              <a:t>шк</a:t>
            </a:r>
            <a:r>
              <a:rPr lang="ru-RU" sz="2000" dirty="0" smtClean="0"/>
              <a:t>. 49</a:t>
            </a:r>
          </a:p>
          <a:p>
            <a:endParaRPr lang="ru-RU" sz="1000" dirty="0" smtClean="0"/>
          </a:p>
          <a:p>
            <a:r>
              <a:rPr lang="ru-RU" sz="2000" dirty="0" smtClean="0"/>
              <a:t>«Мое профессиональное будущее» - </a:t>
            </a:r>
          </a:p>
          <a:p>
            <a:r>
              <a:rPr lang="ru-RU" sz="2000" dirty="0" err="1" smtClean="0"/>
              <a:t>шк</a:t>
            </a:r>
            <a:r>
              <a:rPr lang="ru-RU" sz="2000" dirty="0" smtClean="0"/>
              <a:t>. 32 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7467600" cy="10001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b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Содержимое 4"/>
          <p:cNvSpPr>
            <a:spLocks noGrp="1"/>
          </p:cNvSpPr>
          <p:nvPr>
            <p:ph sz="quarter" idx="1"/>
          </p:nvPr>
        </p:nvSpPr>
        <p:spPr>
          <a:xfrm>
            <a:off x="857224" y="2500306"/>
            <a:ext cx="7467600" cy="3786214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Координатор проекта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Евгения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Ядрышникова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секретарь АВПП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тел. 8-(9044)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98-17-88</a:t>
            </a:r>
          </a:p>
          <a:p>
            <a:pPr>
              <a:buFont typeface="Wingdings" pitchFamily="2" charset="2"/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айт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avpp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Font typeface="Wingdings" pitchFamily="2" charset="2"/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avpp.info@gmail.com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поколения </a:t>
            </a:r>
            <a:r>
              <a:rPr lang="en-US" dirty="0" smtClean="0"/>
              <a:t>Y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1994-2010  годы рождения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«Теория поколений» создана в 1991 году американскими учеными Нейлом </a:t>
            </a:r>
            <a:r>
              <a:rPr lang="ru-RU" dirty="0" err="1" smtClean="0"/>
              <a:t>Хоувом</a:t>
            </a:r>
            <a:r>
              <a:rPr lang="ru-RU" dirty="0" smtClean="0"/>
              <a:t> и Вильямом Штраусом</a:t>
            </a:r>
          </a:p>
          <a:p>
            <a:r>
              <a:rPr lang="ru-RU" dirty="0" smtClean="0"/>
              <a:t>«конфликт поколений» основывается не только на возрастных противоречиях, но и на влиянии </a:t>
            </a:r>
            <a:r>
              <a:rPr lang="ru-RU" b="1" dirty="0" smtClean="0"/>
              <a:t>глобальных внешних факторов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различие в  ценностных установках, особенностях восприятия информации, особенностях коммуникации внутри поколения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Глобальные внешние факторы поколения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928802"/>
            <a:ext cx="8153400" cy="4495800"/>
          </a:xfrm>
        </p:spPr>
        <p:txBody>
          <a:bodyPr/>
          <a:lstStyle/>
          <a:p>
            <a:r>
              <a:rPr lang="ru-RU" dirty="0" smtClean="0"/>
              <a:t>«Перестройка»</a:t>
            </a:r>
          </a:p>
          <a:p>
            <a:r>
              <a:rPr lang="ru-RU" dirty="0" smtClean="0"/>
              <a:t>Экономический дефолт 90-е начало </a:t>
            </a:r>
            <a:r>
              <a:rPr lang="ru-RU" dirty="0" smtClean="0"/>
              <a:t>2000-х</a:t>
            </a:r>
          </a:p>
          <a:p>
            <a:r>
              <a:rPr lang="ru-RU" smtClean="0"/>
              <a:t>Период социальных </a:t>
            </a:r>
            <a:r>
              <a:rPr lang="ru-RU" dirty="0" smtClean="0"/>
              <a:t>и </a:t>
            </a:r>
            <a:r>
              <a:rPr lang="ru-RU" smtClean="0"/>
              <a:t>материальных «лифтов» </a:t>
            </a:r>
            <a:endParaRPr lang="ru-RU" dirty="0" smtClean="0"/>
          </a:p>
          <a:p>
            <a:r>
              <a:rPr lang="ru-RU" dirty="0" smtClean="0"/>
              <a:t>Теракты и военные конфликты</a:t>
            </a:r>
          </a:p>
          <a:p>
            <a:r>
              <a:rPr lang="ru-RU" dirty="0" smtClean="0"/>
              <a:t>Бум цифровых технологий (мобильные телефоны, </a:t>
            </a:r>
            <a:r>
              <a:rPr lang="ru-RU" dirty="0" err="1" smtClean="0"/>
              <a:t>гаджеты</a:t>
            </a:r>
            <a:r>
              <a:rPr lang="ru-RU" dirty="0" smtClean="0"/>
              <a:t>, интернет)</a:t>
            </a:r>
          </a:p>
          <a:p>
            <a:r>
              <a:rPr lang="ru-RU" dirty="0" smtClean="0"/>
              <a:t>Эпоха брендов </a:t>
            </a:r>
          </a:p>
          <a:p>
            <a:r>
              <a:rPr lang="ru-RU" dirty="0" smtClean="0"/>
              <a:t>Мировые кризисы</a:t>
            </a: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поколений Х и </a:t>
            </a:r>
            <a:r>
              <a:rPr lang="en-US" dirty="0" smtClean="0"/>
              <a:t>Y</a:t>
            </a:r>
            <a:endParaRPr lang="ru-RU" dirty="0"/>
          </a:p>
        </p:txBody>
      </p:sp>
      <p:pic>
        <p:nvPicPr>
          <p:cNvPr id="5" name="Рисунок 4" descr="Пок4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6072198" y="2857496"/>
            <a:ext cx="2857520" cy="2500306"/>
          </a:xfrm>
          <a:prstGeom prst="rect">
            <a:avLst/>
          </a:prstGeom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612775" y="1600200"/>
          <a:ext cx="5316547" cy="49006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90"/>
                <a:gridCol w="4877657"/>
              </a:tblGrid>
              <a:tr h="326239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Х </a:t>
                      </a:r>
                      <a:r>
                        <a:rPr lang="ru-RU" sz="2400" b="1" i="0" u="none" strike="noStrike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400" b="1" i="0" u="none" strike="noStrike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готовность к изменениям, возможность выбора, глобальная информированность, техническая грамотность, коллективизм, стремление учиться в течение всей жизни, поиск эмоций, прагматизм, надежда на себя, равноправие полов</a:t>
                      </a:r>
                      <a:r>
                        <a:rPr lang="ru-RU" sz="2000" b="1" i="0" u="none" strike="noStrike" dirty="0">
                          <a:solidFill>
                            <a:srgbClr val="FFFFFF"/>
                          </a:solidFill>
                          <a:latin typeface="Calibri"/>
                        </a:rPr>
                        <a:t> </a:t>
                      </a:r>
                      <a:endParaRPr lang="ru-RU" sz="2000" b="1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6382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Y</a:t>
                      </a: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свобода, «</a:t>
                      </a:r>
                      <a:r>
                        <a:rPr lang="ru-RU" sz="2000" b="0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fun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» (веселье), гражданский долг и мораль,  наивность, неумение подчиняться,  немедленное вознаграждение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формирования поколения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514350" lvl="0" indent="-514350">
              <a:buNone/>
            </a:pPr>
            <a:r>
              <a:rPr lang="ru-RU" b="1" dirty="0" smtClean="0"/>
              <a:t>1. Отсутствие в России государственной идеологии</a:t>
            </a:r>
            <a:r>
              <a:rPr lang="ru-RU" dirty="0" smtClean="0"/>
              <a:t> – индивидуализм,  отсутствие у молодых людей заданных общественных целей и идеалов (нет героев). </a:t>
            </a:r>
          </a:p>
          <a:p>
            <a:pPr marL="514350" lvl="0" indent="-514350">
              <a:buNone/>
            </a:pPr>
            <a:r>
              <a:rPr lang="ru-RU" b="1" dirty="0" smtClean="0"/>
              <a:t>2. Относительно высокий уровень материального благосостояния</a:t>
            </a:r>
            <a:r>
              <a:rPr lang="ru-RU" dirty="0" smtClean="0"/>
              <a:t> – отсутствие экономического и правового принуждения к труду. Работа для них как форма организации собственного времени, смыслы работы глубоко внутренние  - в реализации себя, удовлетворение собственных интересов, развитие собственных ресурсов. </a:t>
            </a:r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формирования поколения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b="1" dirty="0" smtClean="0"/>
              <a:t>3. Развитие электронных и цифровых технологий</a:t>
            </a:r>
            <a:r>
              <a:rPr lang="ru-RU" dirty="0" smtClean="0"/>
              <a:t> (бытовая техника, мобильные телефоны, интернет)</a:t>
            </a:r>
          </a:p>
          <a:p>
            <a:pPr lvl="0">
              <a:buNone/>
            </a:pPr>
            <a:r>
              <a:rPr lang="ru-RU" dirty="0" smtClean="0"/>
              <a:t>с одной стороны:</a:t>
            </a:r>
          </a:p>
          <a:p>
            <a:pPr>
              <a:buNone/>
            </a:pPr>
            <a:r>
              <a:rPr lang="ru-RU" dirty="0" smtClean="0"/>
              <a:t>    - высвобождение времени, появление времени для досуга;</a:t>
            </a:r>
          </a:p>
          <a:p>
            <a:pPr>
              <a:buNone/>
            </a:pPr>
            <a:r>
              <a:rPr lang="ru-RU" dirty="0" smtClean="0"/>
              <a:t>с другой стороны:</a:t>
            </a:r>
          </a:p>
          <a:p>
            <a:pPr>
              <a:buNone/>
            </a:pPr>
            <a:r>
              <a:rPr lang="ru-RU" dirty="0" smtClean="0"/>
              <a:t>    -  доступ к информации, возможность широких коммуникаций – тусовок. В мире больше нет четких границ, все слилось в один поток информации.</a:t>
            </a:r>
          </a:p>
          <a:p>
            <a:pPr>
              <a:buNone/>
            </a:pPr>
            <a:r>
              <a:rPr lang="ru-RU" b="1" dirty="0" smtClean="0"/>
              <a:t>4. Эпоха гласности и свободы слова </a:t>
            </a:r>
            <a:r>
              <a:rPr lang="ru-RU" dirty="0" smtClean="0"/>
              <a:t>– практически безграничное доверие к информации, некритическое ее восприятие. </a:t>
            </a:r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формирования поколения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b="1" dirty="0" smtClean="0"/>
              <a:t>5. Эпоха брендов</a:t>
            </a:r>
            <a:r>
              <a:rPr lang="ru-RU" dirty="0" smtClean="0"/>
              <a:t> – вера в бренды, ценность  брендов, мода на бренды</a:t>
            </a:r>
          </a:p>
          <a:p>
            <a:pPr lvl="0"/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 descr="Пок10.jpg"/>
          <p:cNvPicPr/>
          <p:nvPr/>
        </p:nvPicPr>
        <p:blipFill>
          <a:blip r:embed="rId2"/>
          <a:stretch>
            <a:fillRect/>
          </a:stretch>
        </p:blipFill>
        <p:spPr>
          <a:xfrm>
            <a:off x="2500298" y="2786058"/>
            <a:ext cx="4714908" cy="37862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Условия формирования поколения </a:t>
            </a:r>
            <a:r>
              <a:rPr lang="en-US" dirty="0" smtClean="0"/>
              <a:t>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ru-RU" b="1" dirty="0" smtClean="0"/>
              <a:t>6. </a:t>
            </a:r>
            <a:r>
              <a:rPr lang="ru-RU" b="1" dirty="0" err="1" smtClean="0"/>
              <a:t>Клиентоориентированность</a:t>
            </a:r>
            <a:r>
              <a:rPr lang="ru-RU" dirty="0" smtClean="0"/>
              <a:t> как принцип выстраивания отношений производителя товаров и услуг с покупателем. </a:t>
            </a:r>
            <a:r>
              <a:rPr lang="en-US" dirty="0" smtClean="0"/>
              <a:t>Y</a:t>
            </a:r>
            <a:r>
              <a:rPr lang="ru-RU" dirty="0" smtClean="0"/>
              <a:t>-</a:t>
            </a:r>
            <a:r>
              <a:rPr lang="ru-RU" dirty="0" err="1" smtClean="0"/>
              <a:t>ки</a:t>
            </a:r>
            <a:r>
              <a:rPr lang="ru-RU" dirty="0" smtClean="0"/>
              <a:t> чувствуют к себе внимание производителей и их готовность создавать для них наилучшие сервисы. Того же </a:t>
            </a:r>
            <a:r>
              <a:rPr lang="en-US" dirty="0" smtClean="0"/>
              <a:t>Y</a:t>
            </a:r>
            <a:r>
              <a:rPr lang="ru-RU" dirty="0" smtClean="0"/>
              <a:t>-</a:t>
            </a:r>
            <a:r>
              <a:rPr lang="ru-RU" dirty="0" err="1" smtClean="0"/>
              <a:t>ки</a:t>
            </a:r>
            <a:r>
              <a:rPr lang="ru-RU" dirty="0" smtClean="0"/>
              <a:t> ожидают и требуют к себе от всех структур. </a:t>
            </a:r>
          </a:p>
          <a:p>
            <a:pPr>
              <a:buNone/>
            </a:pPr>
            <a:r>
              <a:rPr lang="ru-RU" b="1" dirty="0" smtClean="0"/>
              <a:t>7. Эпоха распада традиционных представлений о семье </a:t>
            </a:r>
            <a:r>
              <a:rPr lang="ru-RU" dirty="0" smtClean="0"/>
              <a:t>– У Y- </a:t>
            </a:r>
            <a:r>
              <a:rPr lang="ru-RU" dirty="0" err="1" smtClean="0"/>
              <a:t>ов</a:t>
            </a:r>
            <a:r>
              <a:rPr lang="ru-RU" dirty="0" smtClean="0"/>
              <a:t> в большинстве не сформирована этика иерархии позиций: </a:t>
            </a:r>
            <a:r>
              <a:rPr lang="ru-RU" dirty="0" err="1" smtClean="0"/>
              <a:t>старший-младший</a:t>
            </a:r>
            <a:r>
              <a:rPr lang="ru-RU" dirty="0" smtClean="0"/>
              <a:t>, руководитель-подчиненный. Практически нет опыта устойчивых семейных связей, приверженности, обязанностей в отношениях.</a:t>
            </a:r>
          </a:p>
          <a:p>
            <a:pPr lvl="0"/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endParaRPr lang="ru-RU" dirty="0" smtClean="0"/>
          </a:p>
          <a:p>
            <a:pPr lvl="0"/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4741</TotalTime>
  <Words>793</Words>
  <Application>Microsoft Office PowerPoint</Application>
  <PresentationFormat>Экран (4:3)</PresentationFormat>
  <Paragraphs>146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Обычная</vt:lpstr>
      <vt:lpstr> </vt:lpstr>
      <vt:lpstr>Предпрофильная подготовка</vt:lpstr>
      <vt:lpstr>Особенности поколения Y  1994-2010  годы рождения</vt:lpstr>
      <vt:lpstr>Глобальные внешние факторы поколения Y</vt:lpstr>
      <vt:lpstr>Особенности поколений Х и Y</vt:lpstr>
      <vt:lpstr>Условия формирования поколения Y</vt:lpstr>
      <vt:lpstr>Условия формирования поколения Y</vt:lpstr>
      <vt:lpstr>Условия формирования поколения Y</vt:lpstr>
      <vt:lpstr>Условия формирования поколения Y</vt:lpstr>
      <vt:lpstr>Источники влияния на выбор профессии (по Е.А. Климову)</vt:lpstr>
      <vt:lpstr>Проблемы выбора профессии </vt:lpstr>
      <vt:lpstr>Социальный проект                                      «Стратегия жизни» </vt:lpstr>
      <vt:lpstr>Цель проекта:</vt:lpstr>
      <vt:lpstr>Формат проекта:</vt:lpstr>
      <vt:lpstr>Этапы проекта:</vt:lpstr>
      <vt:lpstr>Итоги 2014-2015 уч. года </vt:lpstr>
      <vt:lpstr>I этап Методический семинар</vt:lpstr>
      <vt:lpstr> II этап Мастер-классы, «истории успеха» </vt:lpstr>
      <vt:lpstr> II этап Экскурсии </vt:lpstr>
      <vt:lpstr>Слайд 20</vt:lpstr>
      <vt:lpstr>Ш этап Городской конкурс  презентаций  «Стратегия моей жизни. Все работы хороши»</vt:lpstr>
      <vt:lpstr>Слайд 22</vt:lpstr>
      <vt:lpstr>Победители конкурса - 2015</vt:lpstr>
      <vt:lpstr> СПАСИБО ЗА ВНИМАНИЕ! </vt:lpstr>
    </vt:vector>
  </TitlesOfParts>
  <Company>org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Tatiyna</dc:creator>
  <cp:lastModifiedBy>Client</cp:lastModifiedBy>
  <cp:revision>452</cp:revision>
  <dcterms:created xsi:type="dcterms:W3CDTF">2007-02-19T07:21:56Z</dcterms:created>
  <dcterms:modified xsi:type="dcterms:W3CDTF">2015-09-12T03:17:43Z</dcterms:modified>
</cp:coreProperties>
</file>