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6" r:id="rId15"/>
    <p:sldId id="274" r:id="rId16"/>
    <p:sldId id="26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55847-439B-42E4-931D-C09C01B35BAE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216F-AD75-4B9F-A09C-260BB02D64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55847-439B-42E4-931D-C09C01B35BAE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216F-AD75-4B9F-A09C-260BB02D64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55847-439B-42E4-931D-C09C01B35BAE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216F-AD75-4B9F-A09C-260BB02D64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нотекстов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632848" cy="648072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980728"/>
            <a:ext cx="9144000" cy="58772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0"/>
          </p:nvPr>
        </p:nvSpPr>
        <p:spPr>
          <a:xfrm>
            <a:off x="432000" y="2160000"/>
            <a:ext cx="8388472" cy="4122000"/>
          </a:xfrm>
        </p:spPr>
        <p:txBody>
          <a:bodyPr anchor="t"/>
          <a:lstStyle>
            <a:lvl3pPr marL="288000" indent="-288000">
              <a:defRPr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pic>
        <p:nvPicPr>
          <p:cNvPr id="6" name="Рисунок 7" descr="VG_logo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958524" y="150540"/>
            <a:ext cx="881333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55847-439B-42E4-931D-C09C01B35BAE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216F-AD75-4B9F-A09C-260BB02D64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55847-439B-42E4-931D-C09C01B35BAE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216F-AD75-4B9F-A09C-260BB02D64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55847-439B-42E4-931D-C09C01B35BAE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216F-AD75-4B9F-A09C-260BB02D64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55847-439B-42E4-931D-C09C01B35BAE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216F-AD75-4B9F-A09C-260BB02D64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55847-439B-42E4-931D-C09C01B35BAE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216F-AD75-4B9F-A09C-260BB02D64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55847-439B-42E4-931D-C09C01B35BAE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216F-AD75-4B9F-A09C-260BB02D64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55847-439B-42E4-931D-C09C01B35BAE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216F-AD75-4B9F-A09C-260BB02D64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55847-439B-42E4-931D-C09C01B35BAE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216F-AD75-4B9F-A09C-260BB02D64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55847-439B-42E4-931D-C09C01B35BAE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E216F-AD75-4B9F-A09C-260BB02D64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76672"/>
            <a:ext cx="7848872" cy="1200329"/>
          </a:xfrm>
          <a:prstGeom prst="rect">
            <a:avLst/>
          </a:pr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методах обучения географии в условиях внедрения ФГОС ООО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7984" y="4581128"/>
            <a:ext cx="4176464" cy="1569660"/>
          </a:xfrm>
          <a:prstGeom prst="rect">
            <a:avLst/>
          </a:prstGeom>
          <a:solidFill>
            <a:srgbClr val="0099FF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Пятунин В.Б</a:t>
            </a:r>
            <a:r>
              <a:rPr lang="ru-RU" sz="2400" dirty="0" smtClean="0"/>
              <a:t>., доцент кафедры методики преподавания географии МПГУ, кандидат педагогических наук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88840"/>
            <a:ext cx="3384376" cy="45945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066130"/>
          </a:xfrm>
          <a:blipFill>
            <a:blip r:embed="rId2" cstate="print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Соотношение используемых методов и результатов обучения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47864" y="1556792"/>
            <a:ext cx="2952328" cy="400110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МЕТОДЫ ОБУЧЕНИЯ</a:t>
            </a:r>
            <a:endParaRPr lang="ru-RU" sz="2000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2132856"/>
            <a:ext cx="3960440" cy="707886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Объяснительно-иллюстративный и репродуктивный</a:t>
            </a:r>
            <a:endParaRPr lang="ru-RU" sz="20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5724128" y="2132856"/>
            <a:ext cx="2592288" cy="707886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Частично-поисковый и </a:t>
            </a:r>
            <a:r>
              <a:rPr lang="ru-RU" sz="2000" b="1" dirty="0" err="1" smtClean="0"/>
              <a:t>ислледовательский</a:t>
            </a:r>
            <a:endParaRPr lang="ru-RU" sz="2000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1547664" y="2996952"/>
            <a:ext cx="6408712" cy="830997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Формируемые дидактические элементы содержания географического образования</a:t>
            </a:r>
            <a:endParaRPr lang="ru-RU" sz="24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755576" y="4149080"/>
            <a:ext cx="2520280" cy="40011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Знания и умения</a:t>
            </a:r>
            <a:endParaRPr lang="ru-RU" sz="2000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5220072" y="4005064"/>
            <a:ext cx="3672408" cy="1015663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Наряду со  знаниями и умениями</a:t>
            </a:r>
            <a:r>
              <a:rPr lang="ru-RU" sz="2000" b="1" dirty="0" smtClean="0"/>
              <a:t>, опыт творческой деятельности и </a:t>
            </a:r>
            <a:r>
              <a:rPr lang="ru-RU" sz="2000" b="1" dirty="0" err="1" smtClean="0"/>
              <a:t>ОЭ-ЦОкМ</a:t>
            </a:r>
            <a:endParaRPr lang="ru-RU" sz="2000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2123728" y="5157192"/>
            <a:ext cx="5400600" cy="40011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8100000" scaled="1"/>
            <a:tileRect/>
          </a:gra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ДОСТИГАЕМЫЕ РЕЗУЛЬТАТЫ ОБУЧЕНИЯ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5805264"/>
            <a:ext cx="3528392" cy="892552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8100000" scaled="1"/>
            <a:tileRect/>
          </a:gra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Сугубо предметные, </a:t>
            </a:r>
            <a:r>
              <a:rPr lang="ru-RU" sz="1600" b="1" dirty="0" smtClean="0"/>
              <a:t>что вполне достаточно в условиях «знаниевой» парадигмы</a:t>
            </a:r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644008" y="5805264"/>
            <a:ext cx="4248472" cy="954107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8100000" scaled="1"/>
            <a:tileRect/>
          </a:gra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Наряду с</a:t>
            </a:r>
            <a:r>
              <a:rPr lang="ru-RU" sz="2000" b="1" dirty="0" smtClean="0"/>
              <a:t> предметными, </a:t>
            </a:r>
            <a:r>
              <a:rPr lang="ru-RU" sz="1600" b="1" dirty="0" smtClean="0"/>
              <a:t>ещё и </a:t>
            </a:r>
            <a:r>
              <a:rPr lang="ru-RU" sz="2000" b="1" dirty="0" smtClean="0"/>
              <a:t>метапредметные</a:t>
            </a:r>
            <a:r>
              <a:rPr lang="ru-RU" b="1" dirty="0" smtClean="0"/>
              <a:t>, (</a:t>
            </a:r>
            <a:r>
              <a:rPr lang="ru-RU" sz="1600" b="1" dirty="0" smtClean="0"/>
              <a:t>познавательные УУД)</a:t>
            </a:r>
            <a:r>
              <a:rPr lang="en-US" b="1" dirty="0" smtClean="0"/>
              <a:t> </a:t>
            </a:r>
            <a:r>
              <a:rPr lang="ru-RU" b="1" dirty="0" smtClean="0"/>
              <a:t> </a:t>
            </a:r>
            <a:r>
              <a:rPr lang="ru-RU" sz="1600" b="1" dirty="0" smtClean="0"/>
              <a:t>Требование парадигмы деятельностной</a:t>
            </a:r>
            <a:endParaRPr lang="ru-RU" sz="2000" b="1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4932040" y="2060848"/>
            <a:ext cx="0" cy="7920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788024" y="4077072"/>
            <a:ext cx="0" cy="7920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635896" y="1916832"/>
            <a:ext cx="0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084168" y="1916832"/>
            <a:ext cx="0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483768" y="3789040"/>
            <a:ext cx="0" cy="3600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804248" y="3789040"/>
            <a:ext cx="0" cy="2160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2483768" y="5589240"/>
            <a:ext cx="0" cy="21602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6660232" y="5589240"/>
            <a:ext cx="0" cy="21602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490066"/>
          </a:xfrm>
          <a:blipFill>
            <a:blip r:embed="rId2" cstate="print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исп-ния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частично-поискового метода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78" name="Picture 2" descr="http://900igr.net/datai/geografija/Relef-Afriki/0019-022-Poleznye-iskopaemy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08720"/>
            <a:ext cx="2520280" cy="28803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419872" y="2060848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572272" y="2213248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915816" y="908720"/>
            <a:ext cx="6048672" cy="289310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Изучая вопрос о полезных ископаемых Африки, учитель, вместо собственного объяснения, может предложить учащимся ответить на следующие вопросы:</a:t>
            </a:r>
          </a:p>
          <a:p>
            <a:pPr marL="342900" indent="-342900"/>
            <a:r>
              <a:rPr lang="ru-RU" sz="1600" i="1" dirty="0" smtClean="0"/>
              <a:t>1. Вспомните, на какие группы по своему происхождению</a:t>
            </a:r>
          </a:p>
          <a:p>
            <a:pPr marL="342900" indent="-342900"/>
            <a:r>
              <a:rPr lang="ru-RU" sz="1600" i="1" dirty="0" smtClean="0"/>
              <a:t>делятся полезные ископаемые</a:t>
            </a:r>
            <a:r>
              <a:rPr lang="ru-RU" sz="1600" dirty="0" smtClean="0"/>
              <a:t>? </a:t>
            </a:r>
          </a:p>
          <a:p>
            <a:pPr marL="342900" indent="-342900"/>
            <a:r>
              <a:rPr lang="ru-RU" sz="1600" i="1" dirty="0" smtClean="0"/>
              <a:t>2. Используя карту «Строение земной коры», определите какие виды полезных ископаемых встречаются в северной, а какие в южной части материка?</a:t>
            </a:r>
            <a:endParaRPr lang="ru-RU" sz="1600" dirty="0" smtClean="0"/>
          </a:p>
          <a:p>
            <a:r>
              <a:rPr lang="ru-RU" sz="1600" dirty="0" smtClean="0"/>
              <a:t>3. </a:t>
            </a:r>
            <a:r>
              <a:rPr lang="ru-RU" sz="1600" i="1" dirty="0" smtClean="0"/>
              <a:t>Какая закономерность существует в размещении полезных ископаемых по территории материка</a:t>
            </a:r>
            <a:r>
              <a:rPr lang="ru-RU" sz="1600" dirty="0" smtClean="0"/>
              <a:t> ? </a:t>
            </a:r>
          </a:p>
          <a:p>
            <a:r>
              <a:rPr lang="ru-RU" sz="1600" dirty="0" smtClean="0"/>
              <a:t>4. </a:t>
            </a:r>
            <a:r>
              <a:rPr lang="ru-RU" sz="1600" i="1" dirty="0" smtClean="0"/>
              <a:t>Какими причинами объясняется выявленная закономерность?</a:t>
            </a:r>
            <a:endParaRPr lang="ru-RU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395536" y="6165304"/>
            <a:ext cx="1440160" cy="369332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0800000" scaled="1"/>
            <a:tileRect/>
          </a:gra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339752" y="6165304"/>
            <a:ext cx="1440160" cy="369332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0800000" scaled="1"/>
            <a:tileRect/>
          </a:gra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300192" y="6165304"/>
            <a:ext cx="1440160" cy="369332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0800000" scaled="1"/>
            <a:tileRect/>
          </a:gra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283968" y="6165304"/>
            <a:ext cx="1440160" cy="369332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0800000" scaled="1"/>
            <a:tileRect/>
          </a:gra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cxnSp>
        <p:nvCxnSpPr>
          <p:cNvPr id="18" name="Прямая со стрелкой 17"/>
          <p:cNvCxnSpPr>
            <a:stCxn id="13" idx="3"/>
            <a:endCxn id="14" idx="1"/>
          </p:cNvCxnSpPr>
          <p:nvPr/>
        </p:nvCxnSpPr>
        <p:spPr>
          <a:xfrm>
            <a:off x="1835696" y="6349970"/>
            <a:ext cx="504056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3779912" y="6309320"/>
            <a:ext cx="504056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724128" y="6309320"/>
            <a:ext cx="504056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51520" y="4005064"/>
            <a:ext cx="8712968" cy="1754326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3500000" scaled="1"/>
            <a:tileRect/>
          </a:gra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Постройте цепочку причинно-следственных связей, объясняющих наличие полезных ископаемых осадочного происхождения в северной части материка. В рамках должны быть следующие положение: «наличие полезных ископаемых осадочного происхождения»; «накопление мощных толщ осадочных горных пород»; «преобладание опусканий земной коры»; «господство морского режима в течение длительного времени»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  <a:blipFill>
            <a:blip r:embed="rId2" cstate="print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Другой пример: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603" name="Picture 3" descr="http://player.myshared.ru/1215905/data/images/img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836712"/>
            <a:ext cx="4392488" cy="316835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788024" y="1052736"/>
            <a:ext cx="41044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Используя физическую карту Австралии, выявите факты, доказывающие, что Австралия – самый засушливый из материков.</a:t>
            </a:r>
          </a:p>
          <a:p>
            <a:r>
              <a:rPr lang="ru-RU" dirty="0" smtClean="0"/>
              <a:t>Продолжите заполнение схемы: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347864" y="4725144"/>
            <a:ext cx="1944216" cy="369332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652120" y="3501008"/>
            <a:ext cx="2304256" cy="1200329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Положение большей части материка в тропическом климат поясе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724128" y="5301208"/>
            <a:ext cx="2160240" cy="369332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95536" y="4149080"/>
            <a:ext cx="2304256" cy="369332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95536" y="4725144"/>
            <a:ext cx="2304256" cy="369332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Пересыхающие реки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95536" y="5301208"/>
            <a:ext cx="2304256" cy="369332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2771800" y="4941168"/>
            <a:ext cx="504056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 flipV="1">
            <a:off x="2771800" y="4509120"/>
            <a:ext cx="504056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2771800" y="5085184"/>
            <a:ext cx="504056" cy="3600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5220072" y="4437112"/>
            <a:ext cx="360040" cy="21602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 flipV="1">
            <a:off x="5292080" y="5085184"/>
            <a:ext cx="432048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51520" y="5805264"/>
            <a:ext cx="8640960" cy="92333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i="1" dirty="0" smtClean="0"/>
              <a:t>Колонии кораллов (Большой Барьерный риф) распространены, в основном вдоль восточного побережья материка, в то время как вдоль западного побережья они отсутствуют. Каким причинами это можно объяснить?</a:t>
            </a:r>
            <a:endParaRPr lang="ru-RU" i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157592" cy="648072"/>
          </a:xfrm>
          <a:blipFill>
            <a:blip r:embed="rId2" cstate="print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Другие примеры: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32240" y="1556792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Рассмотрите рисунок и ответьте на вопросы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4869160"/>
            <a:ext cx="8064896" cy="1815882"/>
          </a:xfrm>
          <a:prstGeom prst="rect">
            <a:avLst/>
          </a:prstGeom>
          <a:gradFill flip="none" rotWithShape="1">
            <a:gsLst>
              <a:gs pos="0">
                <a:srgbClr val="79F9F6">
                  <a:shade val="30000"/>
                  <a:satMod val="115000"/>
                </a:srgbClr>
              </a:gs>
              <a:gs pos="50000">
                <a:srgbClr val="79F9F6">
                  <a:shade val="67500"/>
                  <a:satMod val="115000"/>
                </a:srgbClr>
              </a:gs>
              <a:gs pos="100000">
                <a:srgbClr val="79F9F6">
                  <a:shade val="100000"/>
                  <a:satMod val="115000"/>
                </a:srgbClr>
              </a:gs>
            </a:gsLst>
            <a:lin ang="81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1. Вид тайги: _____________________________________;</a:t>
            </a:r>
          </a:p>
          <a:p>
            <a:r>
              <a:rPr lang="ru-RU" sz="1600" dirty="0" smtClean="0"/>
              <a:t>2. Основная древесная порода: ______________________;</a:t>
            </a:r>
          </a:p>
          <a:p>
            <a:r>
              <a:rPr lang="ru-RU" sz="1600" dirty="0" smtClean="0"/>
              <a:t>3. Описание растительных ярусов: _________________________________________</a:t>
            </a:r>
          </a:p>
          <a:p>
            <a:r>
              <a:rPr lang="ru-RU" sz="1600" dirty="0" smtClean="0"/>
              <a:t>____________________________________________________________________.</a:t>
            </a:r>
          </a:p>
          <a:p>
            <a:r>
              <a:rPr lang="ru-RU" sz="1600" dirty="0" smtClean="0"/>
              <a:t>4. Наиболее вероятный тип почвы: ____________________ </a:t>
            </a:r>
          </a:p>
          <a:p>
            <a:r>
              <a:rPr lang="ru-RU" sz="1600" dirty="0" smtClean="0"/>
              <a:t>5. Наиболее вероятные обитатели : __________________________________________ .</a:t>
            </a:r>
          </a:p>
          <a:p>
            <a:r>
              <a:rPr lang="ru-RU" sz="1600" dirty="0" smtClean="0"/>
              <a:t>6. Возможные виды деятельности человека: ___________________________________ .</a:t>
            </a:r>
            <a:endParaRPr lang="ru-RU" sz="1600" dirty="0"/>
          </a:p>
        </p:txBody>
      </p:sp>
      <p:pic>
        <p:nvPicPr>
          <p:cNvPr id="26628" name="Picture 4" descr="http://static.panoramio.com/photos/large/249878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908720"/>
            <a:ext cx="6048672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1520" y="188640"/>
            <a:ext cx="7992888" cy="648072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Африканская саванна</a:t>
            </a:r>
            <a:endParaRPr lang="ru-RU" sz="3200" b="1" dirty="0"/>
          </a:p>
        </p:txBody>
      </p:sp>
      <p:pic>
        <p:nvPicPr>
          <p:cNvPr id="9" name="Picture 2" descr="http://trendautoparts.com/images/55e31592618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052736"/>
            <a:ext cx="4320480" cy="3672408"/>
          </a:xfrm>
          <a:prstGeom prst="rect">
            <a:avLst/>
          </a:prstGeom>
          <a:noFill/>
        </p:spPr>
      </p:pic>
      <p:pic>
        <p:nvPicPr>
          <p:cNvPr id="10" name="Picture 4" descr="http://famouswonders.com/wp-content/uploads/2009/03/serengeti-landsca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052736"/>
            <a:ext cx="4320480" cy="367240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504" y="4869160"/>
            <a:ext cx="8784976" cy="1200329"/>
          </a:xfrm>
          <a:prstGeom prst="rect">
            <a:avLst/>
          </a:prstGeom>
          <a:noFill/>
          <a:ln w="19050"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Какими причинами объясняется отличия внешнего облика саванны в различные времена года</a:t>
            </a:r>
            <a:r>
              <a:rPr lang="ru-RU" dirty="0" smtClean="0"/>
              <a:t>? Восстановите цепочку причинно-следственных связей: «сезонная смена воздушных масс», «субэкваториальный климатические пояс»; «изменение внешнего облика зоны», «наличие сухого и влажного сезонов года»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6165304"/>
            <a:ext cx="1296144" cy="369332"/>
          </a:xfrm>
          <a:prstGeom prst="rect">
            <a:avLst/>
          </a:prstGeom>
          <a:noFill/>
          <a:ln w="38100"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411760" y="6165304"/>
            <a:ext cx="1296144" cy="369332"/>
          </a:xfrm>
          <a:prstGeom prst="rect">
            <a:avLst/>
          </a:prstGeom>
          <a:noFill/>
          <a:ln w="38100"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0" y="6165304"/>
            <a:ext cx="1296144" cy="369332"/>
          </a:xfrm>
          <a:prstGeom prst="rect">
            <a:avLst/>
          </a:prstGeom>
          <a:noFill/>
          <a:ln w="38100"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660232" y="6165304"/>
            <a:ext cx="1296144" cy="369332"/>
          </a:xfrm>
          <a:prstGeom prst="rect">
            <a:avLst/>
          </a:prstGeom>
          <a:noFill/>
          <a:ln w="38100"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1691680" y="6309320"/>
            <a:ext cx="648072" cy="0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779912" y="6309320"/>
            <a:ext cx="648072" cy="0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940152" y="6309320"/>
            <a:ext cx="648072" cy="0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blipFill>
            <a:blip r:embed="rId2" cstate="print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в итоге?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5856" y="1340768"/>
            <a:ext cx="5544616" cy="5109091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ru-RU" i="1" dirty="0" smtClean="0"/>
              <a:t>Резюмируя вышеизложенное, возможно утверждать, что для достижения результатов обучения, регламентируемых ФГОС ООО, использование новых методов обучения </a:t>
            </a:r>
            <a:r>
              <a:rPr lang="ru-RU" sz="2000" b="1" i="1" dirty="0" smtClean="0"/>
              <a:t>не</a:t>
            </a:r>
            <a:r>
              <a:rPr lang="ru-RU" i="1" dirty="0" smtClean="0"/>
              <a:t> является объективной необходимостью. Однако, должно изменится </a:t>
            </a:r>
            <a:r>
              <a:rPr lang="ru-RU" b="1" i="1" dirty="0" smtClean="0"/>
              <a:t>соотношение</a:t>
            </a:r>
            <a:r>
              <a:rPr lang="ru-RU" i="1" dirty="0" smtClean="0"/>
              <a:t> в перечне используемых методов. Если классифицировать методы по источнику знаний, то должна возрасти роль практического метода; с точки зрения характера познавательной деятельности школьников, «центр тяжести» должен переместиться в сторону активных методов обучения – частично-поискового и исследовательского. В этом случае будет реализован деятельностный подход в обучении, и осуществится столь необходимый в современных условиях переход от объяснительно-иллюстративного обучения к </a:t>
            </a:r>
            <a:r>
              <a:rPr lang="ru-RU" i="1" dirty="0" err="1" smtClean="0"/>
              <a:t>развивающее-деятельностному</a:t>
            </a:r>
            <a:r>
              <a:rPr lang="ru-RU" i="1" dirty="0" smtClean="0"/>
              <a:t>.</a:t>
            </a:r>
            <a:endParaRPr lang="ru-RU" dirty="0"/>
          </a:p>
        </p:txBody>
      </p:sp>
      <p:pic>
        <p:nvPicPr>
          <p:cNvPr id="27650" name="Picture 2" descr="http://utrospb.ru/upload/iblock/885/130273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0768"/>
            <a:ext cx="3131840" cy="2520280"/>
          </a:xfrm>
          <a:prstGeom prst="rect">
            <a:avLst/>
          </a:prstGeom>
          <a:noFill/>
        </p:spPr>
      </p:pic>
      <p:pic>
        <p:nvPicPr>
          <p:cNvPr id="27652" name="Picture 4" descr="http://bmr44.ru/images/fotki/4_n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49080"/>
            <a:ext cx="3131840" cy="2330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rendautoparts.com/images/55e31592618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484784"/>
            <a:ext cx="4320480" cy="3672408"/>
          </a:xfrm>
          <a:prstGeom prst="rect">
            <a:avLst/>
          </a:prstGeom>
          <a:noFill/>
        </p:spPr>
      </p:pic>
      <p:pic>
        <p:nvPicPr>
          <p:cNvPr id="1028" name="Picture 4" descr="http://famouswonders.com/wp-content/uploads/2009/03/serengeti-landsca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484784"/>
            <a:ext cx="4320480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864096"/>
          </a:xfrm>
          <a:blipFill>
            <a:blip r:embed="rId2" cstate="print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Главные вопросы, на которые должна ответить МПГ как наука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628800"/>
            <a:ext cx="1728192" cy="40011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Зачем учить?</a:t>
            </a: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627784" y="1628800"/>
            <a:ext cx="1656184" cy="40011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Чему учить?</a:t>
            </a:r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164288" y="1628800"/>
            <a:ext cx="1512168" cy="40011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Как учить?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932040" y="1556792"/>
            <a:ext cx="1512168" cy="707886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 помощью чего учить?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2708920"/>
            <a:ext cx="1872208" cy="1200329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Цели и </a:t>
            </a:r>
            <a:r>
              <a:rPr lang="ru-RU" sz="2400" b="1" u="sng" dirty="0" smtClean="0"/>
              <a:t>результаты</a:t>
            </a:r>
            <a:r>
              <a:rPr lang="ru-RU" sz="2400" b="1" dirty="0" smtClean="0"/>
              <a:t> обучения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555776" y="2708920"/>
            <a:ext cx="1872208" cy="830997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Содержание обучения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020272" y="2708920"/>
            <a:ext cx="1944216" cy="156966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МЕТОДЫ и формы организации обучения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860032" y="2708920"/>
            <a:ext cx="1728192" cy="830997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Средства обучения</a:t>
            </a:r>
            <a:endParaRPr lang="ru-RU" sz="2400" b="1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1259632" y="2132856"/>
            <a:ext cx="0" cy="50405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7956376" y="2132856"/>
            <a:ext cx="0" cy="50405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3419872" y="2132856"/>
            <a:ext cx="0" cy="50405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796136" y="2276872"/>
            <a:ext cx="0" cy="43204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67544" y="5157192"/>
            <a:ext cx="8280920" cy="707886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Метод обучения – способ организации совместной деятельности учителя и учащихся, направленный на достижение целей обучения</a:t>
            </a:r>
            <a:endParaRPr lang="ru-RU" sz="20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1143000"/>
          </a:xfrm>
          <a:blipFill>
            <a:blip r:embed="rId2" cstate="print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Связь основных категорий методики: традиционное понимание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7704" y="1628800"/>
            <a:ext cx="4752528" cy="52322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Цель обучения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195736" y="2564904"/>
            <a:ext cx="4320480" cy="52322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Содержание обучения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27584" y="3573016"/>
            <a:ext cx="6840760" cy="52322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МЕТОДЫ </a:t>
            </a:r>
            <a:r>
              <a:rPr lang="ru-RU" sz="2400" b="1" dirty="0" smtClean="0"/>
              <a:t>И</a:t>
            </a:r>
            <a:r>
              <a:rPr lang="ru-RU" sz="2800" b="1" dirty="0" smtClean="0"/>
              <a:t> формы организации обучения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195736" y="4509120"/>
            <a:ext cx="4248472" cy="52322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Средства обучения</a:t>
            </a:r>
            <a:endParaRPr lang="ru-RU" sz="2800" b="1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4211960" y="2132856"/>
            <a:ext cx="0" cy="43204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211960" y="3068960"/>
            <a:ext cx="0" cy="43204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211960" y="4149080"/>
            <a:ext cx="0" cy="36004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1143000"/>
          </a:xfrm>
          <a:blipFill>
            <a:blip r:embed="rId2" cstate="print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Связь основных категорий методики: 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новое понимание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7704" y="1628800"/>
            <a:ext cx="4752528" cy="52322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Цель и результаты обучения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2564904"/>
            <a:ext cx="3888432" cy="52322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Содержание обучения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860032" y="2564904"/>
            <a:ext cx="3600400" cy="52322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МЕТОДЫ обучения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123728" y="3429000"/>
            <a:ext cx="4248472" cy="52322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Средства обучения</a:t>
            </a:r>
            <a:endParaRPr lang="ru-RU" sz="2800" b="1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2555776" y="2132856"/>
            <a:ext cx="0" cy="43204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868144" y="2132856"/>
            <a:ext cx="0" cy="43204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868144" y="3068960"/>
            <a:ext cx="0" cy="36004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555776" y="3140968"/>
            <a:ext cx="0" cy="28803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23528" y="4149080"/>
            <a:ext cx="8568952" cy="1200329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В </a:t>
            </a:r>
            <a:r>
              <a:rPr lang="ru-RU" dirty="0"/>
              <a:t>условиях внедрения ФГОС ООО, при относительно новом понимании цели </a:t>
            </a:r>
            <a:r>
              <a:rPr lang="ru-RU" dirty="0" smtClean="0"/>
              <a:t>(</a:t>
            </a:r>
            <a:r>
              <a:rPr lang="ru-RU" i="1" dirty="0" smtClean="0"/>
              <a:t>осуществление процесса познания</a:t>
            </a:r>
            <a:r>
              <a:rPr lang="ru-RU" dirty="0" smtClean="0"/>
              <a:t>) и</a:t>
            </a:r>
            <a:r>
              <a:rPr lang="ru-RU" dirty="0"/>
              <a:t>, соответственно, результатов обучения (</a:t>
            </a:r>
            <a:r>
              <a:rPr lang="ru-RU" i="1" dirty="0"/>
              <a:t>предметные, метапредметные и </a:t>
            </a:r>
            <a:r>
              <a:rPr lang="ru-RU" i="1" dirty="0" smtClean="0"/>
              <a:t>личностные</a:t>
            </a:r>
            <a:r>
              <a:rPr lang="ru-RU" dirty="0" smtClean="0"/>
              <a:t>), </a:t>
            </a:r>
            <a:r>
              <a:rPr lang="ru-RU" dirty="0"/>
              <a:t>методы обучения становятся таким же (если не более) важным аспектом, как и содержание обучения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23528" y="5589240"/>
            <a:ext cx="8568952" cy="92333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0" scaled="1"/>
            <a:tileRect/>
          </a:gra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Метапредметных </a:t>
            </a:r>
            <a:r>
              <a:rPr lang="ru-RU" dirty="0"/>
              <a:t>результатов обучения, и, в первую очередь, сформированности познавательных универсальных учебных действий возможно добиться только при применении активных методов </a:t>
            </a:r>
            <a:r>
              <a:rPr lang="ru-RU" dirty="0" smtClean="0"/>
              <a:t>обучения (</a:t>
            </a:r>
            <a:r>
              <a:rPr lang="ru-RU" i="1" dirty="0" smtClean="0"/>
              <a:t>Содержание урока при этом, вторично?</a:t>
            </a:r>
            <a:r>
              <a:rPr lang="ru-RU" dirty="0" smtClean="0"/>
              <a:t>)</a:t>
            </a:r>
            <a:endParaRPr lang="ru-RU" dirty="0"/>
          </a:p>
        </p:txBody>
      </p:sp>
      <p:cxnSp>
        <p:nvCxnSpPr>
          <p:cNvPr id="20" name="Прямая со стрелкой 19"/>
          <p:cNvCxnSpPr>
            <a:stCxn id="7" idx="3"/>
            <a:endCxn id="8" idx="1"/>
          </p:cNvCxnSpPr>
          <p:nvPr/>
        </p:nvCxnSpPr>
        <p:spPr>
          <a:xfrm>
            <a:off x="4283968" y="2826514"/>
            <a:ext cx="576064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8784976" cy="95410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Классификация методов обучения географии на основании источника знаний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3728" y="1556792"/>
            <a:ext cx="5256584" cy="461665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Методы обучения (</a:t>
            </a:r>
            <a:r>
              <a:rPr lang="ru-RU" sz="2000" b="1" dirty="0" smtClean="0"/>
              <a:t>источник знаний</a:t>
            </a:r>
            <a:r>
              <a:rPr lang="ru-RU" sz="2400" b="1" dirty="0" smtClean="0"/>
              <a:t>)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2276872"/>
            <a:ext cx="2448272" cy="40011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Словесные</a:t>
            </a:r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347864" y="2276872"/>
            <a:ext cx="2448272" cy="40011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Наглядные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300192" y="2276872"/>
            <a:ext cx="2448272" cy="40011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Практические</a:t>
            </a:r>
            <a:endParaRPr lang="ru-RU" sz="2000" b="1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7092280" y="2060848"/>
            <a:ext cx="0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572000" y="2060848"/>
            <a:ext cx="0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411760" y="2060848"/>
            <a:ext cx="0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3528" y="2996952"/>
            <a:ext cx="8424936" cy="1477328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В процессе обучения географии в школе  применялись главным образом две первые группы методов. Учитель </a:t>
            </a:r>
            <a:r>
              <a:rPr lang="ru-RU" i="1" dirty="0"/>
              <a:t>рассказывал</a:t>
            </a:r>
            <a:r>
              <a:rPr lang="ru-RU" dirty="0"/>
              <a:t> (объяснял) новый материал, сопровождая рассказ средствами наглядности – </a:t>
            </a:r>
            <a:r>
              <a:rPr lang="ru-RU" dirty="0" smtClean="0"/>
              <a:t>фотографиями, </a:t>
            </a:r>
            <a:r>
              <a:rPr lang="ru-RU" dirty="0"/>
              <a:t>картинами, таблицами. Позже появились </a:t>
            </a:r>
            <a:r>
              <a:rPr lang="ru-RU" dirty="0" smtClean="0"/>
              <a:t>наборы диапозитивов, транспаранты </a:t>
            </a:r>
            <a:r>
              <a:rPr lang="ru-RU" dirty="0"/>
              <a:t>к </a:t>
            </a:r>
            <a:r>
              <a:rPr lang="ru-RU" dirty="0" err="1"/>
              <a:t>кодоскопу</a:t>
            </a:r>
            <a:r>
              <a:rPr lang="ru-RU" dirty="0"/>
              <a:t>, </a:t>
            </a:r>
            <a:r>
              <a:rPr lang="ru-RU" dirty="0" err="1" smtClean="0"/>
              <a:t>слайд-альбомы</a:t>
            </a:r>
            <a:r>
              <a:rPr lang="ru-RU" dirty="0" smtClean="0"/>
              <a:t>. Сегодня – презентации, видеофильмы и прочая «цифра»…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23528" y="4797152"/>
            <a:ext cx="8424936" cy="1477328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В </a:t>
            </a:r>
            <a:r>
              <a:rPr lang="ru-RU" dirty="0"/>
              <a:t>условиях внедрения ФГОС ООО должно измениться соотношении в частоте применения перечисленных методов. Существенно чаще (если не на каждом уроке) должны использоваться </a:t>
            </a:r>
            <a:r>
              <a:rPr lang="ru-RU" i="1" dirty="0"/>
              <a:t>практические методы обучения</a:t>
            </a:r>
            <a:r>
              <a:rPr lang="ru-RU" dirty="0" smtClean="0"/>
              <a:t>. Дидактические материалы, способствующие решению этих задач содержатся в УМК, в том числе и для 5-го – 6-го классов А.А. Летягина («Школа географа-следопыта»)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00" name="Picture 4"/>
          <p:cNvPicPr>
            <a:picLocks noChangeAspect="1" noChangeArrowheads="1"/>
          </p:cNvPicPr>
          <p:nvPr/>
        </p:nvPicPr>
        <p:blipFill>
          <a:blip r:embed="rId2" cstate="print"/>
          <a:srcRect t="4793"/>
          <a:stretch>
            <a:fillRect/>
          </a:stretch>
        </p:blipFill>
        <p:spPr bwMode="auto">
          <a:xfrm>
            <a:off x="0" y="454724"/>
            <a:ext cx="7740352" cy="2507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65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93198"/>
            <a:ext cx="6300192" cy="3764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260648"/>
            <a:ext cx="8784976" cy="5232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Наглядные методы обучения: возрастание роли, но…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3933056"/>
            <a:ext cx="8712968" cy="2585323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В настоящее время имеются целые электронные библиотеки, включающие не только сугубо наглядные, но и </a:t>
            </a:r>
            <a:r>
              <a:rPr lang="ru-RU" dirty="0" err="1" smtClean="0"/>
              <a:t>аудивизуальные</a:t>
            </a:r>
            <a:r>
              <a:rPr lang="ru-RU" dirty="0" smtClean="0"/>
              <a:t> материалы. Однако, как уже неоднократно отмечал автор, важно не столько собственно изображение (каким бы ярким и красочным оно ни было), а </a:t>
            </a:r>
            <a:r>
              <a:rPr lang="ru-RU" i="1" dirty="0" smtClean="0"/>
              <a:t>характер его использования на уроке</a:t>
            </a:r>
            <a:r>
              <a:rPr lang="ru-RU" dirty="0" smtClean="0"/>
              <a:t>.  Если наглядное средство обучения используется только для иллюстрации слов учителя, то у учащихся формируются лишь представления (образы) об изучаемом объекте, или явлении. То есть будет  сформирована лишь одна из составных частей знаний (эмпирические знания). Теоретические знания, не говоря уже о познавательных УУД, формироваться не будут. </a:t>
            </a:r>
            <a:endParaRPr lang="ru-RU" dirty="0"/>
          </a:p>
        </p:txBody>
      </p:sp>
      <p:pic>
        <p:nvPicPr>
          <p:cNvPr id="1026" name="Picture 2" descr="&amp;Ocy;&amp;scy;&amp;ocy;&amp;bcy;&amp;iecy;&amp;ncy;&amp;ncy;&amp;ocy; &amp;vcy;&amp;iecy;&amp;lcy;&amp;icy;&amp;kcy;&amp;icy; &amp;ocy;&amp;bcy;&amp;icy;&amp;tcy;&amp;acy;&amp;yucy;&amp;shchcy;&amp;icy;&amp;iecy; &amp;vcy; &amp;scy;&amp;acy;&amp;vcy;&amp;acy;&amp;ncy;&amp;ncy;&amp;acy;&amp;khcy; &amp;scy;&amp;lcy;&amp;ocy;&amp;ncy;&amp;ycy;, &amp;icy;&amp;khcy; &amp;iecy;&amp;shchcy;&amp;iocy; &amp;ncy;&amp;acy;&amp;zcy;&amp;ycy;&amp;vcy;&amp;acy;&amp;yucy;&amp;tcy; &amp;scy;&amp;tcy;&amp;iecy;&amp;pcy;&amp;ncy;&amp;ycy;&amp;iecy; &amp;icy;&amp;lcy;&amp;icy; &amp;acy;&amp;fcy;&amp;rcy;&amp;icy;&amp;kcy;&amp;acy;&amp;ncy;&amp;scy;&amp;kcy;&amp;icy;&amp;iecy; &amp;scy;&amp;lcy;&amp;ocy;&amp;ncy;&amp;ycy;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908720"/>
            <a:ext cx="3024336" cy="28803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9" name="Picture 2" descr="http://qil.ru/wp-content/uploads/2015/07/Endangered-Animals-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908720"/>
            <a:ext cx="3816424" cy="28803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034" name="Picture 10" descr="http://zateevo.ru/userfiles/image/Zveri_Dikie/Zhiraf/giraffe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908720"/>
            <a:ext cx="1656184" cy="28803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80920" cy="490066"/>
          </a:xfrm>
          <a:blipFill>
            <a:blip r:embed="rId2" cstate="print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деятельности учащихся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4" name="Picture 2" descr="http://album.foto.ru/photos/pr0/306172/37279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764704"/>
            <a:ext cx="4176464" cy="3096344"/>
          </a:xfrm>
          <a:prstGeom prst="rect">
            <a:avLst/>
          </a:prstGeom>
          <a:noFill/>
        </p:spPr>
      </p:pic>
      <p:pic>
        <p:nvPicPr>
          <p:cNvPr id="4" name="Содержимое 4" descr="t1@72265ace-13d1-4a8f-864d-9eda9088e14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764704"/>
            <a:ext cx="4320480" cy="33123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4005064"/>
            <a:ext cx="8712968" cy="249299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При просмотре любого изображения учитель должен </a:t>
            </a:r>
            <a:r>
              <a:rPr lang="ru-RU" dirty="0" smtClean="0"/>
              <a:t>сформулировать вопросы </a:t>
            </a:r>
            <a:r>
              <a:rPr lang="ru-RU" sz="1600" dirty="0" smtClean="0"/>
              <a:t>к учащимся для активизации восприятия учебного материала.  К большинству статических изображений возможны следующие вопросы и задания</a:t>
            </a:r>
            <a:r>
              <a:rPr lang="ru-RU" dirty="0" smtClean="0"/>
              <a:t>: </a:t>
            </a:r>
          </a:p>
          <a:p>
            <a:pPr>
              <a:buFont typeface="Wingdings" pitchFamily="2" charset="2"/>
              <a:buChar char="Ø"/>
            </a:pPr>
            <a:r>
              <a:rPr lang="ru-RU" i="1" dirty="0" smtClean="0"/>
              <a:t> Где расположен изображённый объект (явление)?</a:t>
            </a:r>
            <a:r>
              <a:rPr lang="ru-RU" dirty="0" smtClean="0"/>
              <a:t>; </a:t>
            </a:r>
          </a:p>
          <a:p>
            <a:pPr>
              <a:buFont typeface="Wingdings" pitchFamily="2" charset="2"/>
              <a:buChar char="Ø"/>
            </a:pPr>
            <a:r>
              <a:rPr lang="ru-RU" i="1" dirty="0" smtClean="0"/>
              <a:t> Какие характерные черты имеются у изображённого объекта (явления)?</a:t>
            </a:r>
            <a:r>
              <a:rPr lang="ru-RU" dirty="0" smtClean="0"/>
              <a:t>; </a:t>
            </a:r>
          </a:p>
          <a:p>
            <a:pPr>
              <a:buFont typeface="Wingdings" pitchFamily="2" charset="2"/>
              <a:buChar char="Ø"/>
            </a:pPr>
            <a:r>
              <a:rPr lang="ru-RU" i="1" dirty="0" smtClean="0"/>
              <a:t>Какими причинами они объясняются? </a:t>
            </a:r>
            <a:r>
              <a:rPr lang="ru-RU" dirty="0" smtClean="0"/>
              <a:t> </a:t>
            </a:r>
          </a:p>
          <a:p>
            <a:endParaRPr lang="ru-RU" dirty="0" smtClean="0"/>
          </a:p>
          <a:p>
            <a:r>
              <a:rPr lang="ru-RU" sz="1600" dirty="0" smtClean="0"/>
              <a:t>Если используется видеофрагмент, то дополнить перечень возможно заданием по составлению плана, самостоятельному придумыванию вопросов по просмотренному и др.</a:t>
            </a:r>
            <a:endParaRPr lang="ru-RU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490066"/>
          </a:xfrm>
          <a:blipFill>
            <a:blip r:embed="rId2" cstate="print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Методы обучения: характер познавательной деятельности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836712"/>
            <a:ext cx="8712968" cy="584775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Авторы: И.Я Лернер, и М.Н Скаткин. В МПГ данную классификацию впервые использовала Л.М. Панчешникова</a:t>
            </a:r>
            <a:endParaRPr lang="ru-RU" sz="1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483768" y="1556792"/>
            <a:ext cx="4032448" cy="369332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0800000" scaled="1"/>
            <a:tileRect/>
          </a:gra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Познавательная </a:t>
            </a:r>
            <a:r>
              <a:rPr lang="ru-RU" b="1" dirty="0" smtClean="0"/>
              <a:t>активность </a:t>
            </a:r>
            <a:r>
              <a:rPr lang="ru-RU" dirty="0" smtClean="0"/>
              <a:t>ученика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508104" y="2060848"/>
            <a:ext cx="2808312" cy="369332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0800000" scaled="1"/>
            <a:tileRect/>
          </a:gra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Ученик </a:t>
            </a:r>
            <a:r>
              <a:rPr lang="ru-RU" b="1" dirty="0" smtClean="0"/>
              <a:t>активен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2060848"/>
            <a:ext cx="3888432" cy="92333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0800000" scaled="1"/>
            <a:tileRect/>
          </a:gra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Ученик </a:t>
            </a:r>
            <a:r>
              <a:rPr lang="ru-RU" b="1" dirty="0" smtClean="0"/>
              <a:t>пассивен</a:t>
            </a:r>
            <a:r>
              <a:rPr lang="ru-RU" dirty="0" smtClean="0"/>
              <a:t>: воспринимает (слушает), объяснение (рассказ) учителя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3140968"/>
            <a:ext cx="1800200" cy="369332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0800000" scaled="1"/>
            <a:tileRect/>
          </a:gra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Обычный сюжет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411760" y="3140968"/>
            <a:ext cx="1584176" cy="646331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0800000" scaled="1"/>
            <a:tileRect/>
          </a:gra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Проблема и пути решения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07504" y="3933056"/>
            <a:ext cx="1944216" cy="923330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Объяснительно-иллюстративный метод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339752" y="4077072"/>
            <a:ext cx="1512168" cy="646331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Проблемное </a:t>
            </a:r>
            <a:r>
              <a:rPr lang="ru-RU" b="1" u="sng" dirty="0" smtClean="0"/>
              <a:t>изложение</a:t>
            </a:r>
            <a:endParaRPr lang="ru-RU" b="1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6660232" y="2564904"/>
            <a:ext cx="2304256" cy="1015663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0800000" scaled="1"/>
            <a:tileRect/>
          </a:gra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Придумывает, воображает, мыслит, </a:t>
            </a:r>
            <a:r>
              <a:rPr lang="ru-RU" sz="2400" b="1" dirty="0" smtClean="0"/>
              <a:t>творит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427984" y="2564904"/>
            <a:ext cx="1944216" cy="92333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0800000" scaled="1"/>
            <a:tileRect/>
          </a:gra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Воспроизводит </a:t>
            </a:r>
            <a:r>
              <a:rPr lang="ru-RU" dirty="0" smtClean="0"/>
              <a:t>информацию, </a:t>
            </a:r>
            <a:r>
              <a:rPr lang="ru-RU" dirty="0" err="1" smtClean="0"/>
              <a:t>сообщ</a:t>
            </a:r>
            <a:r>
              <a:rPr lang="ru-RU" dirty="0" smtClean="0"/>
              <a:t>. учителем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211960" y="3789040"/>
            <a:ext cx="1944216" cy="646331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Репродуктивный метод</a:t>
            </a:r>
            <a:endParaRPr lang="ru-RU" b="1" u="sng" dirty="0"/>
          </a:p>
        </p:txBody>
      </p:sp>
      <p:sp>
        <p:nvSpPr>
          <p:cNvPr id="15" name="TextBox 14"/>
          <p:cNvSpPr txBox="1"/>
          <p:nvPr/>
        </p:nvSpPr>
        <p:spPr>
          <a:xfrm>
            <a:off x="6300192" y="3717032"/>
            <a:ext cx="1440160" cy="830997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0800000" scaled="1"/>
            <a:tileRect/>
          </a:gra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Под руководством учителя</a:t>
            </a:r>
            <a:endParaRPr lang="ru-RU" sz="1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884368" y="3717032"/>
            <a:ext cx="1152128" cy="769441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0800000" scaled="1"/>
            <a:tileRect/>
          </a:gra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Без </a:t>
            </a:r>
            <a:r>
              <a:rPr lang="ru-RU" sz="1600" b="1" dirty="0" err="1" smtClean="0"/>
              <a:t>рук-ва</a:t>
            </a:r>
            <a:r>
              <a:rPr lang="ru-RU" sz="1600" b="1" dirty="0" smtClean="0"/>
              <a:t>, </a:t>
            </a:r>
            <a:r>
              <a:rPr lang="ru-RU" sz="1400" b="1" dirty="0" smtClean="0"/>
              <a:t>самостоятельно</a:t>
            </a:r>
            <a:endParaRPr lang="ru-RU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148064" y="4725144"/>
            <a:ext cx="1512168" cy="923330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Частично-поисковый метод</a:t>
            </a:r>
            <a:endParaRPr lang="ru-RU" b="1" u="sng" dirty="0"/>
          </a:p>
        </p:txBody>
      </p:sp>
      <p:sp>
        <p:nvSpPr>
          <p:cNvPr id="18" name="TextBox 17"/>
          <p:cNvSpPr txBox="1"/>
          <p:nvPr/>
        </p:nvSpPr>
        <p:spPr>
          <a:xfrm>
            <a:off x="6876256" y="4869160"/>
            <a:ext cx="2160240" cy="646331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Исследовательский метод</a:t>
            </a:r>
            <a:endParaRPr lang="ru-RU" b="1" u="sng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2987824" y="1916832"/>
            <a:ext cx="0" cy="14401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971600" y="2996952"/>
            <a:ext cx="0" cy="14401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6012160" y="1916832"/>
            <a:ext cx="0" cy="14401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3131840" y="2996952"/>
            <a:ext cx="0" cy="14401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5796136" y="2420888"/>
            <a:ext cx="0" cy="14401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8028384" y="2420888"/>
            <a:ext cx="0" cy="14401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7020272" y="3573016"/>
            <a:ext cx="0" cy="14401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8460432" y="3573016"/>
            <a:ext cx="0" cy="14401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8" idx="2"/>
            <a:endCxn id="10" idx="0"/>
          </p:cNvCxnSpPr>
          <p:nvPr/>
        </p:nvCxnSpPr>
        <p:spPr>
          <a:xfrm>
            <a:off x="1079612" y="3510300"/>
            <a:ext cx="0" cy="4227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3059832" y="3789040"/>
            <a:ext cx="0" cy="2787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5076056" y="3501008"/>
            <a:ext cx="0" cy="3507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6516216" y="4509120"/>
            <a:ext cx="0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8460432" y="4509120"/>
            <a:ext cx="0" cy="4227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79512" y="5805264"/>
            <a:ext cx="8784976" cy="92333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В практике работы массовой школы наиболее часто использовались объяснительно-иллюстративный и репродуктивный методы обучения. (Учитель рассказал-показал, а затем предложил учащимся воспроизвести собственный рассказ, или текст учебника</a:t>
            </a:r>
            <a:endParaRPr lang="ru-RU" dirty="0"/>
          </a:p>
        </p:txBody>
      </p:sp>
      <p:sp>
        <p:nvSpPr>
          <p:cNvPr id="46" name="TextBox 45"/>
          <p:cNvSpPr txBox="1"/>
          <p:nvPr/>
        </p:nvSpPr>
        <p:spPr>
          <a:xfrm>
            <a:off x="1547664" y="5229200"/>
            <a:ext cx="2592288" cy="369332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МЕТОДЫ ОБУЧЕНИЯ</a:t>
            </a:r>
            <a:endParaRPr lang="ru-RU" b="1" u="sng" dirty="0"/>
          </a:p>
        </p:txBody>
      </p:sp>
      <p:cxnSp>
        <p:nvCxnSpPr>
          <p:cNvPr id="47" name="Прямая со стрелкой 46"/>
          <p:cNvCxnSpPr/>
          <p:nvPr/>
        </p:nvCxnSpPr>
        <p:spPr>
          <a:xfrm flipV="1">
            <a:off x="4211960" y="5013176"/>
            <a:ext cx="720080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V="1">
            <a:off x="3779912" y="4581128"/>
            <a:ext cx="648072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V="1">
            <a:off x="3203848" y="4797152"/>
            <a:ext cx="0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flipH="1" flipV="1">
            <a:off x="2051720" y="4869160"/>
            <a:ext cx="288032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1077</Words>
  <Application>Microsoft Office PowerPoint</Application>
  <PresentationFormat>Экран (4:3)</PresentationFormat>
  <Paragraphs>95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Главные вопросы, на которые должна ответить МПГ как наука</vt:lpstr>
      <vt:lpstr>Связь основных категорий методики: традиционное понимание</vt:lpstr>
      <vt:lpstr>Связь основных категорий методики:  новое понимание</vt:lpstr>
      <vt:lpstr>Слайд 5</vt:lpstr>
      <vt:lpstr>Слайд 6</vt:lpstr>
      <vt:lpstr>Слайд 7</vt:lpstr>
      <vt:lpstr>Виды деятельности учащихся</vt:lpstr>
      <vt:lpstr>Методы обучения: характер познавательной деятельности</vt:lpstr>
      <vt:lpstr>Соотношение используемых методов и результатов обучения</vt:lpstr>
      <vt:lpstr>Пример исп-ния частично-поискового метода</vt:lpstr>
      <vt:lpstr>Другой пример:</vt:lpstr>
      <vt:lpstr>Другие примеры:</vt:lpstr>
      <vt:lpstr>Африканская саванна</vt:lpstr>
      <vt:lpstr>Что в итоге?</vt:lpstr>
      <vt:lpstr>Слайд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Vladimir</dc:creator>
  <cp:lastModifiedBy>Vladimir</cp:lastModifiedBy>
  <cp:revision>51</cp:revision>
  <dcterms:created xsi:type="dcterms:W3CDTF">2015-11-18T07:00:51Z</dcterms:created>
  <dcterms:modified xsi:type="dcterms:W3CDTF">2015-12-08T08:07:55Z</dcterms:modified>
</cp:coreProperties>
</file>