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71" r:id="rId4"/>
    <p:sldId id="277" r:id="rId5"/>
    <p:sldId id="270" r:id="rId6"/>
    <p:sldId id="274" r:id="rId7"/>
    <p:sldId id="268" r:id="rId8"/>
    <p:sldId id="269" r:id="rId9"/>
    <p:sldId id="260" r:id="rId10"/>
    <p:sldId id="261" r:id="rId11"/>
    <p:sldId id="259" r:id="rId12"/>
    <p:sldId id="258" r:id="rId13"/>
    <p:sldId id="275" r:id="rId14"/>
    <p:sldId id="276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479" autoAdjust="0"/>
  </p:normalViewPr>
  <p:slideViewPr>
    <p:cSldViewPr>
      <p:cViewPr varScale="1">
        <p:scale>
          <a:sx n="51" d="100"/>
          <a:sy n="51" d="100"/>
        </p:scale>
        <p:origin x="-19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37D5F-6ED6-4F93-9748-F1C09760912C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09E30-244B-42DA-A98B-2083F97CF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96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4B873-AC5D-46D3-8636-60BEFDEDBF6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47DF5-46D6-4E95-A198-FDDAD773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Владимир Путин обратился к Федеральному Собранию с ежегодным Посланием. Оглашение Послания по традиции состоялось в Георгиевском зале Большого Кремлёвского дворца.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47DF5-46D6-4E95-A198-FDDAD773355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2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47DF5-46D6-4E95-A198-FDDAD773355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5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47DF5-46D6-4E95-A198-FDDAD773355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832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положениях Стратегии раскрываются сущностные характеристики воспитания, его основы и приоритеты государственной политики в области воспитания детей с учётом нормативно-правовой базы всех включённых в процесс социальных институтов воспитания</a:t>
            </a: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ПРИОРИТЕТЫ ГОСУДАРСТВЕННОЙ ПОЛИТИКИ В ОБЛАСТИ ВОСПИТАНИЯ</a:t>
            </a:r>
          </a:p>
          <a:p>
            <a:pPr>
              <a:buFont typeface="Arial" pitchFamily="34" charset="0"/>
              <a:buChar char="•"/>
            </a:pP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воспитание детей в духе уважения к человеческому достоинству, национальным традициям и общечеловеческим достижениям;</a:t>
            </a:r>
          </a:p>
          <a:p>
            <a:pPr>
              <a:buFont typeface="Arial" pitchFamily="34" charset="0"/>
              <a:buChar char="•"/>
            </a:pP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поддержка определяющей роли семьи в воспитании детей, уважение к авторитету родителей и защита их преимущественного права на воспитание и обучение детей перед всеми иными лицами;</a:t>
            </a:r>
          </a:p>
          <a:p>
            <a:pPr>
              <a:buFont typeface="Arial" pitchFamily="34" charset="0"/>
              <a:buChar char="•"/>
            </a:pP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защита прав и соблюдение законных интересов каждого ребёнка;</a:t>
            </a:r>
          </a:p>
          <a:p>
            <a:pPr>
              <a:buFont typeface="Arial" pitchFamily="34" charset="0"/>
              <a:buChar char="•"/>
            </a:pP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обеспечение соответствия воспитания в системе образования традиционным российским культурным, духовно-нравственным и семейным ценностям; </a:t>
            </a:r>
          </a:p>
          <a:p>
            <a:pPr>
              <a:buFont typeface="Arial" pitchFamily="34" charset="0"/>
              <a:buChar char="•"/>
            </a:pP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позиции личности по отношению к окружающей действительности;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воспитание языковой культуры детей;</a:t>
            </a:r>
          </a:p>
          <a:p>
            <a:pPr>
              <a:buFont typeface="Arial" pitchFamily="34" charset="0"/>
              <a:buChar char="•"/>
            </a:pP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обеспечение условий для физического, психического, социального, духовно-нравственного развития детей, в том числе детей, находящихся в трудной жизненной ситуации (детей, оставшихся без попечения родителей; детей с ограниченными возможностями здоровья, детей -жертв вооруженных и межнациональных конфликтов, экологических и техногенных катастроф, стихийных бедствий; детей из семей беженцев и вынужденных переселенцев; детей, оказавшихся в экстремальных условиях; детей, отбывающие наказание в виде лишения свободы в воспитательных колониях и др.)</a:t>
            </a:r>
          </a:p>
          <a:p>
            <a:pPr>
              <a:buFont typeface="Arial" pitchFamily="34" charset="0"/>
              <a:buChar char="•"/>
            </a:pPr>
            <a:r>
              <a:rPr lang="ru-RU" sz="1200" baseline="0" dirty="0" smtClean="0"/>
              <a:t>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сотрудничества субъектов системы воспитания (семьи, общества, государства, образовательных, научных, традиционных религиозных и иных общественных организаций, организаций культуры и спорта, СМИ, 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бизнес-сообществ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в совершенствовании содержания и условий воспитания подрастающего поколения граждан Российской Федерации.</a:t>
            </a:r>
          </a:p>
          <a:p>
            <a:pPr>
              <a:buFont typeface="Arial" pitchFamily="34" charset="0"/>
              <a:buChar char="•"/>
            </a:pPr>
            <a:endParaRPr lang="ru-RU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47DF5-46D6-4E95-A198-FDDAD773355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8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Концепция развития дополнительного образования детей направлена на воплощение в жизнь миссии дополнительного образования как социокультурной практики развития мотивации подрастающих поколений к познанию, творчеству, труду и спорту, превращение феномена дополнительного образования в подлинный системный интегратор открытого вариативного образования, обеспечивающего конкурентоспособность личности, общества и государства.</a:t>
            </a:r>
          </a:p>
          <a:p>
            <a:endParaRPr lang="ru-RU" sz="12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47DF5-46D6-4E95-A198-FDDAD773355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585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(продукт) - 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образовательной робототехники на базе 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школьных технопарков и ОО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(Сетевой план работы РРЦ, включающий совместные мероприятия, рекомендации, мониторинги; Методика подготовки команд к соревнованиям по робототехнике, банк заданий; Сценарии (модели) организации деятельности с учётом специфики ОО и целевых задач;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Модульные общеразвивающие программы (на основе интеграции ОО и УДОД); Программы ПК по организации научно-технического творчества (ТОГИРРО); программы ПК по внедрению образовательной робототехники в образовательный процесс (педагогический колледж));</a:t>
            </a:r>
            <a:r>
              <a:rPr lang="ru-R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IT-обучения в рамках реализации программ дополнительного образования и проектной деятельности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(Выставки разработок школьников на основе визуальных проектов (аналог выставок НТТМ); Банк проектов участников 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стартап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-сессий; Создание Центров непрерывного IT-образования);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работа, в том числе проектирование индивидуальной образовательной траектории в выборе профессии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(Создание социальных и производственных практик на региональном и муниципальном уровне (организация на их базе социальных проб и практик); Организация конкурсных мероприятий. Личностное самоопределение школьника; Рекомендации о видах образовательных маршрутов (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культурологические; экологические); Конкурс лучших практик организации профильного обучения и 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предпрофильной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подготовки среди ОО; Повышение мотивации обучающихся к выбору технических профессий);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математического образования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(Наличие форм оценки образовательных достижение обучающихся, методики их применения. Определение и сопровождение работы Школ-пилотных площадок по апробации новых форм оценивания; Наличие внедрённых в практику развивающих (в том числе модульных) спецкурсов; Наличие действующих сетевых клубов и т.п. в программах ОО.; Методические рекомендации, основанные на выявленных потребностях ОО и обучающих; Перечень и описание результативных практик и технологий; Наличие профессиональных ассоциаций, создание Интернет-форума для информационного обмена; Разработанные программы обучения, порядок функционирования, положение об Интернет-школе; Работа базовых центров развития математического образования в опорных образовательных организациях области; Образовательные стажировки для преподавателей математики всех уровней образования на базе опорных образовательных организаций, в том числе школ; Организация разновозрастных профильных математических смен в летних оздоровительных лагерях;</a:t>
            </a:r>
            <a:r>
              <a:rPr lang="ru-R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совместных интеллектуальных и творческих состязаний, выставок, презентаций, демонстрационных ярмарок, ориентированных на развитие интереса, привлечение ресурсов)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47DF5-46D6-4E95-A198-FDDAD773355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2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Московская область, Алтайский край, Татарстан (Набережные челны), ХМАО,  Владимирская область, Тульская область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47DF5-46D6-4E95-A198-FDDAD773355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1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47DF5-46D6-4E95-A198-FDDAD773355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6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togirro-emo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Приоритеты в развитии естественнонаучного </a:t>
            </a:r>
            <a:r>
              <a:rPr lang="ru-RU" b="1" smtClean="0">
                <a:solidFill>
                  <a:srgbClr val="002060"/>
                </a:solidFill>
              </a:rPr>
              <a:t>и технического </a:t>
            </a:r>
            <a:r>
              <a:rPr lang="ru-RU" b="1" dirty="0" smtClean="0">
                <a:solidFill>
                  <a:srgbClr val="002060"/>
                </a:solidFill>
              </a:rPr>
              <a:t>образования в зеркале нормативных документов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957507"/>
            <a:ext cx="4424536" cy="1752600"/>
          </a:xfrm>
        </p:spPr>
        <p:txBody>
          <a:bodyPr>
            <a:normAutofit fontScale="92500"/>
          </a:bodyPr>
          <a:lstStyle/>
          <a:p>
            <a:pPr algn="r"/>
            <a:endParaRPr lang="ru-RU" sz="24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О.А. Каткова, к.п.н. зав. кафедрой естественно-математических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дисциплин ТОГИРРО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221088"/>
            <a:ext cx="3777428" cy="2440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3177" t="10742" r="11603" b="3320"/>
          <a:stretch>
            <a:fillRect/>
          </a:stretch>
        </p:blipFill>
        <p:spPr bwMode="auto">
          <a:xfrm>
            <a:off x="0" y="571456"/>
            <a:ext cx="9144000" cy="587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315" t="15625" r="23682" b="8203"/>
          <a:stretch>
            <a:fillRect/>
          </a:stretch>
        </p:blipFill>
        <p:spPr bwMode="auto">
          <a:xfrm>
            <a:off x="357158" y="0"/>
            <a:ext cx="8572560" cy="655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329642" cy="6072230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Автоквантум</a:t>
            </a:r>
            <a:r>
              <a:rPr lang="ru-RU" b="1" dirty="0" smtClean="0">
                <a:solidFill>
                  <a:srgbClr val="002060"/>
                </a:solidFill>
              </a:rPr>
              <a:t> -</a:t>
            </a:r>
            <a:r>
              <a:rPr lang="ru-RU" dirty="0" smtClean="0">
                <a:solidFill>
                  <a:srgbClr val="002060"/>
                </a:solidFill>
              </a:rPr>
              <a:t> проектирование и создание дистанционно-пилотируемых транспортных средств.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Аэроквантум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- изучение малой беспилотной авиации и получение практических навыков по управлению беспилотными летательными аппаратами (БПЛА). 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Биоквантум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– микробиология и биотехнология, в том числе отдельные направления биомедицины, </a:t>
            </a:r>
            <a:r>
              <a:rPr lang="ru-RU" dirty="0" err="1" smtClean="0">
                <a:solidFill>
                  <a:srgbClr val="002060"/>
                </a:solidFill>
              </a:rPr>
              <a:t>агробиотехнологий</a:t>
            </a:r>
            <a:r>
              <a:rPr lang="ru-RU" dirty="0" smtClean="0">
                <a:solidFill>
                  <a:srgbClr val="002060"/>
                </a:solidFill>
              </a:rPr>
              <a:t>, промышленной биотехнологии и биоэнергетики, а также создание глобально конкурентоспособного сектора </a:t>
            </a:r>
            <a:r>
              <a:rPr lang="ru-RU" dirty="0" err="1" smtClean="0">
                <a:solidFill>
                  <a:srgbClr val="002060"/>
                </a:solidFill>
              </a:rPr>
              <a:t>биоэкономики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Геоквантум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— работа с дистанционным зондированием Земли, обучение картографии и проектированию виртуальных карт местности. Освоение возможности программного обеспечения </a:t>
            </a:r>
            <a:r>
              <a:rPr lang="ru-RU" dirty="0" err="1" smtClean="0">
                <a:solidFill>
                  <a:srgbClr val="002060"/>
                </a:solidFill>
              </a:rPr>
              <a:t>QuantumGIS</a:t>
            </a:r>
            <a:r>
              <a:rPr lang="ru-RU" dirty="0" smtClean="0">
                <a:solidFill>
                  <a:srgbClr val="002060"/>
                </a:solidFill>
              </a:rPr>
              <a:t>, QCAD.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Т-квантум</a:t>
            </a:r>
            <a:r>
              <a:rPr lang="ru-RU" dirty="0" smtClean="0">
                <a:solidFill>
                  <a:srgbClr val="002060"/>
                </a:solidFill>
              </a:rPr>
              <a:t> - обеспечивает знания необходимые для программирования микроконтроллеров, микрокомпьютеров класса </a:t>
            </a:r>
            <a:r>
              <a:rPr lang="ru-RU" dirty="0" err="1" smtClean="0">
                <a:solidFill>
                  <a:srgbClr val="002060"/>
                </a:solidFill>
              </a:rPr>
              <a:t>Arduino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Raspberry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pi</a:t>
            </a:r>
            <a:r>
              <a:rPr lang="ru-RU" dirty="0" smtClean="0">
                <a:solidFill>
                  <a:srgbClr val="002060"/>
                </a:solidFill>
              </a:rPr>
              <a:t> и др. Создание и тестирование компьютерных сетей, изучение программно-аппаратные средств  выявление неисправностей в них.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Космоквантум</a:t>
            </a:r>
            <a:r>
              <a:rPr lang="ru-RU" dirty="0" smtClean="0">
                <a:solidFill>
                  <a:srgbClr val="002060"/>
                </a:solidFill>
              </a:rPr>
              <a:t>- изучение физико-математических основ, электротехники, радиотехники, электроники и </a:t>
            </a:r>
            <a:r>
              <a:rPr lang="ru-RU" dirty="0" err="1" smtClean="0">
                <a:solidFill>
                  <a:srgbClr val="002060"/>
                </a:solidFill>
              </a:rPr>
              <a:t>фотоники</a:t>
            </a:r>
            <a:r>
              <a:rPr lang="ru-RU" dirty="0" smtClean="0">
                <a:solidFill>
                  <a:srgbClr val="002060"/>
                </a:solidFill>
              </a:rPr>
              <a:t>. Школьники изучат основные понятия астрономии, научатся работать с данными, полученными со спутников, моделировать и создавать прототипы устройств, а также программировать эти устройства.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Наноквантум</a:t>
            </a:r>
            <a:r>
              <a:rPr lang="ru-RU" b="1" dirty="0" smtClean="0">
                <a:solidFill>
                  <a:srgbClr val="002060"/>
                </a:solidFill>
              </a:rPr>
              <a:t> (материаловедение и лазерные технологии) </a:t>
            </a:r>
            <a:r>
              <a:rPr lang="ru-RU" dirty="0" smtClean="0">
                <a:solidFill>
                  <a:srgbClr val="002060"/>
                </a:solidFill>
              </a:rPr>
              <a:t>- изучение современных методов и средств лазерных </a:t>
            </a:r>
            <a:r>
              <a:rPr lang="ru-RU" dirty="0" err="1" smtClean="0">
                <a:solidFill>
                  <a:srgbClr val="002060"/>
                </a:solidFill>
              </a:rPr>
              <a:t>технологийЗнакомство</a:t>
            </a:r>
            <a:r>
              <a:rPr lang="ru-RU" dirty="0" smtClean="0">
                <a:solidFill>
                  <a:srgbClr val="002060"/>
                </a:solidFill>
              </a:rPr>
              <a:t> с устройством лазера, с его основными компонентами и модификациями, органами управления лазерных установок, выполнение практических работ на установке </a:t>
            </a:r>
            <a:r>
              <a:rPr lang="ru-RU" dirty="0" err="1" smtClean="0">
                <a:solidFill>
                  <a:srgbClr val="002060"/>
                </a:solidFill>
              </a:rPr>
              <a:t>МиниМаркер</a:t>
            </a:r>
            <a:r>
              <a:rPr lang="ru-RU" dirty="0" smtClean="0">
                <a:solidFill>
                  <a:srgbClr val="002060"/>
                </a:solidFill>
              </a:rPr>
              <a:t> 2, </a:t>
            </a:r>
            <a:r>
              <a:rPr lang="ru-RU" dirty="0" err="1" smtClean="0">
                <a:solidFill>
                  <a:srgbClr val="002060"/>
                </a:solidFill>
              </a:rPr>
              <a:t>Trotec</a:t>
            </a:r>
            <a:r>
              <a:rPr lang="ru-RU" dirty="0" smtClean="0">
                <a:solidFill>
                  <a:srgbClr val="002060"/>
                </a:solidFill>
              </a:rPr>
              <a:t> 300 по резке и гравировке материала и многое другое.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Нейроквантум</a:t>
            </a:r>
            <a:r>
              <a:rPr lang="ru-RU" dirty="0" smtClean="0">
                <a:solidFill>
                  <a:srgbClr val="002060"/>
                </a:solidFill>
              </a:rPr>
              <a:t>- изучение теории в области </a:t>
            </a:r>
            <a:r>
              <a:rPr lang="ru-RU" dirty="0" err="1" smtClean="0">
                <a:solidFill>
                  <a:srgbClr val="002060"/>
                </a:solidFill>
              </a:rPr>
              <a:t>нейротехнологий</a:t>
            </a:r>
            <a:r>
              <a:rPr lang="ru-RU" dirty="0" smtClean="0">
                <a:solidFill>
                  <a:srgbClr val="002060"/>
                </a:solidFill>
              </a:rPr>
              <a:t>, формирование практических навыков управления роботами. Знакомство с программным обеспечением для организации </a:t>
            </a:r>
            <a:r>
              <a:rPr lang="ru-RU" dirty="0" err="1" smtClean="0">
                <a:solidFill>
                  <a:srgbClr val="002060"/>
                </a:solidFill>
              </a:rPr>
              <a:t>нейроуправления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Промдизайн</a:t>
            </a:r>
            <a:r>
              <a:rPr lang="ru-RU" dirty="0" smtClean="0">
                <a:solidFill>
                  <a:srgbClr val="002060"/>
                </a:solidFill>
              </a:rPr>
              <a:t> -определять потребительскую нишу товара, прогнозировать запросы потребителей, попадать в стилистику бренда, создавать инновационный продукт, проектировать технологичное изделие в рамках заданной стоимости, проектировать предметы, которые будут радовать потребителя, предугадывать и опережать привычные потребности пользователей в своих областях.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Робоквантум</a:t>
            </a:r>
            <a:r>
              <a:rPr lang="ru-RU" dirty="0" smtClean="0">
                <a:solidFill>
                  <a:srgbClr val="002060"/>
                </a:solidFill>
              </a:rPr>
              <a:t> - изучение передовых технологий в области электроники, </a:t>
            </a:r>
            <a:r>
              <a:rPr lang="ru-RU" dirty="0" err="1" smtClean="0">
                <a:solidFill>
                  <a:srgbClr val="002060"/>
                </a:solidFill>
              </a:rPr>
              <a:t>мехатроники</a:t>
            </a:r>
            <a:r>
              <a:rPr lang="ru-RU" dirty="0" smtClean="0">
                <a:solidFill>
                  <a:srgbClr val="002060"/>
                </a:solidFill>
              </a:rPr>
              <a:t> и программирования, конструирование и программирование роботов. Вовлечение в робототехнику посредством применения </a:t>
            </a:r>
            <a:r>
              <a:rPr lang="ru-RU" dirty="0" err="1" smtClean="0">
                <a:solidFill>
                  <a:srgbClr val="002060"/>
                </a:solidFill>
              </a:rPr>
              <a:t>Lego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Mindstorm</a:t>
            </a:r>
            <a:r>
              <a:rPr lang="ru-RU" dirty="0" smtClean="0">
                <a:solidFill>
                  <a:srgbClr val="002060"/>
                </a:solidFill>
              </a:rPr>
              <a:t> EV3, изучение азов конструирования и программирования, самостоятельное проектирование.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Энерджиквантум</a:t>
            </a:r>
            <a:r>
              <a:rPr lang="ru-RU" dirty="0" smtClean="0">
                <a:solidFill>
                  <a:srgbClr val="002060"/>
                </a:solidFill>
              </a:rPr>
              <a:t> – научиться напрямую аккумулировать, сохранять и использовать солнечную энергию, которая является первоисточником всех энергоносителей на нашей планете. Маломерное инновационное судостроение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Лазерквантум</a:t>
            </a:r>
            <a:r>
              <a:rPr lang="ru-RU" dirty="0" smtClean="0">
                <a:solidFill>
                  <a:srgbClr val="002060"/>
                </a:solidFill>
              </a:rPr>
              <a:t>  - изучение и  применение лазера в самых различных областях — от коррекции зрения до управления транспортными средствами, от космических полётов до термоядерного синтеза.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181" y="44624"/>
            <a:ext cx="8229600" cy="5040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Сайт ТОГИРРО </a:t>
            </a:r>
            <a:r>
              <a:rPr lang="en-US" sz="2400" dirty="0">
                <a:solidFill>
                  <a:srgbClr val="002060"/>
                </a:solidFill>
              </a:rPr>
              <a:t>http://togirro.ru/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843" t="5301" r="25287" b="21707"/>
          <a:stretch/>
        </p:blipFill>
        <p:spPr>
          <a:xfrm>
            <a:off x="474185" y="548680"/>
            <a:ext cx="791423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2060"/>
                </a:solidFill>
                <a:ea typeface="+mj-ea"/>
                <a:cs typeface="+mj-cs"/>
              </a:rPr>
              <a:t>Просим высылать материалы на почту </a:t>
            </a:r>
            <a:r>
              <a:rPr lang="ru-RU" sz="4000" dirty="0">
                <a:solidFill>
                  <a:srgbClr val="002060"/>
                </a:solidFill>
                <a:ea typeface="+mj-ea"/>
                <a:cs typeface="+mj-cs"/>
              </a:rPr>
              <a:t>кафедры естественно-математических дисциплин</a:t>
            </a:r>
            <a:endParaRPr lang="en-US" dirty="0" smtClean="0">
              <a:solidFill>
                <a:srgbClr val="002060"/>
              </a:solidFill>
              <a:hlinkClick r:id="rId2"/>
            </a:endParaRPr>
          </a:p>
          <a:p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sz="4000" dirty="0" smtClean="0">
                <a:hlinkClick r:id="rId2"/>
              </a:rPr>
              <a:t>togirro-emo@mail.ru</a:t>
            </a:r>
            <a:endParaRPr lang="en-US" sz="4000" dirty="0" smtClean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1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01056" cy="100010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Послание Президента В. В. Путина</a:t>
            </a:r>
            <a:br>
              <a:rPr lang="ru-RU" sz="3100" dirty="0" smtClean="0"/>
            </a:br>
            <a:r>
              <a:rPr lang="ru-RU" sz="3100" dirty="0" smtClean="0"/>
              <a:t> Федеральному Собранию</a:t>
            </a:r>
            <a:br>
              <a:rPr lang="ru-RU" sz="3100" dirty="0" smtClean="0"/>
            </a:br>
            <a:r>
              <a:rPr lang="ru-RU" sz="2000" dirty="0" smtClean="0"/>
              <a:t>1 декабря 2016 года Москва, Кремль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Важно воспитывать </a:t>
            </a:r>
            <a:r>
              <a:rPr lang="ru-RU" b="1" dirty="0" smtClean="0"/>
              <a:t>культуру исследовательской,</a:t>
            </a:r>
            <a:r>
              <a:rPr lang="ru-RU" dirty="0" smtClean="0"/>
              <a:t> </a:t>
            </a:r>
            <a:r>
              <a:rPr lang="ru-RU" b="1" dirty="0" smtClean="0"/>
              <a:t>инженерной работы</a:t>
            </a:r>
            <a:r>
              <a:rPr lang="ru-RU" dirty="0" smtClean="0"/>
              <a:t>. За ближайшие два года число современных </a:t>
            </a:r>
            <a:r>
              <a:rPr lang="ru-RU" b="1" dirty="0" smtClean="0"/>
              <a:t>детских технопарков </a:t>
            </a:r>
            <a:r>
              <a:rPr lang="ru-RU" dirty="0" smtClean="0"/>
              <a:t>в России </a:t>
            </a:r>
            <a:r>
              <a:rPr lang="ru-RU" b="1" dirty="0" smtClean="0"/>
              <a:t>возрастёт до 40</a:t>
            </a:r>
            <a:r>
              <a:rPr lang="ru-RU" dirty="0" smtClean="0"/>
              <a:t>, они послужат опорой для развития сети кружков технической направленности по всей стране. К этой работе должны подключиться и бизнес, и университеты, исследовательские институты, чтобы у ребят было ясное понимание: все они имеют равные возможности для жизненного старта, что их идеи, знания востребованы в России, и они смогут проявить себя в отечественных компаниях и лабораториях.</a:t>
            </a:r>
          </a:p>
          <a:p>
            <a:pPr algn="just"/>
            <a:r>
              <a:rPr lang="ru-RU" dirty="0" smtClean="0"/>
              <a:t>Как уже успешный заявил о себе образовательный центр для талантливых ребят </a:t>
            </a:r>
            <a:r>
              <a:rPr lang="ru-RU" b="1" dirty="0" smtClean="0"/>
              <a:t>«Сириус». </a:t>
            </a:r>
            <a:r>
              <a:rPr lang="ru-RU" dirty="0" smtClean="0"/>
              <a:t>Считаю, что нам нужно целое созвездие таких площадок, и рекомендовал бы главам субъектов Российской Федерации подумать о </a:t>
            </a:r>
            <a:r>
              <a:rPr lang="ru-RU" b="1" dirty="0" smtClean="0"/>
              <a:t>формировании в регионах на базе лучших вузов и школ центров поддержки одарённых детей.</a:t>
            </a:r>
            <a:endParaRPr lang="en-US" b="1" dirty="0" smtClean="0"/>
          </a:p>
          <a:p>
            <a:pPr algn="just"/>
            <a:r>
              <a:rPr lang="ru-RU" dirty="0" smtClean="0"/>
              <a:t>Но при этом что бы хотел здесь сказать и на что бы хотел обратить внимание. В основе всей нашей системы образования должен лежать фундаментальный принцип: </a:t>
            </a:r>
            <a:r>
              <a:rPr lang="ru-RU" b="1" dirty="0" smtClean="0"/>
              <a:t>каждый ребёнок, подросток одарён, способен преуспеть и в науке, и в творчестве, и в спорте, в профессии и в жизни. Раскрытие его талантов – это наша с вами задача, в этом – успех России.</a:t>
            </a:r>
          </a:p>
          <a:p>
            <a:pPr algn="just"/>
            <a:r>
              <a:rPr lang="ru-RU" dirty="0" smtClean="0"/>
              <a:t>Уважаемые коллеги! Вижу в молодом поколении надёжную, прочную опору России в бурном, сложном XXI веке. Верю, что это поколение способно не только отвечать на вызовы времени, но и на равных </a:t>
            </a:r>
            <a:r>
              <a:rPr lang="ru-RU" b="1" dirty="0" smtClean="0"/>
              <a:t>участвовать в формировании интеллектуальной, технологической, культурной повестки глобального развития.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811" y="116632"/>
            <a:ext cx="4862395" cy="662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588" r="1940"/>
          <a:stretch>
            <a:fillRect/>
          </a:stretch>
        </p:blipFill>
        <p:spPr bwMode="auto">
          <a:xfrm>
            <a:off x="5030206" y="2285992"/>
            <a:ext cx="4113794" cy="271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623" t="19724" r="13307" b="62775"/>
          <a:stretch/>
        </p:blipFill>
        <p:spPr>
          <a:xfrm>
            <a:off x="179512" y="188640"/>
            <a:ext cx="8614790" cy="11148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756" y="1296273"/>
            <a:ext cx="5490356" cy="3074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теме: «Модель организации конкурса исследовательских и проектных работ школьников в регионе и технологии его экспертной поддержки».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 семинара: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экспертного сообщества и развитие межрегиональной сетевой системы поддержки проектно-исследовательской деятельности учащихся в общем и дополнительном образовании;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достоверной системы экспертизы результатов проектного обучения;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в регионах РФ инфраструктуры для работы с одаренными школьниками, ориентированной на единые методики и критерии оценки результатов проектной деятельности;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системы адресного сопровождения одаренных в области исследовательской и проектной деятельности школьников.</a:t>
            </a:r>
            <a:endParaRPr lang="en-US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507031"/>
            <a:ext cx="3448605" cy="23008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3472" y="4361731"/>
            <a:ext cx="886011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Программа семинара включала в себя погружающие практикумы по направлениям: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разработка заданий для стартового этапа конкурса проектных работ;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организационная модель конкурса в регионе и выработка требований к организации стартового этапа;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формирование информационной, научно-методической и организационной поддержки конкурса на каждом этапе; сеть ресурсных центров конкурса в регионе;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научное руководство проектными работами; институт </a:t>
            </a:r>
            <a:r>
              <a:rPr lang="ru-RU" sz="1100" dirty="0" err="1"/>
              <a:t>тьюторства</a:t>
            </a:r>
            <a:r>
              <a:rPr lang="ru-RU" sz="1100" dirty="0"/>
              <a:t> проектных групп в регионе; требования к качеству и тематике проектов со стороны инновационной промышленности науки региона;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типы и образцы проектных и исследовательских работ в регионе по направлениям;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разработка критериев оценки проектов муниципального и регионального этапов;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принципы построения региональных моделей проведения конкурса (организация, требования к базовым площадкам, задания, критерии оценки, подбор партнеров, экспертиза);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дорожная карта регионального конкурса;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организация и сопровождение этапов конкурса исследовательских и проектных работ школьников и разработка механизмов межрегионального сотрудничества.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Послание губернатора Тюменской области</a:t>
            </a:r>
            <a:br>
              <a:rPr lang="ru-RU" sz="2400" b="1" dirty="0" smtClean="0"/>
            </a:br>
            <a:r>
              <a:rPr lang="ru-RU" sz="2400" b="1" dirty="0" smtClean="0"/>
              <a:t> В. В. Якушева Тюменской областной Думе «О положении дел в области и перспективах ее развития». 2016 год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/>
              <a:t>24 ноября 2016 г.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535782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800" dirty="0" smtClean="0"/>
              <a:t>А как динамично меняется наше образование! Всего год назад появилась областная </a:t>
            </a:r>
            <a:r>
              <a:rPr lang="ru-RU" sz="3800" b="1" dirty="0" smtClean="0"/>
              <a:t>специализированная физико-математическая школа</a:t>
            </a:r>
            <a:r>
              <a:rPr lang="ru-RU" sz="3800" dirty="0" smtClean="0"/>
              <a:t>, и уже появились первые серьезные успехи.</a:t>
            </a:r>
          </a:p>
          <a:p>
            <a:pPr algn="just"/>
            <a:r>
              <a:rPr lang="ru-RU" sz="3800" dirty="0" smtClean="0"/>
              <a:t>Совсем недавно, в конце октября текущего года, воспитанники областной физико-математической школы приняли участие в Международном математическом турнире имени Колмогорова. Следует отметить, что за всю нашу историю регион на таком престижном интеллектуальном состязании был представлен впервые.</a:t>
            </a:r>
          </a:p>
          <a:p>
            <a:pPr algn="just"/>
            <a:r>
              <a:rPr lang="ru-RU" sz="3800" dirty="0" smtClean="0"/>
              <a:t>А в этом году </a:t>
            </a:r>
            <a:r>
              <a:rPr lang="ru-RU" sz="3800" b="1" dirty="0" smtClean="0"/>
              <a:t>открыт и химико-биологический профиль</a:t>
            </a:r>
            <a:r>
              <a:rPr lang="ru-RU" sz="3800" dirty="0" smtClean="0"/>
              <a:t>.</a:t>
            </a:r>
          </a:p>
          <a:p>
            <a:pPr algn="just"/>
            <a:r>
              <a:rPr lang="ru-RU" sz="3800" dirty="0" smtClean="0"/>
              <a:t>Образцово быстрая реакция на недавно выявленную потребность региона в развитии </a:t>
            </a:r>
            <a:r>
              <a:rPr lang="ru-RU" sz="3800" b="1" dirty="0" smtClean="0"/>
              <a:t>инновационных биоинженерных технологий</a:t>
            </a:r>
            <a:r>
              <a:rPr lang="ru-RU" sz="3800" dirty="0" smtClean="0"/>
              <a:t>.</a:t>
            </a:r>
          </a:p>
          <a:p>
            <a:pPr algn="just"/>
            <a:r>
              <a:rPr lang="ru-RU" sz="3800" dirty="0" smtClean="0"/>
              <a:t>По всей области </a:t>
            </a:r>
            <a:r>
              <a:rPr lang="ru-RU" sz="3800" b="1" dirty="0" smtClean="0"/>
              <a:t>создаются классы корпоративного партнерства </a:t>
            </a:r>
            <a:r>
              <a:rPr lang="ru-RU" sz="3800" dirty="0" smtClean="0"/>
              <a:t>(их уже восемнадцать);</a:t>
            </a:r>
          </a:p>
          <a:p>
            <a:pPr algn="just"/>
            <a:r>
              <a:rPr lang="ru-RU" sz="3800" dirty="0" smtClean="0"/>
              <a:t>в Ялуторовске заработал Российско-германский центр непрерывного аграрного образования…</a:t>
            </a:r>
          </a:p>
          <a:p>
            <a:pPr algn="just"/>
            <a:r>
              <a:rPr lang="ru-RU" sz="3800" dirty="0" smtClean="0"/>
              <a:t>Да и в высшем образовании мы начали исправлять старый перекос – в пользу гуманитарно-экономических специальностей в ущерб важнейшим для нас </a:t>
            </a:r>
            <a:r>
              <a:rPr lang="ru-RU" sz="3800" b="1" dirty="0" err="1" smtClean="0"/>
              <a:t>естественно-научным</a:t>
            </a:r>
            <a:r>
              <a:rPr lang="ru-RU" sz="3800" b="1" dirty="0" smtClean="0"/>
              <a:t> и инженерно-техническим</a:t>
            </a:r>
            <a:r>
              <a:rPr lang="ru-RU" sz="3800" dirty="0" smtClean="0"/>
              <a:t>.</a:t>
            </a:r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3377" t="48299" r="19828" b="13819"/>
          <a:stretch>
            <a:fillRect/>
          </a:stretch>
        </p:blipFill>
        <p:spPr bwMode="auto">
          <a:xfrm>
            <a:off x="2285984" y="0"/>
            <a:ext cx="457203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1500174"/>
            <a:ext cx="878684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sz="1600" b="1" dirty="0" smtClean="0"/>
              <a:t>ЦЕЛЬ СТРАТЕГИИ Определение приоритетов государственной политики в области воспитания и социализации детей, основных направлений и механизмов развития институтов воспитания, формирования общественно-государственной системы воспитания детей в Российской Федерации, учитывающих интересы детей, актуальные потребности современного российского общества и государства, глобальные вызовы и условия развития страны в мировом сообществе.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b="1" dirty="0" smtClean="0"/>
              <a:t>КЛЮЧЕВЫЕ ЗАДАЧИ СТРАТЕГИИ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создать условия для консолидации усилий институтов российского общества и государства по воспитанию подрастающего поколения на основе признания </a:t>
            </a:r>
            <a:r>
              <a:rPr lang="ru-RU" sz="1600" b="1" dirty="0" smtClean="0"/>
              <a:t>определяющей роли семьи;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обеспечить поддержку семейного воспитания на основе содействия </a:t>
            </a:r>
            <a:r>
              <a:rPr lang="ru-RU" sz="1600" b="1" dirty="0" smtClean="0"/>
              <a:t>ответственному отношению родителей к воспитанию детей, повышению их социальной, коммуникативной и педагогической компетентности;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повысить эффективность </a:t>
            </a:r>
            <a:r>
              <a:rPr lang="ru-RU" sz="1600" b="1" dirty="0" smtClean="0"/>
              <a:t>воспитательной деятельности в системе образования субъектов Российской Федерации;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сформировать </a:t>
            </a:r>
            <a:r>
              <a:rPr lang="ru-RU" sz="1600" b="1" dirty="0" err="1" smtClean="0"/>
              <a:t>социокультурную</a:t>
            </a:r>
            <a:r>
              <a:rPr lang="ru-RU" sz="1600" b="1" dirty="0" smtClean="0"/>
              <a:t> инфраструктуру, содействующую успешной социализации детей и интегрирующую воспитательные возможности образовательных, культурных, спортивных, научных, познавательных, экскурсионно-туристических и других организаций;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обеспечить </a:t>
            </a:r>
            <a:r>
              <a:rPr lang="ru-RU" sz="1600" b="1" dirty="0" smtClean="0"/>
              <a:t>равный доступ к инфраструктуре воспитания детей, требующих особой заботы общества и государства, включая детей с ограниченными возможностями здоровья.</a:t>
            </a:r>
          </a:p>
          <a:p>
            <a:pPr algn="just"/>
            <a:endParaRPr lang="ru-RU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56207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200" b="1" dirty="0">
                <a:solidFill>
                  <a:srgbClr val="002060"/>
                </a:solidFill>
                <a:ea typeface="+mn-ea"/>
                <a:cs typeface="+mn-cs"/>
              </a:rPr>
              <a:t>Концепция </a:t>
            </a:r>
            <a:r>
              <a:rPr lang="ru-RU" sz="2200" b="1" dirty="0" smtClean="0">
                <a:solidFill>
                  <a:srgbClr val="002060"/>
                </a:solidFill>
                <a:ea typeface="+mn-ea"/>
                <a:cs typeface="+mn-cs"/>
              </a:rPr>
              <a:t>развития </a:t>
            </a:r>
            <a:r>
              <a:rPr lang="ru-RU" sz="2200" b="1" dirty="0">
                <a:solidFill>
                  <a:srgbClr val="002060"/>
                </a:solidFill>
                <a:ea typeface="+mn-ea"/>
                <a:cs typeface="+mn-cs"/>
              </a:rPr>
              <a:t>Дополнительного </a:t>
            </a:r>
            <a:r>
              <a:rPr lang="ru-RU" sz="2200" b="1" dirty="0" smtClean="0">
                <a:solidFill>
                  <a:srgbClr val="002060"/>
                </a:solidFill>
                <a:ea typeface="+mn-ea"/>
                <a:cs typeface="+mn-cs"/>
              </a:rPr>
              <a:t>образования</a:t>
            </a:r>
            <a:br>
              <a:rPr lang="ru-RU" sz="22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1300" b="1" dirty="0" smtClean="0">
                <a:solidFill>
                  <a:srgbClr val="002060"/>
                </a:solidFill>
                <a:ea typeface="+mn-ea"/>
                <a:cs typeface="+mn-cs"/>
              </a:rPr>
              <a:t>УТВЕРЖДЕНА распоряжением Правительства Российской Федерации от </a:t>
            </a:r>
            <a:r>
              <a:rPr lang="ru-RU" sz="1300" b="1" dirty="0">
                <a:solidFill>
                  <a:srgbClr val="002060"/>
                </a:solidFill>
                <a:ea typeface="+mn-ea"/>
                <a:cs typeface="+mn-cs"/>
              </a:rPr>
              <a:t>4 сентября 2014 г. № </a:t>
            </a:r>
            <a:r>
              <a:rPr lang="ru-RU" sz="1300" b="1" dirty="0" smtClean="0">
                <a:solidFill>
                  <a:srgbClr val="002060"/>
                </a:solidFill>
                <a:ea typeface="+mn-ea"/>
                <a:cs typeface="+mn-cs"/>
              </a:rPr>
              <a:t>1726р</a:t>
            </a:r>
            <a:r>
              <a:rPr lang="ru-RU" sz="13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3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1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00107"/>
            <a:ext cx="5250314" cy="60611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На современном этапе содержание дополнительных образовательных программ ориентировано на: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создание </a:t>
            </a:r>
            <a:r>
              <a:rPr lang="ru-RU" sz="1200" dirty="0">
                <a:solidFill>
                  <a:srgbClr val="002060"/>
                </a:solidFill>
              </a:rPr>
              <a:t>необходимых условий для личностного развития учащихся, позитивной социализации и профессионального самоопределения;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удовлетворение индивидуальных потребностей учащихся в интеллектуальном, художественно-эстетическом, нравственном развитии, а также в занятиях физической культурой и спортом, научно-техническим творчеством;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формирование и развитие творческих способностей учащихся, выявление, развитие и поддержку талантливых учащихся;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обеспечение духовно-нравственного, гражданского, патриотического, трудового воспитания учащихся;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формирование культуры здорового и безопасного образа жизни, укрепление здоровья учащихся;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подготовку спортивного резерва и спортсменов высокого класса в соответствии с федеральными стандартами спортивной подготовки, в том числе из числа учащихся с ограниченными возможностями здоровья, </a:t>
            </a:r>
            <a:r>
              <a:rPr lang="ru-RU" sz="1200" dirty="0" smtClean="0">
                <a:solidFill>
                  <a:srgbClr val="002060"/>
                </a:solidFill>
              </a:rPr>
              <a:t>детей-инвалидов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rgbClr val="002060"/>
                </a:solidFill>
              </a:rPr>
              <a:t>Целями Концепции являются: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обеспечение прав ребенка на развитие, личностное самоопределение и самореализацию;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расширение возможностей для удовлетворения разнообразных интересов детей и их семей в сфере образования;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развитие инновационного потенциала общества</a:t>
            </a:r>
            <a:r>
              <a:rPr lang="ru-RU" sz="1200" dirty="0" smtClean="0">
                <a:solidFill>
                  <a:srgbClr val="002060"/>
                </a:solidFill>
              </a:rPr>
              <a:t>.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221087"/>
            <a:ext cx="3667135" cy="23425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195767"/>
            <a:ext cx="3667135" cy="2750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914" y="261258"/>
            <a:ext cx="80225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Цель Проекта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 «ПОЛИТЕХНИЧЕСКАЯ ШКОЛА: РАЗВИТИЕ ЕСТЕСТВЕННО-МАТЕМАТИЧЕСКОГО И ТЕХНОЛОГИЧЕСКОГО ОБРАЗОВАНИЯ»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– развитие политехнического образования; формирование гибкой системы непрерывного </a:t>
            </a:r>
            <a:r>
              <a:rPr lang="ru-RU" sz="1200" dirty="0" err="1" smtClean="0">
                <a:solidFill>
                  <a:srgbClr val="002060"/>
                </a:solidFill>
              </a:rPr>
              <a:t>инфокоммуникационного</a:t>
            </a:r>
            <a:r>
              <a:rPr lang="ru-RU" sz="1200" dirty="0" smtClean="0">
                <a:solidFill>
                  <a:srgbClr val="002060"/>
                </a:solidFill>
              </a:rPr>
              <a:t> и технического образования на основе программ повышения компетенций обучающихся в сфере информационных технологий, робототехники и </a:t>
            </a:r>
            <a:r>
              <a:rPr lang="ru-RU" sz="1200" dirty="0" err="1" smtClean="0">
                <a:solidFill>
                  <a:srgbClr val="002060"/>
                </a:solidFill>
              </a:rPr>
              <a:t>мехатроники</a:t>
            </a:r>
            <a:r>
              <a:rPr lang="ru-RU" sz="12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Направления</a:t>
            </a:r>
            <a:r>
              <a:rPr lang="ru-RU" sz="1200" b="1" dirty="0">
                <a:solidFill>
                  <a:srgbClr val="002060"/>
                </a:solidFill>
              </a:rPr>
              <a:t>:</a:t>
            </a:r>
            <a:endParaRPr lang="ru-RU" sz="1200" dirty="0">
              <a:solidFill>
                <a:srgbClr val="002060"/>
              </a:solidFill>
            </a:endParaRP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- </a:t>
            </a:r>
            <a:r>
              <a:rPr lang="ru-RU" sz="1200" dirty="0" smtClean="0">
                <a:solidFill>
                  <a:srgbClr val="002060"/>
                </a:solidFill>
              </a:rPr>
              <a:t>   </a:t>
            </a:r>
            <a:r>
              <a:rPr lang="ru-RU" altLang="ru-RU" sz="1200" dirty="0" smtClean="0">
                <a:solidFill>
                  <a:srgbClr val="002060"/>
                </a:solidFill>
              </a:rPr>
              <a:t>совершенствование </a:t>
            </a:r>
            <a:r>
              <a:rPr lang="ru-RU" altLang="ru-RU" sz="1200" dirty="0">
                <a:solidFill>
                  <a:srgbClr val="002060"/>
                </a:solidFill>
              </a:rPr>
              <a:t>профильного обучения и </a:t>
            </a:r>
            <a:r>
              <a:rPr lang="ru-RU" altLang="ru-RU" sz="1200" dirty="0" err="1">
                <a:solidFill>
                  <a:srgbClr val="002060"/>
                </a:solidFill>
              </a:rPr>
              <a:t>предпрофильной</a:t>
            </a:r>
            <a:r>
              <a:rPr lang="ru-RU" altLang="ru-RU" sz="1200" dirty="0">
                <a:solidFill>
                  <a:srgbClr val="002060"/>
                </a:solidFill>
              </a:rPr>
              <a:t> подготовки</a:t>
            </a:r>
            <a:r>
              <a:rPr lang="ru-RU" altLang="ru-RU" sz="1200" dirty="0" smtClean="0">
                <a:solidFill>
                  <a:srgbClr val="002060"/>
                </a:solidFill>
              </a:rPr>
              <a:t>;</a:t>
            </a:r>
            <a:endParaRPr lang="ru-RU" sz="1200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</a:rPr>
              <a:t>развитие </a:t>
            </a:r>
            <a:r>
              <a:rPr lang="ru-RU" sz="1200" i="1" dirty="0">
                <a:solidFill>
                  <a:srgbClr val="002060"/>
                </a:solidFill>
              </a:rPr>
              <a:t>образовательной робототехники</a:t>
            </a:r>
            <a:r>
              <a:rPr lang="ru-RU" sz="1200" dirty="0">
                <a:solidFill>
                  <a:srgbClr val="002060"/>
                </a:solidFill>
              </a:rPr>
              <a:t> на базе школьных технопарков и ОО</a:t>
            </a:r>
            <a:r>
              <a:rPr lang="ru-RU" sz="1200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altLang="ru-RU" sz="1200" dirty="0">
                <a:solidFill>
                  <a:srgbClr val="002060"/>
                </a:solidFill>
              </a:rPr>
              <a:t>сетевое взаимодействие образовательных учреждений, осуществляющих дополнительную (углубленную) подготовку по физико-математическому, естественнонаучному, информационно-технологическому и агротехнологическому направлениям;</a:t>
            </a:r>
          </a:p>
          <a:p>
            <a:pPr marL="285750" indent="-285750" algn="just">
              <a:buFontTx/>
              <a:buChar char="-"/>
            </a:pPr>
            <a:r>
              <a:rPr lang="ru-RU" altLang="ru-RU" sz="1200" dirty="0">
                <a:solidFill>
                  <a:srgbClr val="002060"/>
                </a:solidFill>
              </a:rPr>
              <a:t>сетевое взаимодействие естественно-математических лабораторий (межшкольное, межмуниципальное) с профильными вузами Тюменской области;</a:t>
            </a:r>
          </a:p>
          <a:p>
            <a:pPr marL="285750" indent="-285750" algn="just">
              <a:buFontTx/>
              <a:buChar char="-"/>
            </a:pPr>
            <a:r>
              <a:rPr lang="ru-RU" altLang="ru-RU" sz="1200" dirty="0">
                <a:solidFill>
                  <a:srgbClr val="002060"/>
                </a:solidFill>
              </a:rPr>
              <a:t>совершенствование математического образования в рамках реализации Концепции математического образования в РФ</a:t>
            </a:r>
            <a:r>
              <a:rPr lang="ru-RU" altLang="ru-RU" sz="1200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altLang="ru-RU" sz="1200" dirty="0" smtClean="0">
                <a:solidFill>
                  <a:srgbClr val="002060"/>
                </a:solidFill>
              </a:rPr>
              <a:t>Реализация проекта «Развитие непрерывного аграрного образования»;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-    </a:t>
            </a:r>
            <a:r>
              <a:rPr lang="ru-RU" sz="1200" dirty="0">
                <a:solidFill>
                  <a:srgbClr val="002060"/>
                </a:solidFill>
              </a:rPr>
              <a:t>внедрение </a:t>
            </a:r>
            <a:r>
              <a:rPr lang="en-US" sz="1200" i="1" dirty="0">
                <a:solidFill>
                  <a:srgbClr val="002060"/>
                </a:solidFill>
              </a:rPr>
              <a:t>IT</a:t>
            </a:r>
            <a:r>
              <a:rPr lang="ru-RU" sz="1200" i="1" dirty="0">
                <a:solidFill>
                  <a:srgbClr val="002060"/>
                </a:solidFill>
              </a:rPr>
              <a:t>-обучения</a:t>
            </a:r>
            <a:r>
              <a:rPr lang="ru-RU" sz="1200" dirty="0">
                <a:solidFill>
                  <a:srgbClr val="002060"/>
                </a:solidFill>
              </a:rPr>
              <a:t> в рамках реализации программ дополнительного образования и проектной деятельности;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- </a:t>
            </a:r>
            <a:r>
              <a:rPr lang="ru-RU" sz="1200" dirty="0" smtClean="0">
                <a:solidFill>
                  <a:srgbClr val="002060"/>
                </a:solidFill>
              </a:rPr>
              <a:t>   </a:t>
            </a:r>
            <a:r>
              <a:rPr lang="ru-RU" sz="1200" i="1" dirty="0" err="1" smtClean="0">
                <a:solidFill>
                  <a:srgbClr val="002060"/>
                </a:solidFill>
              </a:rPr>
              <a:t>профориентационная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работа, в том числе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проектирование индивидуальной образовательной траектории, включая подготовку к конкурсным </a:t>
            </a:r>
            <a:r>
              <a:rPr lang="ru-RU" sz="1200" dirty="0" smtClean="0">
                <a:solidFill>
                  <a:srgbClr val="002060"/>
                </a:solidFill>
              </a:rPr>
              <a:t>мероприятиям</a:t>
            </a:r>
            <a:r>
              <a:rPr lang="ru-RU" sz="12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24" y="261258"/>
            <a:ext cx="8230313" cy="7742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545626"/>
            <a:ext cx="2843807" cy="2132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764" y="4531378"/>
            <a:ext cx="2923396" cy="21925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5571" y="4531378"/>
            <a:ext cx="2862382" cy="21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5922" t="10742" r="12152" b="6250"/>
          <a:stretch>
            <a:fillRect/>
          </a:stretch>
        </p:blipFill>
        <p:spPr bwMode="auto">
          <a:xfrm>
            <a:off x="285720" y="1295632"/>
            <a:ext cx="8572560" cy="556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“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Кванториум</a:t>
            </a:r>
            <a:r>
              <a:rPr lang="ru-RU" sz="1600" b="1" i="1" dirty="0" smtClean="0">
                <a:solidFill>
                  <a:srgbClr val="002060"/>
                </a:solidFill>
              </a:rPr>
              <a:t>” </a:t>
            </a:r>
            <a:r>
              <a:rPr lang="ru-RU" sz="1100" b="1" i="1" dirty="0" smtClean="0">
                <a:solidFill>
                  <a:srgbClr val="002060"/>
                </a:solidFill>
              </a:rPr>
              <a:t>- формат дополнительного образования (образовательные организации), на базе которого осуществляется обучение по дополнительным образовательным программам естественнонаучной и технической направленности, соответствующим приоритетным направлениям технологического развития России, с целью формирования у детей изобретательского, </a:t>
            </a:r>
            <a:r>
              <a:rPr lang="ru-RU" sz="1100" b="1" i="1" dirty="0" err="1" smtClean="0">
                <a:solidFill>
                  <a:srgbClr val="002060"/>
                </a:solidFill>
              </a:rPr>
              <a:t>креативного</a:t>
            </a:r>
            <a:r>
              <a:rPr lang="ru-RU" sz="1100" b="1" i="1" dirty="0" smtClean="0">
                <a:solidFill>
                  <a:srgbClr val="002060"/>
                </a:solidFill>
              </a:rPr>
              <a:t>, критического  и продуктивного мышления и подготовки будущих кадров для высокотехнологических отраслей.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1596</Words>
  <Application>Microsoft Office PowerPoint</Application>
  <PresentationFormat>Экран (4:3)</PresentationFormat>
  <Paragraphs>116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Приоритеты в развитии естественнонаучного и технического образования в зеркале нормативных документов </vt:lpstr>
      <vt:lpstr>Послание Президента В. В. Путина  Федеральному Собранию 1 декабря 2016 года Москва, Кремль</vt:lpstr>
      <vt:lpstr>Презентация PowerPoint</vt:lpstr>
      <vt:lpstr>Презентация PowerPoint</vt:lpstr>
      <vt:lpstr> Послание губернатора Тюменской области  В. В. Якушева Тюменской областной Думе «О положении дел в области и перспективах ее развития». 2016 год 24 ноября 2016 г. </vt:lpstr>
      <vt:lpstr>Презентация PowerPoint</vt:lpstr>
      <vt:lpstr>Концепция развития Дополнительного образования УТВЕРЖДЕНА распоряжением Правительства Российской Федерации от 4 сентября 2014 г. № 1726р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 ТОГИРРО http://togirro.ru/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Приоритеты в развитии естественнонаучного образования в зеркале нормативных документов </dc:title>
  <dc:creator>Olga</dc:creator>
  <cp:lastModifiedBy>Teacher_</cp:lastModifiedBy>
  <cp:revision>99</cp:revision>
  <cp:lastPrinted>2016-12-05T13:05:13Z</cp:lastPrinted>
  <dcterms:created xsi:type="dcterms:W3CDTF">2016-12-03T12:08:46Z</dcterms:created>
  <dcterms:modified xsi:type="dcterms:W3CDTF">2016-12-06T12:10:48Z</dcterms:modified>
</cp:coreProperties>
</file>