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326" r:id="rId2"/>
    <p:sldId id="337" r:id="rId3"/>
    <p:sldId id="338" r:id="rId4"/>
    <p:sldId id="340" r:id="rId5"/>
    <p:sldId id="339" r:id="rId6"/>
    <p:sldId id="343" r:id="rId7"/>
    <p:sldId id="344" r:id="rId8"/>
    <p:sldId id="342" r:id="rId9"/>
    <p:sldId id="347" r:id="rId10"/>
    <p:sldId id="346" r:id="rId11"/>
    <p:sldId id="345" r:id="rId12"/>
    <p:sldId id="332" r:id="rId13"/>
    <p:sldId id="331" r:id="rId14"/>
    <p:sldId id="333" r:id="rId15"/>
    <p:sldId id="334" r:id="rId16"/>
    <p:sldId id="335" r:id="rId17"/>
    <p:sldId id="336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185" autoAdjust="0"/>
  </p:normalViewPr>
  <p:slideViewPr>
    <p:cSldViewPr>
      <p:cViewPr varScale="1">
        <p:scale>
          <a:sx n="107" d="100"/>
          <a:sy n="107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06" y="115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5C999140-59BA-4BD9-99F5-2208015785C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CC5CB99A-C061-4BD0-B4C3-3888B3A7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88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6F4A2EA0-D1B9-421F-8B91-64CC42FE19EB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89B9576F-CD9B-4A8F-8763-70F2114E1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Обучение составлению сравнения: подушка мягкая; такая же как… (выпавший снег); обучение</a:t>
            </a:r>
            <a:r>
              <a:rPr lang="ru-RU" baseline="0" dirty="0" smtClean="0"/>
              <a:t> составлению загадок; ; составление рифмованных текстов; создание текстов сказочного содержания.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576F-CD9B-4A8F-8763-70F2114E1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4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302A50C-C468-4DC9-BC64-2B13ED257EF2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1840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Турнир городов – 3 опорные площадки.</a:t>
            </a:r>
          </a:p>
          <a:p>
            <a:r>
              <a:rPr lang="ru-RU" altLang="ru-RU" smtClean="0"/>
              <a:t>Олимпиада Эйлера.</a:t>
            </a:r>
          </a:p>
          <a:p>
            <a:r>
              <a:rPr lang="ru-RU" altLang="ru-RU" smtClean="0"/>
              <a:t>Дистанционные олимпиады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C24DB1E-92CF-4A4F-A453-410449D5DCB8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7303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Совершенствование инфраструктуры.</a:t>
            </a:r>
          </a:p>
          <a:p>
            <a:r>
              <a:rPr lang="ru-RU" altLang="ru-RU" smtClean="0"/>
              <a:t>Ресурсная недостаточность:  создание компетентностной модели – музеи, ЭОР,  «полигоны производственных практик и др. </a:t>
            </a:r>
          </a:p>
          <a:p>
            <a:r>
              <a:rPr lang="ru-RU" altLang="ru-RU" smtClean="0"/>
              <a:t>Отраслевая замкнутость  - </a:t>
            </a:r>
            <a:r>
              <a:rPr lang="ru-RU" altLang="ru-RU" b="1" smtClean="0"/>
              <a:t>модель «интенсивного развития» - выход за пределы предметного поля и формирование метапредметных компетенций в решении сложных комплексных задач, принятие нестандартных решений</a:t>
            </a:r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CED1795-0F00-43BF-9CA5-9C3010254558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8446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AA7BA1C-A373-4DDF-9DFF-070E0227E1C7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8846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9638"/>
            <a:r>
              <a:rPr lang="ru-RU" altLang="ru-RU" dirty="0" smtClean="0"/>
              <a:t>В 1998 году в докладе «Антинаучная революция и математика» на сессии Папской академии наук в Ватикане академик РАН В.И. Арнольд сказал: «Тот, кто не научился искусству доказательства в школе, не способен отличить правильное рассуждение от неправильного. Такими людьми могут легко манипулировать безответственные политики. Результатом может стать массовый гипноз и социальные потрясения».</a:t>
            </a:r>
          </a:p>
          <a:p>
            <a:pPr defTabSz="909638"/>
            <a:r>
              <a:rPr lang="ru-RU" altLang="ru-RU" dirty="0" smtClean="0"/>
              <a:t>давать ученику инструмент для познания других предметов: физики, химии, биологии, географии, истории, языков, литературы, – поскольку математика не только и не столько уравнения и их системы, а, в первую очередь, правила для точных рассуждений и сформированная ответственность за полученный результат;</a:t>
            </a:r>
          </a:p>
          <a:p>
            <a:pPr defTabSz="909638"/>
            <a:r>
              <a:rPr lang="ru-RU" altLang="ru-RU" dirty="0" smtClean="0"/>
              <a:t>также развивать пространственное воображение (этому способствует более всего изучение геометрии): без развитого пространственного воображения невозможно стать ни хорошим инженером, ни архитектором или дизайнером, ни диспетчером, ни специалистом в области маркетинга.</a:t>
            </a:r>
          </a:p>
          <a:p>
            <a:pPr defTabSz="909638"/>
            <a:endParaRPr lang="ru-RU" altLang="ru-RU" dirty="0" smtClean="0"/>
          </a:p>
          <a:p>
            <a:pPr algn="just" defTabSz="909638" eaLnBrk="1" hangingPunct="1">
              <a:spcBef>
                <a:spcPct val="0"/>
              </a:spcBef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defTabSz="909638"/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14BA62A-9679-4CDD-8731-8E18952017B2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01735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/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65EC79A-65E9-4EAA-AD27-7AEDAECEEF1A}" type="slidenum">
              <a:rPr lang="ru-RU" altLang="ru-RU" smtClean="0"/>
              <a:pPr>
                <a:spcBef>
                  <a:spcPct val="0"/>
                </a:spcBef>
              </a:pPr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8950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60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0DA3-FEB7-4454-945E-D9F24EC5D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41630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AEB00-2D0D-4DC3-8EE5-AEB109138B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57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04764D-7D8D-4A1C-8BAF-10AB70F75868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d.utmn.ru/" TargetMode="External"/><Relationship Id="rId2" Type="http://schemas.openxmlformats.org/officeDocument/2006/relationships/hyperlink" Target="http://togirro.ru/go/proekty/razvitie_matema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3.emf"/><Relationship Id="rId5" Type="http://schemas.openxmlformats.org/officeDocument/2006/relationships/image" Target="../media/image9.png"/><Relationship Id="rId10" Type="http://schemas.openxmlformats.org/officeDocument/2006/relationships/image" Target="../media/image12.wmf"/><Relationship Id="rId4" Type="http://schemas.openxmlformats.org/officeDocument/2006/relationships/image" Target="../media/image8.png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04864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Приоритеты государственной политики в выявлении и поддержке талантливых детей и молодежи</a:t>
            </a:r>
            <a:endParaRPr lang="ru-RU" sz="3200" dirty="0"/>
          </a:p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3265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Тюменский областной государственный институт развития регионального образования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540457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Н.Г. </a:t>
            </a:r>
            <a:r>
              <a:rPr lang="ru-RU" dirty="0" err="1" smtClean="0"/>
              <a:t>Милованова</a:t>
            </a:r>
            <a:r>
              <a:rPr lang="ru-RU" dirty="0" smtClean="0"/>
              <a:t>, </a:t>
            </a:r>
            <a:r>
              <a:rPr lang="ru-RU" dirty="0" err="1" smtClean="0"/>
              <a:t>д.пед.н</a:t>
            </a:r>
            <a:r>
              <a:rPr lang="ru-RU" dirty="0" smtClean="0"/>
              <a:t>., профессор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61560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 декабря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92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Приоритетные </a:t>
            </a:r>
            <a:r>
              <a:rPr lang="ru-RU" sz="2400" b="1" dirty="0" smtClean="0"/>
              <a:t>направления</a:t>
            </a:r>
          </a:p>
          <a:p>
            <a:pPr algn="ctr"/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Автономный </a:t>
            </a:r>
            <a:r>
              <a:rPr lang="ru-RU" sz="2400" dirty="0" smtClean="0"/>
              <a:t>транспорт.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Энергетические системы</a:t>
            </a:r>
            <a:r>
              <a:rPr lang="ru-RU" sz="2400" dirty="0"/>
              <a:t>.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Безопасность человека.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Современные </a:t>
            </a:r>
            <a:r>
              <a:rPr lang="ru-RU" sz="2400" dirty="0"/>
              <a:t>технологии в сельском хозяйстве: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Большие данные и машинное обучение: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Беспилотные </a:t>
            </a:r>
            <a:r>
              <a:rPr lang="ru-RU" sz="2400" dirty="0"/>
              <a:t>летательные аппараты: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Персональная </a:t>
            </a:r>
            <a:r>
              <a:rPr lang="ru-RU" sz="2400" dirty="0"/>
              <a:t>медицина: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Современные </a:t>
            </a:r>
            <a:r>
              <a:rPr lang="ru-RU" sz="2400" dirty="0"/>
              <a:t>технологии в нефтедобывающей и нефтеперерабатывающей промышленности.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Биоинформационные и </a:t>
            </a:r>
            <a:r>
              <a:rPr lang="ru-RU" sz="2400" dirty="0" err="1"/>
              <a:t>нейротехнологии</a:t>
            </a:r>
            <a:r>
              <a:rPr lang="ru-RU" sz="2400" dirty="0"/>
              <a:t>.</a:t>
            </a:r>
          </a:p>
          <a:p>
            <a:pPr lvl="3"/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16632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/>
              <a:t>Всероссийский конкурс проектных и исследовательских работ </a:t>
            </a:r>
            <a:r>
              <a:rPr lang="ru-RU" altLang="ru-RU" sz="2000" dirty="0"/>
              <a:t>(Сириус</a:t>
            </a:r>
            <a:r>
              <a:rPr lang="ru-RU" altLang="ru-RU" sz="2000" dirty="0" smtClean="0"/>
              <a:t>)</a:t>
            </a:r>
          </a:p>
          <a:p>
            <a:pPr algn="ctr"/>
            <a:r>
              <a:rPr lang="ru-RU" altLang="ru-RU" sz="2000" b="1" dirty="0" smtClean="0">
                <a:solidFill>
                  <a:srgbClr val="00B050"/>
                </a:solidFill>
              </a:rPr>
              <a:t>Тюменская область –пилотная площадка</a:t>
            </a:r>
            <a:endParaRPr lang="ru-RU" altLang="ru-RU" sz="20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252"/>
            <a:ext cx="2331173" cy="7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8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4279" y="220578"/>
            <a:ext cx="67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Интеллектуальные игры для школьников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52735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1-6 классы — онлайн - олимпиада «Плюс» (зимняя, весенняя) с использованием образовательной платформы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Учи.ру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https://uchi.ru/</a:t>
            </a:r>
            <a:endParaRPr lang="ru-RU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4-6 классы – интеллектуальные командные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«Математическая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регата» и «Математическая абака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togirro.ru/go/proekty/razvitie_matema.html</a:t>
            </a:r>
            <a:endParaRPr lang="ru-RU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7-8 классы – интеллектуальные командные игры «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Математической бой им. Дегтева»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«Квадрат Декарта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http://togirro.ru/go/proekty/razvitie_matema.html</a:t>
            </a:r>
            <a:endParaRPr lang="ru-RU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4-8 классы – олимпиада «Юниор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http://togirro.ru/go/odarennye_deti/yunior.html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301208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Очно-заочная физико-математическая школа «Квадрат Декарта» (Институт математики и компьютерных наук </a:t>
            </a:r>
            <a:r>
              <a:rPr lang="ru-RU" sz="2000" b="1" dirty="0" err="1" smtClean="0"/>
              <a:t>ТюмГУ</a:t>
            </a:r>
            <a:r>
              <a:rPr lang="ru-RU" sz="2000" b="1" dirty="0" smtClean="0"/>
              <a:t>)</a:t>
            </a:r>
          </a:p>
          <a:p>
            <a:r>
              <a:rPr lang="en-US" sz="2000" dirty="0" smtClean="0">
                <a:hlinkClick r:id="rId3"/>
              </a:rPr>
              <a:t> </a:t>
            </a:r>
            <a:r>
              <a:rPr lang="en-US" sz="2000" b="1" dirty="0">
                <a:solidFill>
                  <a:srgbClr val="00B050"/>
                </a:solidFill>
                <a:hlinkClick r:id="rId3"/>
              </a:rPr>
              <a:t>http://kd.utmn.ru/</a:t>
            </a:r>
            <a:r>
              <a:rPr lang="en-US" sz="2000" b="1" dirty="0">
                <a:solidFill>
                  <a:srgbClr val="00B050"/>
                </a:solidFill>
              </a:rPr>
              <a:t> </a:t>
            </a:r>
            <a:br>
              <a:rPr lang="en-US" sz="2000" b="1" dirty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0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0" y="1412776"/>
            <a:ext cx="86325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Проекта </a:t>
            </a:r>
            <a:r>
              <a:rPr lang="ru-RU" dirty="0" smtClean="0"/>
              <a:t>– развитие политехнического образования; формирование </a:t>
            </a:r>
            <a:r>
              <a:rPr lang="ru-RU" dirty="0"/>
              <a:t>гибкой системы непрерывного инфокоммуникационного и технического образования на основе программ повышения компетенций обучающихся в сфере информационных технологий, робототехники и </a:t>
            </a:r>
            <a:r>
              <a:rPr lang="ru-RU" dirty="0" err="1"/>
              <a:t>мехатроники</a:t>
            </a:r>
            <a:r>
              <a:rPr lang="ru-RU" dirty="0"/>
              <a:t>. </a:t>
            </a:r>
          </a:p>
          <a:p>
            <a:r>
              <a:rPr lang="ru-RU" b="1" dirty="0"/>
              <a:t>Задачи: </a:t>
            </a:r>
            <a:endParaRPr lang="ru-RU" dirty="0"/>
          </a:p>
          <a:p>
            <a:r>
              <a:rPr lang="ru-RU" dirty="0"/>
              <a:t>- расширение категорий участников и спектра форм образовательной, научно-прикладной и досуговой деятельности обучающихся учреждений дошкольного, общего, дополнительного и профессионального образования в сфере робототехники и научно-технического творчества; </a:t>
            </a:r>
          </a:p>
          <a:p>
            <a:r>
              <a:rPr lang="ru-RU" dirty="0"/>
              <a:t>- популяризация информационных технологий и технических специальностей в рамках профессиональной ориентации детей и молодёжи;</a:t>
            </a:r>
          </a:p>
          <a:p>
            <a:r>
              <a:rPr lang="ru-RU" dirty="0"/>
              <a:t>- обеспечение эффективной системы межведомственного и профессионально-общественного взаимодействия в части реализации механизмов непрерывного политехнического образования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8864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Развитие политехнического образования в образовательных организациях Тюменской обл</a:t>
            </a:r>
            <a:r>
              <a:rPr lang="ru-RU" dirty="0" smtClean="0"/>
              <a:t>асти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5949280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http://togirro.ru/go/proekty/forum_politex.html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08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Направления:</a:t>
            </a:r>
            <a:endParaRPr lang="ru-RU" sz="2000" dirty="0"/>
          </a:p>
          <a:p>
            <a:r>
              <a:rPr lang="ru-RU" sz="2000" dirty="0"/>
              <a:t>- </a:t>
            </a:r>
            <a:r>
              <a:rPr lang="ru-RU" altLang="ru-RU" sz="2000" dirty="0"/>
              <a:t>совершенствование </a:t>
            </a:r>
            <a:r>
              <a:rPr lang="ru-RU" altLang="ru-RU" sz="2000" b="1" i="1" dirty="0">
                <a:solidFill>
                  <a:srgbClr val="C00000"/>
                </a:solidFill>
              </a:rPr>
              <a:t>профильного обучения </a:t>
            </a:r>
            <a:r>
              <a:rPr lang="ru-RU" altLang="ru-RU" sz="2000" dirty="0"/>
              <a:t>и </a:t>
            </a:r>
            <a:r>
              <a:rPr lang="ru-RU" altLang="ru-RU" sz="2000" b="1" i="1" dirty="0" err="1">
                <a:solidFill>
                  <a:srgbClr val="C00000"/>
                </a:solidFill>
              </a:rPr>
              <a:t>предпрофильной</a:t>
            </a:r>
            <a:r>
              <a:rPr lang="ru-RU" altLang="ru-RU" sz="2000" b="1" i="1" dirty="0">
                <a:solidFill>
                  <a:srgbClr val="C00000"/>
                </a:solidFill>
              </a:rPr>
              <a:t> подготовки</a:t>
            </a:r>
            <a:r>
              <a:rPr lang="ru-RU" altLang="ru-RU" sz="2000" dirty="0" smtClean="0"/>
              <a:t>;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развитие </a:t>
            </a:r>
            <a:r>
              <a:rPr lang="ru-RU" sz="2000" b="1" i="1" dirty="0">
                <a:solidFill>
                  <a:srgbClr val="00B0F0"/>
                </a:solidFill>
              </a:rPr>
              <a:t>образовательной робототехники </a:t>
            </a:r>
            <a:r>
              <a:rPr lang="ru-RU" sz="2000" dirty="0"/>
              <a:t>на базе школьных технопарков и ОО</a:t>
            </a:r>
            <a:r>
              <a:rPr lang="ru-RU" sz="20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altLang="ru-RU" sz="2000" dirty="0"/>
              <a:t>сетевое взаимодействие образовательных учреждений, осуществляющих </a:t>
            </a:r>
            <a:r>
              <a:rPr lang="ru-RU" altLang="ru-RU" sz="2000" b="1" i="1" dirty="0">
                <a:solidFill>
                  <a:srgbClr val="00B050"/>
                </a:solidFill>
              </a:rPr>
              <a:t>дополнительную (углубленную) </a:t>
            </a:r>
            <a:r>
              <a:rPr lang="ru-RU" altLang="ru-RU" sz="2000" dirty="0"/>
              <a:t>подготовку по физико-математическому, естественнонаучному, информационно-технологическому и агротехнологическому направлениям;</a:t>
            </a:r>
          </a:p>
          <a:p>
            <a:pPr marL="285750" indent="-285750">
              <a:buFontTx/>
              <a:buChar char="-"/>
            </a:pPr>
            <a:r>
              <a:rPr lang="ru-RU" altLang="ru-RU" sz="2000" dirty="0"/>
              <a:t>сетевое взаимодействие естественно-математических лабораторий (межшкольное, межмуниципальное) с </a:t>
            </a:r>
            <a:r>
              <a:rPr lang="ru-RU" altLang="ru-RU" sz="2000" b="1" i="1" dirty="0">
                <a:solidFill>
                  <a:srgbClr val="C00000"/>
                </a:solidFill>
              </a:rPr>
              <a:t>профильными вузами Тюменской области;</a:t>
            </a:r>
          </a:p>
          <a:p>
            <a:pPr marL="285750" indent="-285750">
              <a:buFontTx/>
              <a:buChar char="-"/>
            </a:pPr>
            <a:r>
              <a:rPr lang="ru-RU" altLang="ru-RU" sz="2000" dirty="0"/>
              <a:t>совершенствование </a:t>
            </a:r>
            <a:r>
              <a:rPr lang="ru-RU" altLang="ru-RU" sz="2000" b="1" i="1" dirty="0">
                <a:solidFill>
                  <a:srgbClr val="00B050"/>
                </a:solidFill>
              </a:rPr>
              <a:t>математического образования </a:t>
            </a:r>
            <a:r>
              <a:rPr lang="ru-RU" altLang="ru-RU" sz="2000" dirty="0"/>
              <a:t>в рамках реализации Концепции математического образования в РФ</a:t>
            </a:r>
            <a:r>
              <a:rPr lang="ru-RU" altLang="ru-RU" sz="20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altLang="ru-RU" sz="2000" dirty="0" smtClean="0"/>
              <a:t>Реализация проекта </a:t>
            </a:r>
            <a:r>
              <a:rPr lang="ru-RU" altLang="ru-RU" sz="2000" b="1" i="1" dirty="0" smtClean="0">
                <a:solidFill>
                  <a:srgbClr val="0070C0"/>
                </a:solidFill>
              </a:rPr>
              <a:t>«Развитие непрерывного аграрного образования»</a:t>
            </a:r>
            <a:r>
              <a:rPr lang="ru-RU" altLang="ru-RU" sz="2000" dirty="0" smtClean="0"/>
              <a:t>;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внедрение </a:t>
            </a:r>
            <a:r>
              <a:rPr lang="en-US" sz="2000" b="1" i="1" dirty="0">
                <a:solidFill>
                  <a:srgbClr val="0070C0"/>
                </a:solidFill>
              </a:rPr>
              <a:t>IT</a:t>
            </a:r>
            <a:r>
              <a:rPr lang="ru-RU" sz="2000" b="1" i="1" dirty="0">
                <a:solidFill>
                  <a:srgbClr val="0070C0"/>
                </a:solidFill>
              </a:rPr>
              <a:t>-обучения </a:t>
            </a:r>
            <a:r>
              <a:rPr lang="ru-RU" sz="2000" dirty="0"/>
              <a:t>в рамках реализации программ дополнительного образования и проектной деятельности;</a:t>
            </a:r>
          </a:p>
          <a:p>
            <a:r>
              <a:rPr lang="ru-RU" sz="2000" dirty="0"/>
              <a:t>- </a:t>
            </a:r>
            <a:r>
              <a:rPr lang="ru-RU" sz="2000" b="1" i="1" dirty="0" err="1">
                <a:solidFill>
                  <a:srgbClr val="FFC000"/>
                </a:solidFill>
              </a:rPr>
              <a:t>профориентационная</a:t>
            </a:r>
            <a:r>
              <a:rPr lang="ru-RU" sz="2000" b="1" i="1" dirty="0">
                <a:solidFill>
                  <a:srgbClr val="FFC000"/>
                </a:solidFill>
              </a:rPr>
              <a:t> работа</a:t>
            </a:r>
            <a:r>
              <a:rPr lang="ru-RU" sz="2000" dirty="0"/>
              <a:t>, в том числе</a:t>
            </a:r>
            <a:r>
              <a:rPr lang="ru-RU" sz="2000" b="1" dirty="0"/>
              <a:t> </a:t>
            </a:r>
            <a:r>
              <a:rPr lang="ru-RU" sz="2000" dirty="0"/>
              <a:t>проектирование индивидуальной образовательной траектории, включая подготовку к конкурсным </a:t>
            </a:r>
            <a:r>
              <a:rPr lang="ru-RU" sz="2000" dirty="0" smtClean="0"/>
              <a:t>мероприятиям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35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042988" y="188913"/>
            <a:ext cx="756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Приоритеты работы с детской одаренностью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50825" y="1447900"/>
            <a:ext cx="8208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9933FF"/>
                </a:solidFill>
              </a:rPr>
              <a:t>Цель </a:t>
            </a:r>
            <a:r>
              <a:rPr lang="ru-RU" altLang="ru-RU" dirty="0"/>
              <a:t>– создание пространства возможностей для выявления и сопровождения детской	 одаренности.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8" y="2492896"/>
            <a:ext cx="885666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/>
              <a:t>Направления организационно-педагогической деятельности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FF0000"/>
                </a:solidFill>
              </a:rPr>
              <a:t>Проектирование и апробация особых моделей </a:t>
            </a:r>
            <a:r>
              <a:rPr lang="ru-RU" sz="1600" b="1" dirty="0">
                <a:solidFill>
                  <a:srgbClr val="FF0000"/>
                </a:solidFill>
              </a:rPr>
              <a:t>работы с детской одаренностью:  </a:t>
            </a:r>
            <a:r>
              <a:rPr lang="ru-RU" sz="1600" b="1" dirty="0" err="1">
                <a:solidFill>
                  <a:srgbClr val="FF0000"/>
                </a:solidFill>
              </a:rPr>
              <a:t>компетентностная</a:t>
            </a:r>
            <a:r>
              <a:rPr lang="ru-RU" sz="1600" b="1" dirty="0">
                <a:solidFill>
                  <a:srgbClr val="FF0000"/>
                </a:solidFill>
              </a:rPr>
              <a:t> модель; модель «интенсивного развития»; модель интеграции основных и дополнительных общеобразовательных программ (общеразвивающих и предпрофессиональных)…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FF0000"/>
                </a:solidFill>
              </a:rPr>
              <a:t>Выработка инновационных стратегий работы с детской одаренностью, обусловленных социокультурно спецификой региона: рекордные стратегии; </a:t>
            </a:r>
            <a:r>
              <a:rPr lang="ru-RU" sz="1600" dirty="0" err="1">
                <a:solidFill>
                  <a:srgbClr val="FF0000"/>
                </a:solidFill>
              </a:rPr>
              <a:t>компетентностные</a:t>
            </a:r>
            <a:r>
              <a:rPr lang="ru-RU" sz="1600" dirty="0">
                <a:solidFill>
                  <a:srgbClr val="FF0000"/>
                </a:solidFill>
              </a:rPr>
              <a:t> практики; дистанционное образование как ресурс обнаружения одаренности; детско-взрослые образовательные производства…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B050"/>
                </a:solidFill>
              </a:rPr>
              <a:t>Технологии развития детской одаренности: когнитивная технология; очно-заочное и семейное обучение; проектные технологии; технологии </a:t>
            </a:r>
            <a:r>
              <a:rPr lang="ru-RU" sz="1600" b="1" dirty="0" err="1">
                <a:solidFill>
                  <a:srgbClr val="00B050"/>
                </a:solidFill>
              </a:rPr>
              <a:t>межвозрастного</a:t>
            </a:r>
            <a:r>
              <a:rPr lang="ru-RU" sz="1600" b="1" dirty="0">
                <a:solidFill>
                  <a:srgbClr val="00B050"/>
                </a:solidFill>
              </a:rPr>
              <a:t> и детско-взрослого взаимодействия; производственные практики; инженерные технологии; визуальные технологии;  технологии культурной политики…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B050"/>
                </a:solidFill>
              </a:rPr>
              <a:t>Проектирование и реализация индивидуальных траекторий развития: от диагностики и сопровождения к продуктивности (достижение рекордных целей).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50825" y="721012"/>
            <a:ext cx="8497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b="1" dirty="0"/>
              <a:t>Идея : </a:t>
            </a:r>
            <a:r>
              <a:rPr lang="ru-RU" altLang="ru-RU" dirty="0"/>
              <a:t>Перенастройка системы: от диагностики одаренности – к конструированию </a:t>
            </a:r>
            <a:r>
              <a:rPr lang="ru-RU" altLang="ru-RU" dirty="0" err="1"/>
              <a:t>мотивированности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197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042988" y="188913"/>
            <a:ext cx="756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 i="1">
                <a:solidFill>
                  <a:srgbClr val="C00000"/>
                </a:solidFill>
              </a:rPr>
              <a:t>Приоритеты работы с детской одаренностью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50825" y="1592263"/>
            <a:ext cx="8208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FF"/>
                </a:solidFill>
              </a:rPr>
              <a:t>Цель </a:t>
            </a:r>
            <a:r>
              <a:rPr lang="ru-RU" altLang="ru-RU"/>
              <a:t>– создание пространства возможностей для выявления и сопровождения детской	 одаренности. 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71438" y="2349500"/>
            <a:ext cx="88566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b="1" dirty="0">
                <a:solidFill>
                  <a:srgbClr val="9933FF"/>
                </a:solidFill>
              </a:rPr>
              <a:t>Механизмы реализации: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b="1" dirty="0"/>
              <a:t>конструирование </a:t>
            </a:r>
            <a:r>
              <a:rPr lang="ru-RU" altLang="ru-RU" b="1" dirty="0" err="1"/>
              <a:t>мотивированности</a:t>
            </a:r>
            <a:r>
              <a:rPr lang="ru-RU" altLang="ru-RU" b="1" dirty="0"/>
              <a:t>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b="1" dirty="0" err="1"/>
              <a:t>полисубъектность</a:t>
            </a:r>
            <a:r>
              <a:rPr lang="ru-RU" altLang="ru-RU" b="1" dirty="0"/>
              <a:t> и разделенная ответственность;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b="1" dirty="0"/>
              <a:t>интеграция ресурсов сферы образования, культуры, производства;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b="1" i="1" dirty="0">
                <a:solidFill>
                  <a:srgbClr val="C00000"/>
                </a:solidFill>
              </a:rPr>
              <a:t>модульный принцип построения учебных планов школ;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b="1" dirty="0"/>
              <a:t>развивающие и формирующие образовательные пространства (</a:t>
            </a:r>
            <a:r>
              <a:rPr lang="ru-RU" altLang="ru-RU" dirty="0"/>
              <a:t>интерактивные музеи, зоопарки, </a:t>
            </a:r>
            <a:r>
              <a:rPr lang="ru-RU" altLang="ru-RU" dirty="0" err="1"/>
              <a:t>диснейдленды</a:t>
            </a:r>
            <a:r>
              <a:rPr lang="ru-RU" altLang="ru-RU" dirty="0"/>
              <a:t>, специализированные театры и кинотеатры и др.; содержательный и продуктивный досуг (как на уровне проб, так и на уровне устойчивых интересов и хобби);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b="1" dirty="0"/>
              <a:t>образовательная мобильность </a:t>
            </a:r>
            <a:r>
              <a:rPr lang="ru-RU" altLang="ru-RU" dirty="0"/>
              <a:t>(событийность; образовательный туризм</a:t>
            </a:r>
            <a:r>
              <a:rPr lang="ru-RU" altLang="ru-RU" dirty="0" smtClean="0"/>
              <a:t>);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b="1" dirty="0" smtClean="0"/>
              <a:t>академическое </a:t>
            </a:r>
            <a:r>
              <a:rPr lang="ru-RU" altLang="ru-RU" b="1" dirty="0" err="1"/>
              <a:t>тьюторство</a:t>
            </a:r>
            <a:r>
              <a:rPr lang="ru-RU" altLang="ru-RU" b="1" dirty="0"/>
              <a:t>.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250825" y="836613"/>
            <a:ext cx="8497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b="1"/>
              <a:t>Идея : </a:t>
            </a:r>
            <a:r>
              <a:rPr lang="ru-RU" altLang="ru-RU"/>
              <a:t>Перенастройка системы: от диагностики одаренности – к конструированию мотивированности</a:t>
            </a:r>
          </a:p>
        </p:txBody>
      </p:sp>
    </p:spTree>
    <p:extLst>
      <p:ext uri="{BB962C8B-B14F-4D97-AF65-F5344CB8AC3E}">
        <p14:creationId xmlns:p14="http://schemas.microsoft.com/office/powerpoint/2010/main" val="3590458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л\Desktop\Концепция матем образования\Конференция ГИМЦ 27.09.2014\Материал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28860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323850" y="3416300"/>
            <a:ext cx="85693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/>
              <a:t>«Тот, кто не научился искусству доказательства в школе, не способен отличить правильное рассуждение от неправильного. </a:t>
            </a:r>
          </a:p>
          <a:p>
            <a:r>
              <a:rPr lang="ru-RU" altLang="ru-RU" sz="2400"/>
              <a:t>Такими людьми могут легко манипулировать безответственные политики. </a:t>
            </a:r>
          </a:p>
          <a:p>
            <a:r>
              <a:rPr lang="ru-RU" altLang="ru-RU" sz="2400"/>
              <a:t>Результатом может стать массовый гипноз и социальные потрясения».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4356100" y="765175"/>
            <a:ext cx="4537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/>
              <a:t>Академик РАН В.И. Арнольд.</a:t>
            </a:r>
          </a:p>
          <a:p>
            <a:pPr algn="ctr"/>
            <a:r>
              <a:rPr lang="ru-RU" altLang="ru-RU" sz="2400"/>
              <a:t>1998 г.</a:t>
            </a:r>
          </a:p>
          <a:p>
            <a:pPr algn="ctr"/>
            <a:r>
              <a:rPr lang="ru-RU" altLang="ru-RU" sz="2400"/>
              <a:t>Доклад «Антинаучная революция и математика» на сессии Папской академии наук в Ватикане</a:t>
            </a:r>
          </a:p>
        </p:txBody>
      </p:sp>
    </p:spTree>
    <p:extLst>
      <p:ext uri="{BB962C8B-B14F-4D97-AF65-F5344CB8AC3E}">
        <p14:creationId xmlns:p14="http://schemas.microsoft.com/office/powerpoint/2010/main" val="37953113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D7889F6-C446-487C-BFB3-6A0FA8610A97}" type="slidenum">
              <a:rPr lang="ru-RU" altLang="ru-RU" sz="1200" smtClean="0">
                <a:solidFill>
                  <a:srgbClr val="7F7F7F"/>
                </a:solidFill>
                <a:latin typeface="Calibri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ru-RU" altLang="ru-RU" sz="1200" smtClean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21507" name="Group 15"/>
          <p:cNvGrpSpPr>
            <a:grpSpLocks/>
          </p:cNvGrpSpPr>
          <p:nvPr/>
        </p:nvGrpSpPr>
        <p:grpSpPr bwMode="auto">
          <a:xfrm>
            <a:off x="61913" y="12700"/>
            <a:ext cx="9082087" cy="823913"/>
            <a:chOff x="39" y="8"/>
            <a:chExt cx="5721" cy="519"/>
          </a:xfrm>
        </p:grpSpPr>
        <p:sp>
          <p:nvSpPr>
            <p:cNvPr id="21511" name="Text Box 16"/>
            <p:cNvSpPr txBox="1">
              <a:spLocks noChangeArrowheads="1"/>
            </p:cNvSpPr>
            <p:nvPr/>
          </p:nvSpPr>
          <p:spPr bwMode="auto">
            <a:xfrm>
              <a:off x="612" y="28"/>
              <a:ext cx="512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5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Тюменский областной государственный институт развития регионального образования</a:t>
              </a:r>
            </a:p>
          </p:txBody>
        </p:sp>
        <p:sp>
          <p:nvSpPr>
            <p:cNvPr id="21512" name="Line 17"/>
            <p:cNvSpPr>
              <a:spLocks noChangeShapeType="1"/>
            </p:cNvSpPr>
            <p:nvPr/>
          </p:nvSpPr>
          <p:spPr bwMode="auto">
            <a:xfrm>
              <a:off x="793" y="255"/>
              <a:ext cx="4967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1513" name="Picture 18" descr="логотип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8"/>
              <a:ext cx="66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Line 19"/>
            <p:cNvSpPr>
              <a:spLocks noChangeShapeType="1"/>
            </p:cNvSpPr>
            <p:nvPr/>
          </p:nvSpPr>
          <p:spPr bwMode="auto">
            <a:xfrm>
              <a:off x="975" y="300"/>
              <a:ext cx="4785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790575" y="1916113"/>
            <a:ext cx="777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258888" y="4632325"/>
            <a:ext cx="6626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Calibri" pitchFamily="34" charset="0"/>
              </a:rPr>
              <a:t>Милованова Наталья Геннадьевна,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Calibri" pitchFamily="34" charset="0"/>
              </a:rPr>
              <a:t>проректор , д.пед.н., профессор ТОГИРРО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Calibri" pitchFamily="34" charset="0"/>
              </a:rPr>
              <a:t>natamil2004@mail.ru</a:t>
            </a:r>
            <a:endParaRPr lang="ru-RU" altLang="ru-RU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3492500" y="6199188"/>
            <a:ext cx="2068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chemeClr val="tx1"/>
                </a:solidFill>
                <a:latin typeface="Calibri" pitchFamily="34" charset="0"/>
              </a:rPr>
              <a:t>2016 </a:t>
            </a:r>
            <a:r>
              <a:rPr lang="ru-RU" altLang="ru-RU" sz="1800">
                <a:solidFill>
                  <a:schemeClr val="tx1"/>
                </a:solidFill>
                <a:latin typeface="Calibri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5719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Нормативная правовая база выявления, развития и сопровождения одаренных детей и талантливой молодежи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56792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Распоряжение Правительства Тюменской области </a:t>
            </a:r>
            <a:r>
              <a:rPr lang="ru-RU" sz="2000" b="1" i="1" dirty="0">
                <a:solidFill>
                  <a:srgbClr val="C00000"/>
                </a:solidFill>
              </a:rPr>
              <a:t>«О мерах по дальнейшему развитию в Тюменской области системы выявления и </a:t>
            </a:r>
            <a:r>
              <a:rPr lang="ru-RU" sz="2000" b="1" i="1" dirty="0" smtClean="0">
                <a:solidFill>
                  <a:srgbClr val="C00000"/>
                </a:solidFill>
              </a:rPr>
              <a:t>поддержки талантливых </a:t>
            </a:r>
            <a:r>
              <a:rPr lang="ru-RU" sz="2000" b="1" i="1" dirty="0">
                <a:solidFill>
                  <a:srgbClr val="C00000"/>
                </a:solidFill>
              </a:rPr>
              <a:t>детей»</a:t>
            </a:r>
            <a:r>
              <a:rPr lang="ru-RU" sz="2000" dirty="0"/>
              <a:t> от 22.10.2012 № 2162-рп.</a:t>
            </a:r>
          </a:p>
          <a:p>
            <a:r>
              <a:rPr lang="ru-RU" sz="2000" dirty="0"/>
              <a:t>2. Постановление Правительства Тюменской области </a:t>
            </a:r>
            <a:r>
              <a:rPr lang="ru-RU" sz="2000" b="1" i="1" dirty="0">
                <a:solidFill>
                  <a:srgbClr val="0070C0"/>
                </a:solidFill>
              </a:rPr>
              <a:t>«Об утверждении Положения о Межведомственном информационно-программном комплексе – региональной базе данных талантливых детей и молодежи в Тюменской области»</a:t>
            </a:r>
            <a:r>
              <a:rPr lang="ru-RU" sz="2000" dirty="0"/>
              <a:t> от 29.04.2014 № 217-п (в ред. постановления Правительства Тюменской области от 15.07.2016 № 305-п).</a:t>
            </a:r>
          </a:p>
          <a:p>
            <a:r>
              <a:rPr lang="ru-RU" sz="2000" dirty="0"/>
              <a:t>3. Распоряжение Правительства Тюменской области </a:t>
            </a:r>
            <a:r>
              <a:rPr lang="ru-RU" sz="2000" b="1" i="1" dirty="0">
                <a:solidFill>
                  <a:srgbClr val="00B050"/>
                </a:solidFill>
              </a:rPr>
              <a:t>«О создании государственного автономного общеобразовательного учреждения «Физико-математическая школа»</a:t>
            </a:r>
            <a:r>
              <a:rPr lang="ru-RU" sz="2000" dirty="0"/>
              <a:t> от 19.05.2016 № 806-рп.</a:t>
            </a:r>
          </a:p>
          <a:p>
            <a:r>
              <a:rPr lang="ru-RU" sz="2000" dirty="0"/>
              <a:t>4. Приказ Департамента образования и науки </a:t>
            </a:r>
            <a:r>
              <a:rPr lang="ru-RU" sz="2000" b="1" i="1" dirty="0">
                <a:solidFill>
                  <a:srgbClr val="C00000"/>
                </a:solidFill>
              </a:rPr>
              <a:t>«О реализации Концепции развития математического образования в Тюменской области» </a:t>
            </a:r>
            <a:r>
              <a:rPr lang="ru-RU" sz="2000" dirty="0"/>
              <a:t>от 15.09.2014 № 295/ОД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519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Нормативная правовая база выявления, развития и сопровождения одаренных детей и талантливой молодежи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72816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5</a:t>
            </a:r>
            <a:r>
              <a:rPr lang="ru-RU" sz="2000" dirty="0"/>
              <a:t>. Приказ Департамента образования и науки Тюменской области </a:t>
            </a:r>
            <a:r>
              <a:rPr lang="ru-RU" sz="2000" b="1" i="1" dirty="0">
                <a:solidFill>
                  <a:srgbClr val="C00000"/>
                </a:solidFill>
              </a:rPr>
              <a:t>«Об утверждении регионального Центра по работе с одаренными детьми и талантливой молодежью»</a:t>
            </a:r>
            <a:r>
              <a:rPr lang="ru-RU" sz="2000" dirty="0"/>
              <a:t> от 27.10. 2014 года № 408/ОД.</a:t>
            </a:r>
          </a:p>
          <a:p>
            <a:pPr algn="just"/>
            <a:r>
              <a:rPr lang="ru-RU" sz="2000" dirty="0"/>
              <a:t>6. Приказ Департамента образования и науки Тюменской области </a:t>
            </a:r>
            <a:r>
              <a:rPr lang="ru-RU" sz="2000" b="1" i="1" dirty="0">
                <a:solidFill>
                  <a:srgbClr val="0070C0"/>
                </a:solidFill>
              </a:rPr>
              <a:t>«О реализации Плана мероприятий по развитию политехнического образования в образовательных организациях Тюменской области»</a:t>
            </a:r>
            <a:r>
              <a:rPr lang="ru-RU" sz="2000" dirty="0"/>
              <a:t>27.09.2015 № 335/ОД.</a:t>
            </a:r>
          </a:p>
          <a:p>
            <a:r>
              <a:rPr lang="ru-RU" sz="2000" dirty="0"/>
              <a:t>7. Положение о межведомственном региональном методическом объединении по развитию дополнительного образования, внеурочной деятельности, утвержденное Департаментом образования и науки Тюменской области, Департаментом по спорту и молодежной политике тюменской области, Департаментом культуры Тюменской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157490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3707904" y="866786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altLang="ru-RU" sz="2000" b="1" dirty="0"/>
              <a:t>Среды и ситуации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2000" b="1" dirty="0"/>
              <a:t>Реальные и виртуальные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2000" b="1" dirty="0"/>
              <a:t>Перебор вариантов и поиск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2000" b="1" dirty="0"/>
              <a:t>Физическое перемещение</a:t>
            </a:r>
          </a:p>
        </p:txBody>
      </p:sp>
      <p:pic>
        <p:nvPicPr>
          <p:cNvPr id="15366" name="Picture 4" descr="Набор &quot;Цветные призм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270351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http://modernclass.ru/_sh/18/1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600075"/>
            <a:ext cx="15621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Развивающая игра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22475"/>
            <a:ext cx="9525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51720" y="43881"/>
            <a:ext cx="730276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Практика раннего выявления одаренных детей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дошкольных образовательных </a:t>
            </a:r>
            <a:r>
              <a:rPr lang="ru-RU" sz="2000" b="1" dirty="0" smtClean="0">
                <a:solidFill>
                  <a:srgbClr val="C00000"/>
                </a:solidFill>
              </a:rPr>
              <a:t>учреждениях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736234"/>
            <a:ext cx="43211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Система 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 - воспитание </a:t>
            </a:r>
            <a:r>
              <a:rPr lang="ru-RU" dirty="0"/>
              <a:t>самостоятельности, развитию чувств (зрения, слуха, обоняния, вкуса и т.д.) и мелкой </a:t>
            </a:r>
            <a:r>
              <a:rPr lang="ru-RU" dirty="0" smtClean="0"/>
              <a:t>моторики.</a:t>
            </a:r>
          </a:p>
          <a:p>
            <a:r>
              <a:rPr lang="ru-RU" b="1" dirty="0" smtClean="0"/>
              <a:t>Зона </a:t>
            </a:r>
            <a:r>
              <a:rPr lang="ru-RU" b="1" dirty="0"/>
              <a:t>упражнений в повседневной жизни</a:t>
            </a:r>
            <a:r>
              <a:rPr lang="ru-RU" dirty="0"/>
              <a:t> — материалы, с помощью которых ребенок учится следить за собой и своими вещами, т.е. то, что нужно в повседневной жизни.</a:t>
            </a:r>
          </a:p>
          <a:p>
            <a:r>
              <a:rPr lang="ru-RU" b="1" dirty="0"/>
              <a:t>Зона </a:t>
            </a:r>
            <a:r>
              <a:rPr lang="ru-RU" b="1" dirty="0" smtClean="0"/>
              <a:t>сенсорного воспитания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предназначена </a:t>
            </a:r>
            <a:r>
              <a:rPr lang="ru-RU" dirty="0"/>
              <a:t>для развития и утончения восприятия органов чувств, изучения величин, размеров, форм и пр.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2717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Математическая зона</a:t>
            </a:r>
            <a:r>
              <a:rPr lang="ru-RU" dirty="0"/>
              <a:t>  - для понимания порядкового счета, цифр, состава чисел, сложения, вычитания, умножения, деления.</a:t>
            </a:r>
          </a:p>
          <a:p>
            <a:r>
              <a:rPr lang="ru-RU" b="1" dirty="0"/>
              <a:t>Зона родного языка</a:t>
            </a:r>
            <a:r>
              <a:rPr lang="ru-RU" dirty="0"/>
              <a:t> предназначена для расширения словарного запаса, знакомства с буквами,  фонетикой, понимания состава слов и их написания.</a:t>
            </a:r>
          </a:p>
          <a:p>
            <a:r>
              <a:rPr lang="ru-RU" b="1" dirty="0">
                <a:solidFill>
                  <a:srgbClr val="00B050"/>
                </a:solidFill>
              </a:rPr>
              <a:t>Зона Космоса</a:t>
            </a:r>
            <a:r>
              <a:rPr lang="ru-RU" dirty="0"/>
              <a:t> предназначена для знакомства с окружающим миром и значением роли человека в нем, для усвоения основ ботаники, зоологии, анатомии, географии, физики, астрономии.</a:t>
            </a:r>
          </a:p>
        </p:txBody>
      </p:sp>
    </p:spTree>
    <p:extLst>
      <p:ext uri="{BB962C8B-B14F-4D97-AF65-F5344CB8AC3E}">
        <p14:creationId xmlns:p14="http://schemas.microsoft.com/office/powerpoint/2010/main" val="42288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960" y="5168214"/>
            <a:ext cx="88065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Наглядное моделирование</a:t>
            </a:r>
          </a:p>
          <a:p>
            <a:r>
              <a:rPr lang="ru-RU" dirty="0"/>
              <a:t>в</a:t>
            </a:r>
            <a:r>
              <a:rPr lang="ru-RU" dirty="0" smtClean="0"/>
              <a:t>оспроизведение существенных свойств изучаемого объекта, создание его заместителя и работа с ним. Элементы моделей – геометрические фигуры, символические изображения предметов, планы и условные изображения, предметные картинки, силуэтные изображения, контурная рамка.</a:t>
            </a:r>
            <a:endParaRPr lang="ru-RU" dirty="0"/>
          </a:p>
        </p:txBody>
      </p:sp>
      <p:pic>
        <p:nvPicPr>
          <p:cNvPr id="6" name="Picture 12" descr="Развивающая игра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692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http://im2-tub-ru.yandex.net/i?id=b810410ba734baf0d8dabf10c0d233dd-103-1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91" y="912540"/>
            <a:ext cx="1901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Геометрические формы в перспектив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016" y="3427163"/>
            <a:ext cx="24765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51720" y="43881"/>
            <a:ext cx="730276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Практика раннего выявления одаренных детей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дошкольных образовательных </a:t>
            </a:r>
            <a:r>
              <a:rPr lang="ru-RU" sz="2000" b="1" dirty="0" smtClean="0">
                <a:solidFill>
                  <a:srgbClr val="C00000"/>
                </a:solidFill>
              </a:rPr>
              <a:t>учреждениях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961" y="1626915"/>
            <a:ext cx="6247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ТРИЗ – теория решения изобретательских задач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2027025"/>
            <a:ext cx="5451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системы возникают и развиваются не «как попало», а по определенным законам: эти законы можно познать и использовать для сознательного решения изобретательских задач.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961" y="3232617"/>
            <a:ext cx="5584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Элементарное </a:t>
            </a:r>
            <a:r>
              <a:rPr lang="ru-RU" sz="2000" b="1" dirty="0" err="1" smtClean="0">
                <a:solidFill>
                  <a:srgbClr val="00B050"/>
                </a:solidFill>
              </a:rPr>
              <a:t>музицирование</a:t>
            </a:r>
            <a:r>
              <a:rPr lang="ru-RU" sz="2000" b="1" dirty="0" smtClean="0">
                <a:solidFill>
                  <a:srgbClr val="00B050"/>
                </a:solidFill>
              </a:rPr>
              <a:t> по системе Карла </a:t>
            </a:r>
            <a:r>
              <a:rPr lang="ru-RU" sz="2000" b="1" dirty="0" err="1" smtClean="0">
                <a:solidFill>
                  <a:srgbClr val="00B050"/>
                </a:solidFill>
              </a:rPr>
              <a:t>Орфа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961" y="393620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/>
              <a:t>Идея - </a:t>
            </a:r>
            <a:r>
              <a:rPr lang="ru-RU" altLang="ru-RU" dirty="0" smtClean="0"/>
              <a:t>неразрывное единство </a:t>
            </a:r>
            <a:r>
              <a:rPr lang="ru-RU" altLang="ru-RU" dirty="0"/>
              <a:t>речи, пения, движения, игры на детских музыкальных инструментах при свободном импровизационном и радостном общении с музыкой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61609" y="2456379"/>
            <a:ext cx="3182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Индивидуальную </a:t>
            </a:r>
            <a:r>
              <a:rPr lang="ru-RU" b="1" dirty="0">
                <a:solidFill>
                  <a:srgbClr val="C00000"/>
                </a:solidFill>
              </a:rPr>
              <a:t>карта развития </a:t>
            </a:r>
            <a:r>
              <a:rPr lang="ru-RU" b="1" dirty="0" smtClean="0">
                <a:solidFill>
                  <a:srgbClr val="C00000"/>
                </a:solidFill>
              </a:rPr>
              <a:t>ребёнка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900113" y="65088"/>
            <a:ext cx="777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000" b="1" cap="all" dirty="0" smtClean="0">
                <a:solidFill>
                  <a:srgbClr val="C00000"/>
                </a:solidFill>
                <a:latin typeface="Calibri" pitchFamily="34" charset="0"/>
              </a:rPr>
              <a:t>Инфраструктура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505200" y="3357563"/>
            <a:ext cx="266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Сетевые лаборатории</a:t>
            </a: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0638" y="2433638"/>
            <a:ext cx="27225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Классы робототехники и программирования  </a:t>
            </a:r>
            <a:r>
              <a:rPr lang="ru-RU" altLang="ru-RU" sz="16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(11 ОУ)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2388" y="3557588"/>
            <a:ext cx="2755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Практико-ориентированные </a:t>
            </a:r>
            <a:r>
              <a:rPr lang="en-US" altLang="ru-RU"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IT-</a:t>
            </a: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лаборатории </a:t>
            </a:r>
            <a:r>
              <a:rPr lang="ru-RU" altLang="ru-RU" sz="1600" b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(10 ОУ)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184957" y="524574"/>
            <a:ext cx="29686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Центры молодежного инновационного творчества: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Тюменский технопарк;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 Дворец «Пионер»;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ФабЛАБ</a:t>
            </a:r>
            <a:r>
              <a:rPr lang="ru-RU" altLang="ru-RU" sz="2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ТюмГУ</a:t>
            </a:r>
            <a:endParaRPr lang="ru-RU" altLang="ru-RU" sz="20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52388" y="4733925"/>
            <a:ext cx="276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Областная физико-математическая школа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6447912" y="2988240"/>
            <a:ext cx="26543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5560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5560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5560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5560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5560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5560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5560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5560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5560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Профильные «школы» вузов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Школа </a:t>
            </a:r>
            <a:r>
              <a:rPr lang="ru-RU" altLang="ru-RU" sz="20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одарённых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ТюмГУ</a:t>
            </a:r>
            <a:r>
              <a:rPr lang="ru-RU" altLang="ru-RU" sz="2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 Школа </a:t>
            </a:r>
            <a:r>
              <a:rPr lang="ru-RU" altLang="ru-RU" sz="20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инженерного резерва </a:t>
            </a:r>
            <a:r>
              <a:rPr lang="ru-RU" altLang="ru-RU" sz="2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ТИУ</a:t>
            </a:r>
            <a:endParaRPr lang="ru-RU" altLang="ru-RU" sz="20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20638" y="5564188"/>
            <a:ext cx="38306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Региональный Центр развития робототехники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(Тюменский педагогический колледж)</a:t>
            </a:r>
          </a:p>
        </p:txBody>
      </p:sp>
      <p:sp>
        <p:nvSpPr>
          <p:cNvPr id="10251" name="TextBox 14"/>
          <p:cNvSpPr txBox="1">
            <a:spLocks noChangeArrowheads="1"/>
          </p:cNvSpPr>
          <p:nvPr/>
        </p:nvSpPr>
        <p:spPr bwMode="auto">
          <a:xfrm>
            <a:off x="68263" y="65088"/>
            <a:ext cx="25939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Calibri" pitchFamily="34" charset="0"/>
              </a:rPr>
              <a:t>Образовательные организации с дополнительным (углубленным) изучением отдельных предметов </a:t>
            </a:r>
            <a:r>
              <a:rPr lang="ru-RU" altLang="ru-RU" sz="2000" b="1" dirty="0" smtClean="0">
                <a:solidFill>
                  <a:schemeClr val="tx1"/>
                </a:solidFill>
                <a:latin typeface="Calibri" pitchFamily="34" charset="0"/>
              </a:rPr>
              <a:t> - </a:t>
            </a:r>
            <a:r>
              <a:rPr lang="ru-RU" altLang="ru-RU" sz="2000" b="1" dirty="0" smtClean="0">
                <a:solidFill>
                  <a:srgbClr val="C00000"/>
                </a:solidFill>
                <a:latin typeface="Calibri" pitchFamily="34" charset="0"/>
              </a:rPr>
              <a:t>53 ОУ</a:t>
            </a:r>
            <a:endParaRPr lang="ru-RU" altLang="ru-RU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73141"/>
            <a:ext cx="2660114" cy="50286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/>
          </a:p>
          <a:p>
            <a:pPr algn="ctr" eaLnBrk="1" hangingPunct="1">
              <a:defRPr/>
            </a:pPr>
            <a:r>
              <a:rPr lang="ru-RU" sz="2000" b="1" dirty="0">
                <a:latin typeface="Calibri" panose="020F0502020204030204" pitchFamily="34" charset="0"/>
              </a:rPr>
              <a:t>ТОГИРРО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255" name="TextBox 16"/>
          <p:cNvSpPr txBox="1">
            <a:spLocks noChangeArrowheads="1"/>
          </p:cNvSpPr>
          <p:nvPr/>
        </p:nvSpPr>
        <p:spPr bwMode="auto">
          <a:xfrm>
            <a:off x="3506788" y="2693988"/>
            <a:ext cx="2411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Стажировочные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площадки </a:t>
            </a:r>
          </a:p>
        </p:txBody>
      </p:sp>
      <p:sp>
        <p:nvSpPr>
          <p:cNvPr id="10256" name="TextBox 17"/>
          <p:cNvSpPr txBox="1">
            <a:spLocks noChangeArrowheads="1"/>
          </p:cNvSpPr>
          <p:nvPr/>
        </p:nvSpPr>
        <p:spPr bwMode="auto">
          <a:xfrm>
            <a:off x="3557588" y="3757613"/>
            <a:ext cx="255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Многопрофильные смены</a:t>
            </a:r>
          </a:p>
        </p:txBody>
      </p:sp>
      <p:sp>
        <p:nvSpPr>
          <p:cNvPr id="10257" name="TextBox 1"/>
          <p:cNvSpPr txBox="1">
            <a:spLocks noChangeArrowheads="1"/>
          </p:cNvSpPr>
          <p:nvPr/>
        </p:nvSpPr>
        <p:spPr bwMode="auto">
          <a:xfrm>
            <a:off x="3603625" y="4465638"/>
            <a:ext cx="275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/>
              <a:t>Учебно-тренировочные сборы</a:t>
            </a:r>
          </a:p>
        </p:txBody>
      </p:sp>
      <p:sp>
        <p:nvSpPr>
          <p:cNvPr id="10258" name="TextBox 2"/>
          <p:cNvSpPr txBox="1">
            <a:spLocks noChangeArrowheads="1"/>
          </p:cNvSpPr>
          <p:nvPr/>
        </p:nvSpPr>
        <p:spPr bwMode="auto">
          <a:xfrm>
            <a:off x="5580063" y="5441950"/>
            <a:ext cx="35036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ru-RU" altLang="ru-RU" sz="2000" b="1"/>
              <a:t>НОВАТЕК НМЦ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000" b="1"/>
              <a:t>Тюменский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000" b="1"/>
              <a:t>Нефтяной центр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000" b="1"/>
              <a:t>СИБУР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31840" y="1316127"/>
            <a:ext cx="2660114" cy="121584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/>
          </a:p>
          <a:p>
            <a:pPr algn="ctr" eaLnBrk="1" hangingPunct="1">
              <a:defRPr/>
            </a:pPr>
            <a:r>
              <a:rPr lang="ru-RU" sz="2000" b="1" dirty="0">
                <a:latin typeface="Calibri" panose="020F0502020204030204" pitchFamily="34" charset="0"/>
              </a:rPr>
              <a:t>Кафедра ЕМО.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Calibri" panose="020F0502020204030204" pitchFamily="34" charset="0"/>
              </a:rPr>
              <a:t>Региональный Центр по работе  с одаренными детьми</a:t>
            </a:r>
          </a:p>
          <a:p>
            <a:pPr algn="ctr" eaLnBrk="1" hangingPunct="1">
              <a:defRPr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84663" y="776288"/>
            <a:ext cx="0" cy="539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76600" y="2532063"/>
            <a:ext cx="0" cy="2201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0255" idx="1"/>
          </p:cNvCxnSpPr>
          <p:nvPr/>
        </p:nvCxnSpPr>
        <p:spPr>
          <a:xfrm flipH="1" flipV="1">
            <a:off x="3276600" y="3048000"/>
            <a:ext cx="230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338513" y="3616325"/>
            <a:ext cx="231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3341688" y="3933825"/>
            <a:ext cx="2301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3325813" y="4733925"/>
            <a:ext cx="231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3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900" y="1340768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</a:t>
            </a:r>
            <a:r>
              <a:rPr lang="ru-RU" sz="2000" dirty="0"/>
              <a:t>уровень (7102 чел.) – сбор и фиксация сведений об участниках интеллектуальных, творческих, спортивных соревнований, демонстрирующих особые индивидуальные достижения на школьном, муниципальном этапах статусных олимпиад и иных конкурсных </a:t>
            </a:r>
            <a:r>
              <a:rPr lang="ru-RU" sz="2000" dirty="0" smtClean="0"/>
              <a:t>мероприятий.</a:t>
            </a:r>
            <a:endParaRPr lang="ru-RU" sz="2000" b="1" dirty="0"/>
          </a:p>
          <a:p>
            <a:r>
              <a:rPr lang="ru-RU" sz="2000" dirty="0"/>
              <a:t>2 уровень (около 2900 чел.) – экспертиза представленных «портфолио» членами Экспертного совета по координации работы с целью отбора и включения потенциальных участников в программы дальнейшего сопровождения и </a:t>
            </a:r>
            <a:r>
              <a:rPr lang="ru-RU" sz="2000" dirty="0" smtClean="0"/>
              <a:t>развития.</a:t>
            </a:r>
            <a:endParaRPr lang="ru-RU" sz="2000" b="1" dirty="0"/>
          </a:p>
          <a:p>
            <a:r>
              <a:rPr lang="ru-RU" sz="2000" dirty="0"/>
              <a:t>3 уровень (714 чел.) – организация работы по подготовке победителей и призеров интеллектуальных, творческих, спортивных соревнований к конкурсным мероприятиям более высокого уровня с целью достижения наивысших результатов: назначение наставников, кураторов, </a:t>
            </a:r>
            <a:r>
              <a:rPr lang="ru-RU" sz="2000" dirty="0" err="1"/>
              <a:t>тьюторов</a:t>
            </a:r>
            <a:r>
              <a:rPr lang="ru-RU" sz="2000" dirty="0"/>
              <a:t>, индивидуализация маршрута подготовки, организационно-финансовое обеспечение участия в выездных сборах, международных конкурсах, тренингах, </a:t>
            </a:r>
            <a:r>
              <a:rPr lang="ru-RU" sz="2000" dirty="0" smtClean="0"/>
              <a:t>практиках. 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0648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Б</a:t>
            </a:r>
            <a:r>
              <a:rPr lang="ru-RU" sz="2000" b="1" dirty="0" smtClean="0">
                <a:solidFill>
                  <a:srgbClr val="C00000"/>
                </a:solidFill>
              </a:rPr>
              <a:t>анк </a:t>
            </a:r>
            <a:r>
              <a:rPr lang="ru-RU" sz="2000" b="1" dirty="0">
                <a:solidFill>
                  <a:srgbClr val="C00000"/>
                </a:solidFill>
              </a:rPr>
              <a:t>данных одаренных детей и талантливой </a:t>
            </a:r>
            <a:r>
              <a:rPr lang="ru-RU" sz="2000" b="1" dirty="0" smtClean="0">
                <a:solidFill>
                  <a:srgbClr val="C00000"/>
                </a:solidFill>
              </a:rPr>
              <a:t>молодежи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3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0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Организационно-управленческое обеспечение выявления, развития и сопровождения одаренных детей и талантливой молодежи в системе общего образования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556792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инфраструктуру системы работы по выявлению, развитию и поддержки одаренных детей и талантливой молодежи входят:</a:t>
            </a:r>
          </a:p>
          <a:p>
            <a:r>
              <a:rPr lang="ru-RU" dirty="0"/>
              <a:t>- 53 школы с предметной специализацией по пяти направлениям (физико-математическое – 7 школ, естественнонаучное – 5, информационно-технологическое – 7, социально-гуманитарное – 10, агротехнологическое – 24), 21 тыс. учащихся;</a:t>
            </a:r>
          </a:p>
          <a:p>
            <a:r>
              <a:rPr lang="ru-RU" dirty="0"/>
              <a:t>- областная физико-математическая школа, контингент 189 чел. с последующим нарастанием до 500 человек;</a:t>
            </a:r>
          </a:p>
          <a:p>
            <a:r>
              <a:rPr lang="ru-RU" dirty="0"/>
              <a:t>- 3 центра молодежного инновационного творчества (</a:t>
            </a:r>
            <a:r>
              <a:rPr lang="ru-RU" dirty="0" err="1"/>
              <a:t>ЦМИТы</a:t>
            </a:r>
            <a:r>
              <a:rPr lang="ru-RU" dirty="0"/>
              <a:t>): Тюменский Технопарк; дворец Пионер; </a:t>
            </a:r>
            <a:r>
              <a:rPr lang="ru-RU" dirty="0" err="1"/>
              <a:t>ФабЛАб</a:t>
            </a:r>
            <a:r>
              <a:rPr lang="ru-RU" dirty="0"/>
              <a:t> </a:t>
            </a:r>
            <a:r>
              <a:rPr lang="ru-RU" dirty="0" err="1"/>
              <a:t>ТюмГУ</a:t>
            </a:r>
            <a:r>
              <a:rPr lang="ru-RU" dirty="0"/>
              <a:t> (380 чел.)</a:t>
            </a:r>
          </a:p>
          <a:p>
            <a:r>
              <a:rPr lang="ru-RU" dirty="0"/>
              <a:t>- профильные «школы» вузов (</a:t>
            </a:r>
            <a:r>
              <a:rPr lang="ru-RU" dirty="0" err="1"/>
              <a:t>ТюмГУ</a:t>
            </a:r>
            <a:r>
              <a:rPr lang="ru-RU" dirty="0"/>
              <a:t> – «Школа одаренного ребенка» - 175 чел., ТИУ – «Школа инженерного резерва» - 260 чел.).</a:t>
            </a:r>
          </a:p>
          <a:p>
            <a:r>
              <a:rPr lang="ru-RU" dirty="0"/>
              <a:t>С 2014 года в области действует единый Центр по работе с одаренными детьми и молодежью на базе Тюменского областного государственного института развития регионального образования.</a:t>
            </a:r>
          </a:p>
          <a:p>
            <a:r>
              <a:rPr lang="ru-RU" dirty="0"/>
              <a:t>В рамках Центра функционируют лаборатории по двум направлениям — социально-гуманитарная и естественно-математическая.</a:t>
            </a:r>
          </a:p>
        </p:txBody>
      </p:sp>
    </p:spTree>
    <p:extLst>
      <p:ext uri="{BB962C8B-B14F-4D97-AF65-F5344CB8AC3E}">
        <p14:creationId xmlns:p14="http://schemas.microsoft.com/office/powerpoint/2010/main" val="225503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8" descr="logo_olimpсеребро"/>
          <p:cNvPicPr>
            <a:picLocks noGrp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512251"/>
            <a:ext cx="1512168" cy="1397552"/>
          </a:xfrm>
        </p:spPr>
      </p:pic>
      <p:pic>
        <p:nvPicPr>
          <p:cNvPr id="12" name="Рисунок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0" y="928688"/>
            <a:ext cx="2088232" cy="2026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5455" y="970602"/>
            <a:ext cx="1942529" cy="198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-20638" y="6350"/>
            <a:ext cx="4572001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Calibri" pitchFamily="34" charset="0"/>
              </a:rPr>
              <a:t>ОТ ИССЛЕДОВАНИЙ К ИЗОБРЕТЕНИЯМ…</a:t>
            </a:r>
            <a:r>
              <a:rPr lang="ru-RU" altLang="ru-RU" sz="180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altLang="ru-RU" sz="1800">
                <a:solidFill>
                  <a:srgbClr val="C00000"/>
                </a:solidFill>
                <a:latin typeface="Calibri" pitchFamily="34" charset="0"/>
              </a:rPr>
            </a:br>
            <a:r>
              <a:rPr lang="ru-RU" altLang="ru-RU" sz="1800" b="1">
                <a:solidFill>
                  <a:srgbClr val="C00000"/>
                </a:solidFill>
                <a:latin typeface="Calibri" pitchFamily="34" charset="0"/>
              </a:rPr>
              <a:t>ОБЛАСТНОЙ НАУЧНЫЙ ФОРУМ МОЛОДЫХ ИССЛЕДОВАТЕЛЕЙ «ШАГ В БУДУЩЕЕ»</a:t>
            </a:r>
            <a:endParaRPr lang="ru-RU" altLang="ru-RU" sz="180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1270" name="Group 2"/>
          <p:cNvGrpSpPr>
            <a:grpSpLocks/>
          </p:cNvGrpSpPr>
          <p:nvPr/>
        </p:nvGrpSpPr>
        <p:grpSpPr bwMode="auto">
          <a:xfrm>
            <a:off x="177800" y="3078163"/>
            <a:ext cx="2308225" cy="2266950"/>
            <a:chOff x="13417" y="7701"/>
            <a:chExt cx="2630" cy="3605"/>
          </a:xfrm>
        </p:grpSpPr>
        <p:graphicFrame>
          <p:nvGraphicFramePr>
            <p:cNvPr id="11274" name="Объект 18"/>
            <p:cNvGraphicFramePr>
              <a:graphicFrameLocks noChangeAspect="1"/>
            </p:cNvGraphicFramePr>
            <p:nvPr/>
          </p:nvGraphicFramePr>
          <p:xfrm>
            <a:off x="13630" y="8217"/>
            <a:ext cx="2005" cy="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r:id="rId7" imgW="6176880" imgH="9037800" progId="">
                    <p:embed/>
                  </p:oleObj>
                </mc:Choice>
                <mc:Fallback>
                  <p:oleObj r:id="rId7" imgW="6176880" imgH="9037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0" y="8217"/>
                          <a:ext cx="2005" cy="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3417" y="7701"/>
              <a:ext cx="2630" cy="3605"/>
            </a:xfrm>
            <a:prstGeom prst="rect">
              <a:avLst/>
            </a:prstGeom>
          </p:spPr>
          <p:txBody>
            <a:bodyPr wrap="none" fromWordArt="1">
              <a:prstTxWarp prst="textArchUpPour">
                <a:avLst>
                  <a:gd name="adj1" fmla="val 8016876"/>
                  <a:gd name="adj2" fmla="val 49259"/>
                </a:avLst>
              </a:prstTxWarp>
            </a:bodyPr>
            <a:lstStyle/>
            <a:p>
              <a:pPr algn="ctr"/>
              <a:r>
                <a:rPr lang="ru-RU" sz="2400" kern="10">
                  <a:ln w="9525">
                    <a:solidFill>
                      <a:srgbClr val="004182"/>
                    </a:solidFill>
                    <a:round/>
                    <a:headEnd/>
                    <a:tailEnd/>
                  </a:ln>
                  <a:solidFill>
                    <a:srgbClr val="004182"/>
                  </a:solidFill>
                  <a:latin typeface="Arial"/>
                  <a:cs typeface="Arial"/>
                </a:rPr>
                <a:t>Интеллектуальный марафон учеников-занковцев </a:t>
              </a:r>
            </a:p>
            <a:p>
              <a:pPr algn="ctr"/>
              <a:r>
                <a:rPr lang="ru-RU" sz="2400" kern="10">
                  <a:ln w="9525">
                    <a:solidFill>
                      <a:srgbClr val="004182"/>
                    </a:solidFill>
                    <a:round/>
                    <a:headEnd/>
                    <a:tailEnd/>
                  </a:ln>
                  <a:solidFill>
                    <a:srgbClr val="004182"/>
                  </a:solidFill>
                  <a:latin typeface="Arial"/>
                  <a:cs typeface="Arial"/>
                </a:rPr>
                <a:t>Тюменской области</a:t>
              </a:r>
            </a:p>
          </p:txBody>
        </p:sp>
        <p:grpSp>
          <p:nvGrpSpPr>
            <p:cNvPr id="11276" name="Group 6"/>
            <p:cNvGrpSpPr>
              <a:grpSpLocks/>
            </p:cNvGrpSpPr>
            <p:nvPr/>
          </p:nvGrpSpPr>
          <p:grpSpPr bwMode="auto">
            <a:xfrm>
              <a:off x="14009" y="9023"/>
              <a:ext cx="1565" cy="2038"/>
              <a:chOff x="3902" y="8676"/>
              <a:chExt cx="5476" cy="7763"/>
            </a:xfrm>
          </p:grpSpPr>
          <p:grpSp>
            <p:nvGrpSpPr>
              <p:cNvPr id="11277" name="Group 7"/>
              <p:cNvGrpSpPr>
                <a:grpSpLocks/>
              </p:cNvGrpSpPr>
              <p:nvPr/>
            </p:nvGrpSpPr>
            <p:grpSpPr bwMode="auto">
              <a:xfrm>
                <a:off x="3902" y="8676"/>
                <a:ext cx="5476" cy="7763"/>
                <a:chOff x="5566" y="11220"/>
                <a:chExt cx="6790" cy="7855"/>
              </a:xfrm>
            </p:grpSpPr>
            <p:pic>
              <p:nvPicPr>
                <p:cNvPr id="20" name="Picture 8" descr="C41-0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6" y="11220"/>
                  <a:ext cx="6790" cy="7855"/>
                </a:xfrm>
                <a:prstGeom prst="roundRect">
                  <a:avLst/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281" name="WordArt 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81" y="11754"/>
                  <a:ext cx="1980" cy="900"/>
                </a:xfrm>
                <a:prstGeom prst="rect">
                  <a:avLst/>
                </a:prstGeom>
              </p:spPr>
              <p:txBody>
                <a:bodyPr wrap="none" fromWordArt="1">
                  <a:prstTxWarp prst="textWave1">
                    <a:avLst>
                      <a:gd name="adj1" fmla="val 20644"/>
                      <a:gd name="adj2" fmla="val -333"/>
                    </a:avLst>
                  </a:prstTxWarp>
                </a:bodyPr>
                <a:lstStyle/>
                <a:p>
                  <a:pPr algn="ctr"/>
                  <a:r>
                    <a:rPr lang="ru-RU" sz="3200" i="1" kern="10">
                      <a:ln w="952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Monotype Corsiva"/>
                    </a:rPr>
                    <a:t>Занковец</a:t>
                  </a:r>
                </a:p>
              </p:txBody>
            </p:sp>
          </p:grpSp>
          <p:pic>
            <p:nvPicPr>
              <p:cNvPr id="18" name="Picture 10" descr="4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82849">
                <a:off x="6713" y="9392"/>
                <a:ext cx="1800" cy="2182"/>
              </a:xfrm>
              <a:prstGeom prst="roundRect">
                <a:avLst/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1" descr="4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00477">
                <a:off x="4221" y="9441"/>
                <a:ext cx="1800" cy="1992"/>
              </a:xfrm>
              <a:prstGeom prst="roundRect">
                <a:avLst/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800" y="5494185"/>
            <a:ext cx="2625495" cy="1209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2803292" y="3215619"/>
            <a:ext cx="634070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ru-RU" altLang="ru-RU" sz="1600" b="1" dirty="0" smtClean="0"/>
              <a:t>Развитие </a:t>
            </a:r>
            <a:r>
              <a:rPr lang="ru-RU" altLang="ru-RU" sz="1600" b="1" dirty="0"/>
              <a:t>политехнического </a:t>
            </a:r>
            <a:r>
              <a:rPr lang="ru-RU" altLang="ru-RU" sz="1600" b="1" dirty="0" smtClean="0"/>
              <a:t>образования в ОО.</a:t>
            </a:r>
            <a:endParaRPr lang="ru-RU" altLang="ru-RU" sz="1600" b="1" dirty="0"/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600" b="1" dirty="0"/>
              <a:t>Областная олимпиада младших школьников.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600" b="1" dirty="0" smtClean="0"/>
              <a:t>Языковое </a:t>
            </a:r>
            <a:r>
              <a:rPr lang="ru-RU" altLang="ru-RU" sz="1600" b="1" dirty="0"/>
              <a:t>развитие личности в системе общего </a:t>
            </a:r>
            <a:r>
              <a:rPr lang="ru-RU" altLang="ru-RU" sz="1600" b="1" dirty="0" smtClean="0"/>
              <a:t>образования.</a:t>
            </a:r>
            <a:endParaRPr lang="ru-RU" altLang="ru-RU" sz="1600" b="1" dirty="0"/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600" dirty="0"/>
              <a:t>Областной проект-игра</a:t>
            </a:r>
            <a:r>
              <a:rPr lang="ru-RU" altLang="ru-RU" sz="1600" b="1" dirty="0"/>
              <a:t> «Квадрат Декарта</a:t>
            </a:r>
            <a:r>
              <a:rPr lang="ru-RU" altLang="ru-RU" sz="1600" b="1" dirty="0" smtClean="0"/>
              <a:t>».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Многопрофильные </a:t>
            </a:r>
            <a:r>
              <a:rPr lang="ru-RU" sz="1600" dirty="0"/>
              <a:t>смены</a:t>
            </a:r>
            <a:r>
              <a:rPr lang="ru-RU" sz="1600" b="1" dirty="0"/>
              <a:t>: «Физико-математическая лаборатория»; «Лаборатория образовательной робототехники</a:t>
            </a:r>
            <a:r>
              <a:rPr lang="ru-RU" sz="1600" b="1" dirty="0" smtClean="0"/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Проектирование </a:t>
            </a:r>
            <a:r>
              <a:rPr lang="ru-RU" sz="1600" b="1" dirty="0"/>
              <a:t>развивающей предметно-пространственной среды в учреждениях дошкольного образования (</a:t>
            </a:r>
            <a:r>
              <a:rPr lang="ru-RU" sz="1600" b="1" dirty="0" smtClean="0"/>
              <a:t>апробация математического </a:t>
            </a:r>
            <a:r>
              <a:rPr lang="ru-RU" sz="1600" b="1" dirty="0"/>
              <a:t>оборудования в МАДОУ №№ </a:t>
            </a:r>
            <a:r>
              <a:rPr lang="ru-RU" sz="1600" b="1" dirty="0" smtClean="0"/>
              <a:t>50; </a:t>
            </a:r>
            <a:r>
              <a:rPr lang="ru-RU" sz="1600" b="1" dirty="0"/>
              <a:t>172 г. Тюмени)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Апробация современного оборудования в ОУ </a:t>
            </a:r>
            <a:r>
              <a:rPr lang="ru-RU" sz="1600" b="1" dirty="0" smtClean="0"/>
              <a:t>№ 81; 88 </a:t>
            </a:r>
            <a:r>
              <a:rPr lang="ru-RU" sz="1600" b="1" dirty="0"/>
              <a:t>г. Тюмени (</a:t>
            </a:r>
            <a:r>
              <a:rPr lang="ru-RU" sz="1600" dirty="0" smtClean="0"/>
              <a:t>Мат-Решка;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Mimio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естественно-научные лаборатории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ЛабДиск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Гломир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мобильные лаборатории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einsteinTablet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Поддержка педагогов, работающих с ОД</a:t>
            </a:r>
            <a:endParaRPr lang="ru-RU" sz="1600" b="1" dirty="0"/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 eaLnBrk="1" hangingPunct="1">
              <a:buFont typeface="Arial" pitchFamily="34" charset="0"/>
              <a:buChar char="•"/>
            </a:pPr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537200" y="176213"/>
            <a:ext cx="3606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C00000"/>
                </a:solidFill>
              </a:rPr>
              <a:t>Олимпиадное движение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3269" y="2845377"/>
            <a:ext cx="600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Региональные проекты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1510" y="785936"/>
            <a:ext cx="265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Турнир имени М.В. </a:t>
            </a:r>
            <a:r>
              <a:rPr lang="ru-RU" sz="1600" dirty="0" smtClean="0"/>
              <a:t>Ломоносова.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Турнир </a:t>
            </a:r>
            <a:r>
              <a:rPr lang="ru-RU" sz="1600" dirty="0" smtClean="0"/>
              <a:t>городов.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Всесибирская</a:t>
            </a:r>
            <a:r>
              <a:rPr lang="ru-RU" sz="1600" dirty="0"/>
              <a:t> олимпиада </a:t>
            </a:r>
            <a:r>
              <a:rPr lang="ru-RU" sz="1600" dirty="0" smtClean="0"/>
              <a:t>школьников.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Фоксфорд</a:t>
            </a:r>
            <a:r>
              <a:rPr lang="ru-RU" sz="1600" dirty="0" smtClean="0"/>
              <a:t> (</a:t>
            </a:r>
            <a:r>
              <a:rPr lang="ru-RU" sz="1600" dirty="0" err="1" smtClean="0"/>
              <a:t>матем</a:t>
            </a:r>
            <a:r>
              <a:rPr lang="ru-RU" sz="1600" dirty="0" smtClean="0"/>
              <a:t>., </a:t>
            </a:r>
            <a:r>
              <a:rPr lang="ru-RU" sz="1600" dirty="0"/>
              <a:t>ф</a:t>
            </a:r>
            <a:r>
              <a:rPr lang="ru-RU" sz="1600" dirty="0" smtClean="0"/>
              <a:t>изика).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Учи.ру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179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3708</TotalTime>
  <Words>1902</Words>
  <Application>Microsoft Office PowerPoint</Application>
  <PresentationFormat>Экран (4:3)</PresentationFormat>
  <Paragraphs>184</Paragraphs>
  <Slides>17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Monotype Corsiva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123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</dc:title>
  <dc:creator>123</dc:creator>
  <cp:lastModifiedBy>Милованова Наталья</cp:lastModifiedBy>
  <cp:revision>425</cp:revision>
  <cp:lastPrinted>2014-09-17T07:38:08Z</cp:lastPrinted>
  <dcterms:created xsi:type="dcterms:W3CDTF">2012-04-07T10:22:57Z</dcterms:created>
  <dcterms:modified xsi:type="dcterms:W3CDTF">2016-12-06T04:17:05Z</dcterms:modified>
</cp:coreProperties>
</file>