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9" r:id="rId5"/>
    <p:sldId id="260" r:id="rId6"/>
    <p:sldId id="258" r:id="rId7"/>
    <p:sldId id="256" r:id="rId8"/>
    <p:sldId id="257" r:id="rId9"/>
    <p:sldId id="262" r:id="rId10"/>
    <p:sldId id="261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5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6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05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0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00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65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3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35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8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45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424D5-11C1-41B2-8565-09959946994E}" type="datetimeFigureOut">
              <a:rPr lang="ru-RU" smtClean="0"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5E100-2E72-40F4-B3B0-975DF3633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41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0737" y="470514"/>
            <a:ext cx="10255575" cy="278873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урок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контексте работы с обучающимися 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различного уровня социально – когнитивного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579706"/>
              </p:ext>
            </p:extLst>
          </p:nvPr>
        </p:nvGraphicFramePr>
        <p:xfrm>
          <a:off x="6035040" y="3888607"/>
          <a:ext cx="536127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165">
                  <a:extLst>
                    <a:ext uri="{9D8B030D-6E8A-4147-A177-3AD203B41FA5}">
                      <a16:colId xmlns:a16="http://schemas.microsoft.com/office/drawing/2014/main" val="1101660384"/>
                    </a:ext>
                  </a:extLst>
                </a:gridCol>
                <a:gridCol w="3927107">
                  <a:extLst>
                    <a:ext uri="{9D8B030D-6E8A-4147-A177-3AD203B41FA5}">
                      <a16:colId xmlns:a16="http://schemas.microsoft.com/office/drawing/2014/main" val="2463586099"/>
                    </a:ext>
                  </a:extLst>
                </a:gridCol>
              </a:tblGrid>
              <a:tr h="868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Докладчик: 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Немчинов Виктор Васильевич,  директор МАОУ В(С)ОШ №2 </a:t>
                      </a:r>
                    </a:p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г.  Тюмени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220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6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7029121"/>
                  </p:ext>
                </p:extLst>
              </p:nvPr>
            </p:nvGraphicFramePr>
            <p:xfrm>
              <a:off x="1081887" y="504430"/>
              <a:ext cx="10456754" cy="533505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928206">
                      <a:extLst>
                        <a:ext uri="{9D8B030D-6E8A-4147-A177-3AD203B41FA5}">
                          <a16:colId xmlns:a16="http://schemas.microsoft.com/office/drawing/2014/main" val="579846027"/>
                        </a:ext>
                      </a:extLst>
                    </a:gridCol>
                    <a:gridCol w="3603871">
                      <a:extLst>
                        <a:ext uri="{9D8B030D-6E8A-4147-A177-3AD203B41FA5}">
                          <a16:colId xmlns:a16="http://schemas.microsoft.com/office/drawing/2014/main" val="2744463170"/>
                        </a:ext>
                      </a:extLst>
                    </a:gridCol>
                    <a:gridCol w="3924677">
                      <a:extLst>
                        <a:ext uri="{9D8B030D-6E8A-4147-A177-3AD203B41FA5}">
                          <a16:colId xmlns:a16="http://schemas.microsoft.com/office/drawing/2014/main" val="2019938194"/>
                        </a:ext>
                      </a:extLst>
                    </a:gridCol>
                  </a:tblGrid>
                  <a:tr h="597831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endParaRPr lang="ru-RU" sz="2000" dirty="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endParaRPr lang="ru-RU" sz="2000" dirty="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Основные </a:t>
                          </a: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правила дифференцирования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24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Примеры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решения задач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1907534"/>
                      </a:ext>
                    </a:extLst>
                  </a:tr>
                  <a:tr h="1234442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Задачи </a:t>
                          </a: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уровня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(применение одного из правил)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Задачи </a:t>
                          </a: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II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уровня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(применение </a:t>
                          </a:r>
                          <a:r>
                            <a:rPr lang="ru-RU" sz="24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двух и более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правил)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91933560"/>
                      </a:ext>
                    </a:extLst>
                  </a:tr>
                  <a:tr h="3502783">
                    <a:tc>
                      <a:txBody>
                        <a:bodyPr/>
                        <a:lstStyle/>
                        <a:p>
                          <a:pPr marL="0" indent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Если функции 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 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и </a:t>
                          </a:r>
                          <a:r>
                            <a:rPr lang="en-US" sz="16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baseline="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ru-RU" sz="16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дифференцируемы 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 точке Х</a:t>
                          </a:r>
                          <a:r>
                            <a:rPr lang="ru-RU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то справедливы следующие </a:t>
                          </a:r>
                          <a:r>
                            <a:rPr lang="ru-RU" sz="16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правила</a:t>
                          </a:r>
                        </a:p>
                        <a:p>
                          <a:pPr marL="0" indent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(U+V)́=Ú + V́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(U•V)́=Ú•V+U•V́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(C•U)́=C•Ú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)́=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́•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•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́/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baseline="30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,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не равно нулю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h́(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</a:t>
                          </a:r>
                          <a:r>
                            <a:rPr lang="ru-RU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)=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ǵ(f(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</a:t>
                          </a:r>
                          <a:r>
                            <a:rPr lang="ru-RU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))</a:t>
                          </a:r>
                          <a:r>
                            <a:rPr lang="ru-RU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•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f́ ́ (x</a:t>
                          </a:r>
                          <a:r>
                            <a:rPr lang="en-US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indent="44958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1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(5+ х)́  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5ʹ +  хʹ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0 + 1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1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</a:t>
                          </a:r>
                          <a:r>
                            <a:rPr lang="ru-RU" sz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3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(5•х)́  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5•хʹ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5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091055" algn="l"/>
                            </a:tabLst>
                          </a:pPr>
                          <a:r>
                            <a:rPr lang="ru-RU" sz="16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      </a:t>
                          </a:r>
                          <a:r>
                            <a:rPr lang="ru-RU" sz="12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tabLst>
                              <a:tab pos="2091055" algn="l"/>
                            </a:tabLs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(8•х /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)ʹ</m:t>
                              </m:r>
                            </m:oMath>
                          </a14:m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24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(8•х)ʹ•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 (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</m:t>
                              </m:r>
                            </m:oMath>
                          </a14:m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(8•х) • (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</m:t>
                              </m:r>
                            </m:oMath>
                          </a14:m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)ʹ/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 (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))</m:t>
                              </m:r>
                            </m:oMath>
                          </a14:m>
                          <a:r>
                            <a:rPr lang="ru-RU" sz="1600" baseline="300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</a:t>
                          </a:r>
                          <a:r>
                            <a:rPr lang="ru-RU" sz="2000" b="1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endParaRPr lang="ru-RU" sz="2000" b="1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8•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(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</m:t>
                              </m:r>
                            </m:oMath>
                          </a14:m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(8•х) • (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</m:t>
                              </m:r>
                            </m:oMath>
                          </a14:m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)ʹ /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 (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))</m:t>
                              </m:r>
                            </m:oMath>
                          </a14:m>
                          <a:r>
                            <a:rPr lang="ru-RU" sz="1600" baseline="300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  </a:t>
                          </a:r>
                          <a:r>
                            <a:rPr lang="ru-RU" sz="2170" baseline="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endParaRPr lang="ru-RU" sz="2170" baseline="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 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8•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 (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</m:t>
                              </m:r>
                            </m:oMath>
                          </a14:m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(8•х) • (х</a:t>
                          </a:r>
                          <a:r>
                            <a:rPr lang="ru-RU" sz="1600" baseline="30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1/2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)ʹ /   (х</a:t>
                          </a:r>
                          <a:r>
                            <a:rPr lang="ru-RU" sz="1600" baseline="30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1/2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ru-RU" sz="1600" baseline="30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 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8•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 (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</m:t>
                              </m:r>
                            </m:oMath>
                          </a14:m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(8•х) •1/2•х</a:t>
                          </a:r>
                          <a:r>
                            <a:rPr lang="ru-RU" sz="1600" baseline="30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1/2-1 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  х      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  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8•</a:t>
                          </a:r>
                          <a14:m>
                            <m:oMath xmlns:m="http://schemas.openxmlformats.org/officeDocument/2006/math"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(</m:t>
                              </m:r>
                              <m:rad>
                                <m:radPr>
                                  <m:degHide m:val="on"/>
                                  <m:ctrl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m:rPr>
                                      <m:sty m:val="p"/>
                                    </m:rPr>
                                    <a:rPr lang="ru-RU" sz="1600">
                                      <a:solidFill>
                                        <a:srgbClr val="002060"/>
                                      </a:solidFill>
                                      <a:effectLst/>
                                    </a:rPr>
                                    <m:t>x</m:t>
                                  </m:r>
                                </m:e>
                              </m:rad>
                              <m:r>
                                <a:rPr lang="ru-RU" sz="1600">
                                  <a:solidFill>
                                    <a:srgbClr val="002060"/>
                                  </a:solidFill>
                                  <a:effectLst/>
                                </a:rPr>
                                <m:t>)</m:t>
                              </m:r>
                            </m:oMath>
                          </a14:m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– (8•х) •1/2•х </a:t>
                          </a:r>
                          <a:r>
                            <a:rPr lang="ru-RU" sz="1600" baseline="30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-1/2 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/х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01822374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7029121"/>
                  </p:ext>
                </p:extLst>
              </p:nvPr>
            </p:nvGraphicFramePr>
            <p:xfrm>
              <a:off x="1081887" y="504430"/>
              <a:ext cx="10456754" cy="533505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928206">
                      <a:extLst>
                        <a:ext uri="{9D8B030D-6E8A-4147-A177-3AD203B41FA5}">
                          <a16:colId xmlns:a16="http://schemas.microsoft.com/office/drawing/2014/main" val="579846027"/>
                        </a:ext>
                      </a:extLst>
                    </a:gridCol>
                    <a:gridCol w="3603871">
                      <a:extLst>
                        <a:ext uri="{9D8B030D-6E8A-4147-A177-3AD203B41FA5}">
                          <a16:colId xmlns:a16="http://schemas.microsoft.com/office/drawing/2014/main" val="2744463170"/>
                        </a:ext>
                      </a:extLst>
                    </a:gridCol>
                    <a:gridCol w="3924677">
                      <a:extLst>
                        <a:ext uri="{9D8B030D-6E8A-4147-A177-3AD203B41FA5}">
                          <a16:colId xmlns:a16="http://schemas.microsoft.com/office/drawing/2014/main" val="2019938194"/>
                        </a:ext>
                      </a:extLst>
                    </a:gridCol>
                  </a:tblGrid>
                  <a:tr h="597831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endParaRPr lang="ru-RU" sz="2000" dirty="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endParaRPr lang="ru-RU" sz="2000" dirty="0" smtClean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20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Основные </a:t>
                          </a: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правила дифференцирования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Bef>
                              <a:spcPts val="12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ru-RU" sz="24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Примеры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решения задач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1907534"/>
                      </a:ext>
                    </a:extLst>
                  </a:tr>
                  <a:tr h="1234442"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Задачи </a:t>
                          </a: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уровня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(применение одного из правил)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Задачи </a:t>
                          </a: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II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уровня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(применение </a:t>
                          </a:r>
                          <a:r>
                            <a:rPr lang="ru-RU" sz="24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двух и более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правил)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091933560"/>
                      </a:ext>
                    </a:extLst>
                  </a:tr>
                  <a:tr h="3502783">
                    <a:tc>
                      <a:txBody>
                        <a:bodyPr/>
                        <a:lstStyle/>
                        <a:p>
                          <a:pPr marL="0" indent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Если функции 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 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и </a:t>
                          </a:r>
                          <a:r>
                            <a:rPr lang="en-US" sz="16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baseline="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ru-RU" sz="16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дифференцируемы 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 точке Х</a:t>
                          </a:r>
                          <a:r>
                            <a:rPr lang="ru-RU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то справедливы следующие </a:t>
                          </a:r>
                          <a:r>
                            <a:rPr lang="ru-RU" sz="16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правила</a:t>
                          </a:r>
                        </a:p>
                        <a:p>
                          <a:pPr marL="0" indent="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(U+V)́=Ú + V́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(U•V)́=Ú•V+U•V́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(C•U)́=C•Ú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/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)́=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́•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U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•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́/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baseline="30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,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не равно нулю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h́(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</a:t>
                          </a:r>
                          <a:r>
                            <a:rPr lang="ru-RU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)=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ǵ(f(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х</a:t>
                          </a:r>
                          <a:r>
                            <a:rPr lang="ru-RU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))</a:t>
                          </a:r>
                          <a:r>
                            <a:rPr lang="ru-RU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•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f́ ́ (x</a:t>
                          </a:r>
                          <a:r>
                            <a:rPr lang="en-US" sz="1600" baseline="-250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r>
                            <a:rPr lang="en-US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indent="449580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1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(5+ х)́  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5ʹ +  хʹ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0 + 1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1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2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         </a:t>
                          </a:r>
                          <a:r>
                            <a:rPr lang="ru-RU" sz="1200" dirty="0" smtClean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3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(5•х)́  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5•хʹ  </a:t>
                          </a:r>
                          <a:r>
                            <a:rPr lang="ru-RU" sz="24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=</a:t>
                          </a: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5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1600" dirty="0">
                              <a:solidFill>
                                <a:srgbClr val="00206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66615" t="-54957" r="-621" b="-5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8223747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3" name="AutoShape 74"/>
          <p:cNvCxnSpPr>
            <a:cxnSpLocks noChangeShapeType="1"/>
          </p:cNvCxnSpPr>
          <p:nvPr/>
        </p:nvCxnSpPr>
        <p:spPr bwMode="auto">
          <a:xfrm flipH="1">
            <a:off x="4900468" y="2418633"/>
            <a:ext cx="69056" cy="2642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AutoShape 75"/>
          <p:cNvCxnSpPr>
            <a:cxnSpLocks noChangeShapeType="1"/>
          </p:cNvCxnSpPr>
          <p:nvPr/>
        </p:nvCxnSpPr>
        <p:spPr bwMode="auto">
          <a:xfrm flipH="1">
            <a:off x="4779637" y="3259248"/>
            <a:ext cx="73878" cy="24980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AutoShape 79"/>
          <p:cNvCxnSpPr>
            <a:cxnSpLocks noChangeShapeType="1"/>
          </p:cNvCxnSpPr>
          <p:nvPr/>
        </p:nvCxnSpPr>
        <p:spPr bwMode="auto">
          <a:xfrm flipH="1">
            <a:off x="8879248" y="2482004"/>
            <a:ext cx="56515" cy="26425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80"/>
          <p:cNvCxnSpPr>
            <a:cxnSpLocks noChangeShapeType="1"/>
          </p:cNvCxnSpPr>
          <p:nvPr/>
        </p:nvCxnSpPr>
        <p:spPr bwMode="auto">
          <a:xfrm flipH="1">
            <a:off x="11192998" y="2855091"/>
            <a:ext cx="65284" cy="3011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рямоугольник 6"/>
          <p:cNvSpPr/>
          <p:nvPr/>
        </p:nvSpPr>
        <p:spPr>
          <a:xfrm>
            <a:off x="905348" y="425514"/>
            <a:ext cx="10633294" cy="54139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05348" y="425514"/>
            <a:ext cx="3060069" cy="18692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65417" y="425514"/>
            <a:ext cx="7573224" cy="6999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965417" y="1134208"/>
            <a:ext cx="3639929" cy="11605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622931" y="1125415"/>
            <a:ext cx="3915710" cy="11693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65417" y="2294792"/>
            <a:ext cx="3639929" cy="3553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622931" y="2294792"/>
            <a:ext cx="3915710" cy="3553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0999964" y="2846038"/>
            <a:ext cx="199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3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55621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8597" y="2317687"/>
            <a:ext cx="1131683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Современный урок </a:t>
            </a:r>
            <a:r>
              <a:rPr lang="ru-RU" sz="2800" b="1" dirty="0" smtClean="0">
                <a:solidFill>
                  <a:srgbClr val="002060"/>
                </a:solidFill>
              </a:rPr>
              <a:t>требует изменения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ц</a:t>
            </a:r>
            <a:r>
              <a:rPr lang="ru-RU" sz="2400" dirty="0" smtClean="0">
                <a:solidFill>
                  <a:srgbClr val="002060"/>
                </a:solidFill>
              </a:rPr>
              <a:t>елевых установок,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форм организации,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</a:rPr>
              <a:t>м</a:t>
            </a:r>
            <a:r>
              <a:rPr lang="ru-RU" sz="2400" b="1" dirty="0" smtClean="0">
                <a:solidFill>
                  <a:srgbClr val="002060"/>
                </a:solidFill>
              </a:rPr>
              <a:t>етодологии отбора, систематизации, представления  и практико-ориентированного включения учебного материала </a:t>
            </a:r>
            <a:r>
              <a:rPr lang="ru-RU" sz="2400" dirty="0" smtClean="0">
                <a:solidFill>
                  <a:srgbClr val="002060"/>
                </a:solidFill>
              </a:rPr>
              <a:t>в учебно-познавательную деятельность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обучающихся. </a:t>
            </a:r>
          </a:p>
        </p:txBody>
      </p:sp>
    </p:spTree>
    <p:extLst>
      <p:ext uri="{BB962C8B-B14F-4D97-AF65-F5344CB8AC3E}">
        <p14:creationId xmlns:p14="http://schemas.microsoft.com/office/powerpoint/2010/main" val="353783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20974" y="2897109"/>
            <a:ext cx="5966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Благодарю за внимание !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10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865" y="1901228"/>
            <a:ext cx="1062876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Современный урок </a:t>
            </a:r>
            <a:r>
              <a:rPr lang="ru-RU" sz="2400" dirty="0">
                <a:solidFill>
                  <a:srgbClr val="002060"/>
                </a:solidFill>
              </a:rPr>
              <a:t>– 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целенаправленный </a:t>
            </a:r>
            <a:r>
              <a:rPr lang="ru-RU" sz="2400" dirty="0">
                <a:solidFill>
                  <a:srgbClr val="002060"/>
                </a:solidFill>
              </a:rPr>
              <a:t>образовательный процесс формирования и развития устойчивых социально – когнитивных качеств личности, обеспечивающих ее адаптивность и успешность в современном динамичном наукоемком высокотехнологичном обществе.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51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0902" y="1213164"/>
            <a:ext cx="1131683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Современный урок отличается </a:t>
            </a:r>
            <a:r>
              <a:rPr lang="ru-RU" sz="2800" b="1" dirty="0" smtClean="0">
                <a:solidFill>
                  <a:srgbClr val="002060"/>
                </a:solidFill>
              </a:rPr>
              <a:t>наличием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интерактивно </a:t>
            </a:r>
            <a:r>
              <a:rPr lang="ru-RU" sz="2400" dirty="0">
                <a:solidFill>
                  <a:srgbClr val="002060"/>
                </a:solidFill>
              </a:rPr>
              <a:t>– коммуникативных,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</a:rPr>
              <a:t>деятельностно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– продуктивных, 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002060"/>
                </a:solidFill>
              </a:rPr>
              <a:t>практико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– ориентированных форм организации работы учителя с обучающимися,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наличием </a:t>
            </a:r>
            <a:r>
              <a:rPr lang="ru-RU" sz="2400" dirty="0">
                <a:solidFill>
                  <a:srgbClr val="002060"/>
                </a:solidFill>
              </a:rPr>
              <a:t>высокого уровня аналитической и систематизирующей деятельности,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решением </a:t>
            </a:r>
            <a:r>
              <a:rPr lang="ru-RU" sz="2400" dirty="0">
                <a:solidFill>
                  <a:srgbClr val="002060"/>
                </a:solidFill>
              </a:rPr>
              <a:t>задач </a:t>
            </a:r>
            <a:r>
              <a:rPr lang="ru-RU" sz="2400" dirty="0" err="1">
                <a:solidFill>
                  <a:srgbClr val="002060"/>
                </a:solidFill>
              </a:rPr>
              <a:t>внеучебного</a:t>
            </a:r>
            <a:r>
              <a:rPr lang="ru-RU" sz="2400" dirty="0">
                <a:solidFill>
                  <a:srgbClr val="002060"/>
                </a:solidFill>
              </a:rPr>
              <a:t> (ситуативного) </a:t>
            </a:r>
            <a:r>
              <a:rPr lang="ru-RU" sz="2400" dirty="0" smtClean="0">
                <a:solidFill>
                  <a:srgbClr val="002060"/>
                </a:solidFill>
              </a:rPr>
              <a:t>характера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</a:rPr>
              <a:t>увеличивающимся дифференцированием </a:t>
            </a:r>
            <a:r>
              <a:rPr lang="ru-RU" sz="2400" b="1" dirty="0">
                <a:solidFill>
                  <a:srgbClr val="002060"/>
                </a:solidFill>
              </a:rPr>
              <a:t>обучающихся по уровню социально – когнитивного развития</a:t>
            </a:r>
            <a:r>
              <a:rPr lang="ru-RU" sz="2400" dirty="0">
                <a:solidFill>
                  <a:srgbClr val="002060"/>
                </a:solidFill>
              </a:rPr>
              <a:t>, наиболее ярко проявляющегося при переходе от одной образовательной ступени к другой</a:t>
            </a:r>
            <a:r>
              <a:rPr lang="ru-RU" sz="2400" dirty="0" smtClean="0">
                <a:solidFill>
                  <a:srgbClr val="002060"/>
                </a:solidFill>
              </a:rPr>
              <a:t>.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7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046584"/>
              </p:ext>
            </p:extLst>
          </p:nvPr>
        </p:nvGraphicFramePr>
        <p:xfrm>
          <a:off x="1600199" y="1207420"/>
          <a:ext cx="9478108" cy="5703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9012">
                  <a:extLst>
                    <a:ext uri="{9D8B030D-6E8A-4147-A177-3AD203B41FA5}">
                      <a16:colId xmlns:a16="http://schemas.microsoft.com/office/drawing/2014/main" val="1223449749"/>
                    </a:ext>
                  </a:extLst>
                </a:gridCol>
                <a:gridCol w="2269096">
                  <a:extLst>
                    <a:ext uri="{9D8B030D-6E8A-4147-A177-3AD203B41FA5}">
                      <a16:colId xmlns:a16="http://schemas.microsoft.com/office/drawing/2014/main" val="177063136"/>
                    </a:ext>
                  </a:extLst>
                </a:gridCol>
              </a:tblGrid>
              <a:tr h="862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Ф.И.О.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обучающегося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Обобщенная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характеристика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990742"/>
                  </a:ext>
                </a:extLst>
              </a:tr>
              <a:tr h="18440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Уровень успешности в учении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solidFill>
                            <a:srgbClr val="002060"/>
                          </a:solidFill>
                          <a:effectLst/>
                        </a:rPr>
                        <a:t>Высокий-3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(учится на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4 и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u="sng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 smtClean="0">
                          <a:solidFill>
                            <a:srgbClr val="002060"/>
                          </a:solidFill>
                          <a:effectLst/>
                        </a:rPr>
                        <a:t>Средний-2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(учится на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3 и 4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u="sng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 smtClean="0">
                          <a:solidFill>
                            <a:srgbClr val="002060"/>
                          </a:solidFill>
                          <a:effectLst/>
                        </a:rPr>
                        <a:t>Низкий-1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(учится на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2 и 3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600"/>
                        </a:spcBef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С2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(для примера)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2188267"/>
                  </a:ext>
                </a:extLst>
              </a:tr>
              <a:tr h="29973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Уровень социализации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u="sng" dirty="0">
                          <a:solidFill>
                            <a:srgbClr val="002060"/>
                          </a:solidFill>
                          <a:effectLst/>
                        </a:rPr>
                        <a:t>Высокий-С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 (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уроки без уважительной причины не пропускает, соблюдает действующие правила и нормы, не совершает правонарушений) 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u="sng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 smtClean="0">
                          <a:solidFill>
                            <a:srgbClr val="002060"/>
                          </a:solidFill>
                          <a:effectLst/>
                        </a:rPr>
                        <a:t>Средний-В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(иногда пропускает уроки без уважительной причины, выражает неоправданное недовольство действующими правилами и нормами поведения, совершает мелкие правонарушения)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u="sng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 smtClean="0">
                          <a:solidFill>
                            <a:srgbClr val="002060"/>
                          </a:solidFill>
                          <a:effectLst/>
                        </a:rPr>
                        <a:t>Низкий-А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(часто пропускает занятия без уважительной причины, грубит окружающим, совершает противоправные действия)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70470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75715" y="724277"/>
            <a:ext cx="9234535" cy="60205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93822" y="733331"/>
            <a:ext cx="7532483" cy="13399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026305" y="733331"/>
            <a:ext cx="1683945" cy="13399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715" y="2073244"/>
            <a:ext cx="7550590" cy="1804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26305" y="2073244"/>
            <a:ext cx="1683945" cy="46715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58173" y="243607"/>
            <a:ext cx="8220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Характеристика обучающегося </a:t>
            </a:r>
            <a:r>
              <a:rPr lang="ru-RU" b="1" dirty="0">
                <a:solidFill>
                  <a:srgbClr val="002060"/>
                </a:solidFill>
              </a:rPr>
              <a:t>по социально – когнитивному уровню развития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93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844777"/>
              </p:ext>
            </p:extLst>
          </p:nvPr>
        </p:nvGraphicFramePr>
        <p:xfrm>
          <a:off x="1723294" y="1661746"/>
          <a:ext cx="8818685" cy="3592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1471">
                  <a:extLst>
                    <a:ext uri="{9D8B030D-6E8A-4147-A177-3AD203B41FA5}">
                      <a16:colId xmlns:a16="http://schemas.microsoft.com/office/drawing/2014/main" val="511437787"/>
                    </a:ext>
                  </a:extLst>
                </a:gridCol>
                <a:gridCol w="2138120">
                  <a:extLst>
                    <a:ext uri="{9D8B030D-6E8A-4147-A177-3AD203B41FA5}">
                      <a16:colId xmlns:a16="http://schemas.microsoft.com/office/drawing/2014/main" val="4229613195"/>
                    </a:ext>
                  </a:extLst>
                </a:gridCol>
                <a:gridCol w="2007851">
                  <a:extLst>
                    <a:ext uri="{9D8B030D-6E8A-4147-A177-3AD203B41FA5}">
                      <a16:colId xmlns:a16="http://schemas.microsoft.com/office/drawing/2014/main" val="462757699"/>
                    </a:ext>
                  </a:extLst>
                </a:gridCol>
                <a:gridCol w="2001243">
                  <a:extLst>
                    <a:ext uri="{9D8B030D-6E8A-4147-A177-3AD203B41FA5}">
                      <a16:colId xmlns:a16="http://schemas.microsoft.com/office/drawing/2014/main" val="3642562663"/>
                    </a:ext>
                  </a:extLst>
                </a:gridCol>
              </a:tblGrid>
              <a:tr h="19748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Уровень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успешности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ОУ в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учении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Уровень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социализации ОУ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450998"/>
                  </a:ext>
                </a:extLst>
              </a:tr>
              <a:tr h="2436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Низкий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(часто пропускает занятия без уважительной причины, грубит окружающим, совершает противоправные действия)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(% обучающихся от общего числа)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Средний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(иногда пропускает уроки без уважительной причины, выражает неоправданное недовольство действующими правилами и нормами поведения, совершает мелкие правонарушения)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(% обучающихся от общего числа)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Высокий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уроки без уважительной причины не пропускает, соблюдает действующие правила и нормы, не совершает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правонарушений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(% обучающихся от общего числа)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147239"/>
                  </a:ext>
                </a:extLst>
              </a:tr>
              <a:tr h="209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Высокий (учится на 4,5)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А3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В3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С3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1972479"/>
                  </a:ext>
                </a:extLst>
              </a:tr>
              <a:tr h="209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Средний (учится на 3,4)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А2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В2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С2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800964"/>
                  </a:ext>
                </a:extLst>
              </a:tr>
              <a:tr h="209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Низкий   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(учится на 2,3)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А1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В1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</a:rPr>
                        <a:t>С1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874066"/>
                  </a:ext>
                </a:extLst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4281854" y="1661746"/>
            <a:ext cx="26377" cy="3552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4281854" y="1925515"/>
            <a:ext cx="6277708" cy="87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541477" y="1943100"/>
            <a:ext cx="17585" cy="327073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598877" y="1934308"/>
            <a:ext cx="43961" cy="32861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802423" y="1661746"/>
            <a:ext cx="8757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723294" y="4680438"/>
            <a:ext cx="8757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726222" y="4947138"/>
            <a:ext cx="8757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723294" y="4403578"/>
            <a:ext cx="8757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723294" y="1661746"/>
            <a:ext cx="8818685" cy="35587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17840" y="798540"/>
            <a:ext cx="8220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Характеристика ОУ </a:t>
            </a:r>
            <a:r>
              <a:rPr lang="ru-RU" b="1" dirty="0">
                <a:solidFill>
                  <a:srgbClr val="002060"/>
                </a:solidFill>
              </a:rPr>
              <a:t>по социально – когнитивному уровню развития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09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2177" y="2046730"/>
            <a:ext cx="4958860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Тема занятия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2177" y="2619557"/>
            <a:ext cx="3165231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Краткая теория по теме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основные понятия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основные правила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с</a:t>
            </a:r>
            <a:r>
              <a:rPr lang="ru-RU" dirty="0" smtClean="0">
                <a:solidFill>
                  <a:srgbClr val="002060"/>
                </a:solidFill>
              </a:rPr>
              <a:t>опутствующие правила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03884" y="3572057"/>
            <a:ext cx="18288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Тип 1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06815" y="4093736"/>
            <a:ext cx="18288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Тип 2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954" y="4632999"/>
            <a:ext cx="182880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Тип 3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422530" y="3260026"/>
            <a:ext cx="0" cy="15474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8" idx="1"/>
          </p:cNvCxnSpPr>
          <p:nvPr/>
        </p:nvCxnSpPr>
        <p:spPr>
          <a:xfrm flipV="1">
            <a:off x="4422530" y="3756723"/>
            <a:ext cx="281354" cy="58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4416671" y="4295986"/>
            <a:ext cx="281354" cy="58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4416669" y="4797146"/>
            <a:ext cx="281354" cy="58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79223" y="4093730"/>
            <a:ext cx="24003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Пример 2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9" name="Прямая соединительная линия 18"/>
          <p:cNvCxnSpPr>
            <a:stCxn id="8" idx="3"/>
            <a:endCxn id="7" idx="1"/>
          </p:cNvCxnSpPr>
          <p:nvPr/>
        </p:nvCxnSpPr>
        <p:spPr>
          <a:xfrm>
            <a:off x="6532684" y="3756723"/>
            <a:ext cx="1465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8" idx="1"/>
          </p:cNvCxnSpPr>
          <p:nvPr/>
        </p:nvCxnSpPr>
        <p:spPr>
          <a:xfrm>
            <a:off x="6520958" y="4278370"/>
            <a:ext cx="158265" cy="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3"/>
            <a:endCxn id="23" idx="1"/>
          </p:cNvCxnSpPr>
          <p:nvPr/>
        </p:nvCxnSpPr>
        <p:spPr>
          <a:xfrm flipV="1">
            <a:off x="6529754" y="4817657"/>
            <a:ext cx="161192" cy="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90946" y="4632991"/>
            <a:ext cx="24003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Пример 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9223" y="3572057"/>
            <a:ext cx="24003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Пример 1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3877408" y="2917500"/>
            <a:ext cx="539261" cy="9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9240712" y="3558740"/>
            <a:ext cx="24003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Решение примера 1 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9073656" y="4272505"/>
            <a:ext cx="158265" cy="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32384" y="2619557"/>
            <a:ext cx="240030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Классификация задач по теме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9076587" y="3774269"/>
            <a:ext cx="158265" cy="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243642" y="4098005"/>
            <a:ext cx="24003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Решение примера 2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246574" y="4610890"/>
            <a:ext cx="24003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Решение примера 3 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9085379" y="4820560"/>
            <a:ext cx="158265" cy="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874344" y="942669"/>
            <a:ext cx="3872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Карта учебного материала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0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Группа 69"/>
          <p:cNvGrpSpPr/>
          <p:nvPr/>
        </p:nvGrpSpPr>
        <p:grpSpPr>
          <a:xfrm>
            <a:off x="1189889" y="1151352"/>
            <a:ext cx="9862042" cy="5512777"/>
            <a:chOff x="1189889" y="284246"/>
            <a:chExt cx="7945319" cy="4498769"/>
          </a:xfrm>
        </p:grpSpPr>
        <p:sp>
          <p:nvSpPr>
            <p:cNvPr id="4" name="TextBox 3"/>
            <p:cNvSpPr txBox="1"/>
            <p:nvPr/>
          </p:nvSpPr>
          <p:spPr>
            <a:xfrm>
              <a:off x="1406714" y="1836236"/>
              <a:ext cx="1394030" cy="2009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Правило 1</a:t>
              </a:r>
              <a:endPara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06714" y="2428064"/>
              <a:ext cx="1394030" cy="2009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Правило 2</a:t>
              </a:r>
              <a:endPara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06714" y="3015059"/>
              <a:ext cx="1394030" cy="2009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Правило 3</a:t>
              </a:r>
              <a:endPara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406714" y="3606887"/>
              <a:ext cx="1394030" cy="2009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Правило 4</a:t>
              </a:r>
              <a:endPara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97558" y="1245044"/>
              <a:ext cx="1764839" cy="5776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1-го правила</a:t>
              </a:r>
            </a:p>
            <a:p>
              <a:pPr algn="ctr"/>
              <a:endPara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97559" y="2013134"/>
              <a:ext cx="1764838" cy="5776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2-го правила</a:t>
              </a:r>
            </a:p>
            <a:p>
              <a:pPr algn="ctr"/>
              <a:endPara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97559" y="2767588"/>
              <a:ext cx="1764838" cy="5776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3-го </a:t>
              </a:r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 </a:t>
              </a:r>
              <a:endPara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06351" y="3537614"/>
              <a:ext cx="1764838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</a:t>
              </a:r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применение 4-го </a:t>
              </a:r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 </a:t>
              </a:r>
              <a:endPara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39917" y="1007249"/>
              <a:ext cx="1764839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двух правил (1 и 2 ) </a:t>
              </a:r>
            </a:p>
            <a:p>
              <a:pPr algn="ctr"/>
              <a:endPara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139918" y="1627163"/>
              <a:ext cx="1764838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двух правил (1 и 3 ) </a:t>
              </a:r>
            </a:p>
            <a:p>
              <a:pPr algn="ctr"/>
              <a:endPara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39918" y="2236024"/>
              <a:ext cx="1764838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двух правил (1 и 4 ) </a:t>
              </a:r>
            </a:p>
            <a:p>
              <a:pPr algn="ctr"/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39918" y="2856799"/>
              <a:ext cx="1764838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двух правил </a:t>
              </a:r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 </a:t>
              </a:r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 3 </a:t>
              </a:r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  <a:p>
              <a:pPr algn="ctr"/>
              <a:r>
                <a:rPr lang="ru-RU" sz="1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142709" y="3476499"/>
              <a:ext cx="1764838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двух правил </a:t>
              </a:r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(2 и 4 )</a:t>
              </a:r>
            </a:p>
            <a:p>
              <a:pPr algn="ctr"/>
              <a:r>
                <a:rPr lang="ru-RU" sz="1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39918" y="4080114"/>
              <a:ext cx="1764838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двух правил </a:t>
              </a:r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(3 </a:t>
              </a:r>
              <a:r>
                <a:rPr lang="ru-RU" sz="10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 </a:t>
              </a:r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4 )</a:t>
              </a:r>
            </a:p>
            <a:p>
              <a:pPr algn="ctr"/>
              <a:r>
                <a:rPr lang="ru-RU" sz="10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183561" y="1192755"/>
              <a:ext cx="1764839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трех и более правил (1,2,3)</a:t>
              </a:r>
            </a:p>
            <a:p>
              <a:pPr algn="ctr"/>
              <a:endPara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2929846" y="435469"/>
              <a:ext cx="22729" cy="43475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4997726" y="400082"/>
              <a:ext cx="25101" cy="43829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7058105" y="425170"/>
              <a:ext cx="9873" cy="43578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7194718" y="1813947"/>
              <a:ext cx="1764839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трех и более правил (1,2,4)</a:t>
              </a:r>
            </a:p>
            <a:p>
              <a:pPr algn="ctr"/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197506" y="2420123"/>
              <a:ext cx="1764839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трех и более правил (1,3,4)</a:t>
              </a:r>
            </a:p>
            <a:p>
              <a:pPr algn="ctr"/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191934" y="3025449"/>
              <a:ext cx="1764839" cy="4520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трех и более правил (2,3,4)</a:t>
              </a:r>
            </a:p>
            <a:p>
              <a:pPr algn="ctr"/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203088" y="3629907"/>
              <a:ext cx="1764839" cy="57767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всех правил (1, 2, 3, 4)</a:t>
              </a:r>
            </a:p>
            <a:p>
              <a:pPr algn="ctr"/>
              <a:endPara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1" name="Прямая соединительная линия 50"/>
            <p:cNvCxnSpPr/>
            <p:nvPr/>
          </p:nvCxnSpPr>
          <p:spPr>
            <a:xfrm flipV="1">
              <a:off x="1406713" y="899922"/>
              <a:ext cx="7728495" cy="160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1189889" y="319669"/>
              <a:ext cx="1663827" cy="37674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Основные правила и формулы по теме урока</a:t>
              </a:r>
              <a:endPara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048876" y="284246"/>
              <a:ext cx="1823392" cy="527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Задачи репродуктивного характера на применение одного из правил (на тройку)</a:t>
              </a:r>
              <a:endPara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067429" y="297117"/>
              <a:ext cx="1823392" cy="527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Задачи закрепляющего характера на применение двух правил (на четверку)</a:t>
              </a:r>
              <a:endPara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02707" y="309986"/>
              <a:ext cx="1987890" cy="527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Задачи комбинированного характера на применение трех и более правил (на пятерку)</a:t>
              </a:r>
              <a:endPara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313029" y="578480"/>
            <a:ext cx="3872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Карта учебного материала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5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Группа 109"/>
          <p:cNvGrpSpPr/>
          <p:nvPr/>
        </p:nvGrpSpPr>
        <p:grpSpPr>
          <a:xfrm>
            <a:off x="1153229" y="883658"/>
            <a:ext cx="9969041" cy="5323710"/>
            <a:chOff x="546559" y="488005"/>
            <a:chExt cx="8803777" cy="4388795"/>
          </a:xfrm>
        </p:grpSpPr>
        <p:sp>
          <p:nvSpPr>
            <p:cNvPr id="3" name="TextBox 2"/>
            <p:cNvSpPr txBox="1"/>
            <p:nvPr/>
          </p:nvSpPr>
          <p:spPr>
            <a:xfrm>
              <a:off x="1018987" y="1632528"/>
              <a:ext cx="1751647" cy="532827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Типовое задание </a:t>
              </a:r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 рамках изучаемой темы</a:t>
              </a:r>
            </a:p>
            <a:p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01566" y="1574432"/>
              <a:ext cx="1764839" cy="68506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Базовый способ выполнения типового задания </a:t>
              </a:r>
            </a:p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8988" y="2612838"/>
              <a:ext cx="1764839" cy="5328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Вариация 1</a:t>
              </a:r>
            </a:p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типового задания </a:t>
              </a:r>
            </a:p>
            <a:p>
              <a:pPr algn="ctr"/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05796" y="3382771"/>
              <a:ext cx="1764838" cy="5328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Вариация 2</a:t>
              </a:r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типового задания</a:t>
              </a:r>
            </a:p>
            <a:p>
              <a:pPr algn="ctr"/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05796" y="4149906"/>
              <a:ext cx="1764838" cy="53282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Вариация 3</a:t>
              </a:r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типового задания</a:t>
              </a:r>
            </a:p>
            <a:p>
              <a:pPr algn="ctr"/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27144" y="2612777"/>
              <a:ext cx="1764839" cy="5328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Модификация 1 базового способа выполнения типового задания</a:t>
              </a:r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2920925" y="523392"/>
              <a:ext cx="3058" cy="43534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4976036" y="488005"/>
              <a:ext cx="15827" cy="438879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flipV="1">
              <a:off x="546559" y="1350583"/>
              <a:ext cx="8530034" cy="218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184026" y="706528"/>
              <a:ext cx="1784361" cy="685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Тип задания и способ выполнения</a:t>
              </a:r>
            </a:p>
            <a:p>
              <a:pPr algn="ctr"/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116192" y="664503"/>
              <a:ext cx="1823392" cy="685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Простые задания </a:t>
              </a:r>
            </a:p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(на тройку)</a:t>
              </a:r>
            </a:p>
            <a:p>
              <a:pPr algn="ctr"/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57617" y="503222"/>
              <a:ext cx="2292719" cy="989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комбинированного характера на применение Модификаций базового способа выполнения заданий </a:t>
              </a:r>
            </a:p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(на четверку и пятерку)</a:t>
              </a:r>
            </a:p>
            <a:p>
              <a:pPr algn="ctr"/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06869" y="3353374"/>
              <a:ext cx="1764839" cy="5328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Модификация 2  базового способа выполнения типового задания</a:t>
              </a:r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06870" y="4107476"/>
              <a:ext cx="1764839" cy="5328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Модификация 3  базового способа выполнения типового задания</a:t>
              </a:r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50515" y="1496497"/>
              <a:ext cx="1764839" cy="83729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базового способа выполнения типового задания</a:t>
              </a:r>
            </a:p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 flipV="1">
              <a:off x="546559" y="2419049"/>
              <a:ext cx="8533891" cy="51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7585497" y="3190679"/>
              <a:ext cx="1764839" cy="8372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Задания на применение</a:t>
              </a:r>
            </a:p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модифицированных  способов выполнения вариаций типового задания</a:t>
              </a:r>
            </a:p>
            <a:p>
              <a:pPr algn="ctr"/>
              <a:r>
                <a:rPr lang="ru-RU" sz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7" name="Прямая со стрелкой 46"/>
            <p:cNvCxnSpPr>
              <a:stCxn id="7" idx="3"/>
              <a:endCxn id="33" idx="1"/>
            </p:cNvCxnSpPr>
            <p:nvPr/>
          </p:nvCxnSpPr>
          <p:spPr>
            <a:xfrm flipV="1">
              <a:off x="4866405" y="1915147"/>
              <a:ext cx="284110" cy="181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 стрелкой 55"/>
            <p:cNvCxnSpPr>
              <a:stCxn id="17" idx="3"/>
            </p:cNvCxnSpPr>
            <p:nvPr/>
          </p:nvCxnSpPr>
          <p:spPr>
            <a:xfrm>
              <a:off x="4891983" y="2879191"/>
              <a:ext cx="2401952" cy="105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/>
            <p:cNvCxnSpPr>
              <a:stCxn id="31" idx="3"/>
              <a:endCxn id="41" idx="1"/>
            </p:cNvCxnSpPr>
            <p:nvPr/>
          </p:nvCxnSpPr>
          <p:spPr>
            <a:xfrm flipV="1">
              <a:off x="4871707" y="3609329"/>
              <a:ext cx="2713790" cy="1045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/>
            <p:nvPr/>
          </p:nvCxnSpPr>
          <p:spPr>
            <a:xfrm flipV="1">
              <a:off x="4871709" y="4367090"/>
              <a:ext cx="2422226" cy="675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>
              <a:stCxn id="3" idx="1"/>
            </p:cNvCxnSpPr>
            <p:nvPr/>
          </p:nvCxnSpPr>
          <p:spPr>
            <a:xfrm flipH="1">
              <a:off x="775031" y="1898942"/>
              <a:ext cx="243956" cy="302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flipH="1">
              <a:off x="775031" y="1894714"/>
              <a:ext cx="1147" cy="24651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/>
            <p:cNvCxnSpPr>
              <a:endCxn id="11" idx="1"/>
            </p:cNvCxnSpPr>
            <p:nvPr/>
          </p:nvCxnSpPr>
          <p:spPr>
            <a:xfrm flipV="1">
              <a:off x="776177" y="2879252"/>
              <a:ext cx="242811" cy="105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 стрелкой 69"/>
            <p:cNvCxnSpPr/>
            <p:nvPr/>
          </p:nvCxnSpPr>
          <p:spPr>
            <a:xfrm>
              <a:off x="779716" y="3701395"/>
              <a:ext cx="242811" cy="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 стрелкой 70"/>
            <p:cNvCxnSpPr/>
            <p:nvPr/>
          </p:nvCxnSpPr>
          <p:spPr>
            <a:xfrm>
              <a:off x="769088" y="4356764"/>
              <a:ext cx="242811" cy="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/>
            <p:nvPr/>
          </p:nvCxnSpPr>
          <p:spPr>
            <a:xfrm flipV="1">
              <a:off x="2764701" y="1905500"/>
              <a:ext cx="322138" cy="20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7293935" y="2889776"/>
              <a:ext cx="0" cy="14840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>
              <a:off x="7015605" y="512810"/>
              <a:ext cx="4587" cy="42856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3046383" y="678674"/>
              <a:ext cx="1823392" cy="5328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Способы выполнения заданий </a:t>
              </a:r>
              <a:endPara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0" name="Прямая со стрелкой 99"/>
            <p:cNvCxnSpPr/>
            <p:nvPr/>
          </p:nvCxnSpPr>
          <p:spPr>
            <a:xfrm flipV="1">
              <a:off x="2778874" y="2885617"/>
              <a:ext cx="322138" cy="20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 стрелкой 100"/>
            <p:cNvCxnSpPr/>
            <p:nvPr/>
          </p:nvCxnSpPr>
          <p:spPr>
            <a:xfrm flipV="1">
              <a:off x="2782413" y="3644080"/>
              <a:ext cx="322138" cy="20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 стрелкой 101"/>
            <p:cNvCxnSpPr/>
            <p:nvPr/>
          </p:nvCxnSpPr>
          <p:spPr>
            <a:xfrm flipV="1">
              <a:off x="2775319" y="4434433"/>
              <a:ext cx="322138" cy="20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7433747" y="398827"/>
            <a:ext cx="3872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Карта учебного материала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98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>
          <a:xfrm>
            <a:off x="1603471" y="879232"/>
            <a:ext cx="9659475" cy="5249006"/>
            <a:chOff x="-4275" y="0"/>
            <a:chExt cx="7479640" cy="3240361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-4275" y="0"/>
              <a:ext cx="7479640" cy="3075095"/>
              <a:chOff x="-4275" y="0"/>
              <a:chExt cx="7479640" cy="3075095"/>
            </a:xfrm>
          </p:grpSpPr>
          <p:sp>
            <p:nvSpPr>
              <p:cNvPr id="6" name="TextBox 3"/>
              <p:cNvSpPr txBox="1"/>
              <p:nvPr/>
            </p:nvSpPr>
            <p:spPr>
              <a:xfrm>
                <a:off x="1858971" y="0"/>
                <a:ext cx="5616394" cy="227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kern="12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Дата       Тема: «_________________________________»</a:t>
                </a:r>
                <a:endParaRPr lang="ru-RU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TextBox 4"/>
              <p:cNvSpPr txBox="1"/>
              <p:nvPr/>
            </p:nvSpPr>
            <p:spPr>
              <a:xfrm>
                <a:off x="-4275" y="385533"/>
                <a:ext cx="2376702" cy="208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16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Основные понятия урока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TextBox 5"/>
              <p:cNvSpPr txBox="1"/>
              <p:nvPr/>
            </p:nvSpPr>
            <p:spPr>
              <a:xfrm>
                <a:off x="0" y="1055527"/>
                <a:ext cx="2880296" cy="208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16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Основные правила </a:t>
                </a:r>
                <a:endPara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xtBox 6"/>
              <p:cNvSpPr txBox="1"/>
              <p:nvPr/>
            </p:nvSpPr>
            <p:spPr>
              <a:xfrm>
                <a:off x="0" y="1703599"/>
                <a:ext cx="2520168" cy="208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16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Сопутствующие правила 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107840" y="587764"/>
                <a:ext cx="1767906" cy="39575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85234" y="1259937"/>
                <a:ext cx="1797522" cy="46514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92244" y="1919623"/>
                <a:ext cx="1797522" cy="488425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Box 10"/>
              <p:cNvSpPr txBox="1"/>
              <p:nvPr/>
            </p:nvSpPr>
            <p:spPr>
              <a:xfrm>
                <a:off x="1963970" y="390905"/>
                <a:ext cx="2376702" cy="360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6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Примеры выполнения задач и упражнений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1930978" y="795950"/>
                <a:ext cx="2320172" cy="1627729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2"/>
              <p:cNvSpPr txBox="1"/>
              <p:nvPr/>
            </p:nvSpPr>
            <p:spPr>
              <a:xfrm>
                <a:off x="4536505" y="449266"/>
                <a:ext cx="2375970" cy="360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6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Задачи и упражнения на закрепление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4428726" y="810265"/>
                <a:ext cx="2535565" cy="2222157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930978" y="2465082"/>
                <a:ext cx="2375970" cy="208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u-RU" sz="16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Домашнее задание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1948454" y="2672382"/>
                <a:ext cx="2302696" cy="40271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0" y="2423679"/>
                <a:ext cx="2520168" cy="208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ru-RU" sz="1600" kern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Методы решения </a:t>
                </a:r>
                <a:endParaRPr lang="ru-RU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83246" y="2680795"/>
                <a:ext cx="1799509" cy="39430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" name="Прямоугольник 3"/>
            <p:cNvSpPr/>
            <p:nvPr/>
          </p:nvSpPr>
          <p:spPr>
            <a:xfrm>
              <a:off x="29154" y="391820"/>
              <a:ext cx="4278088" cy="284442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392488" y="385971"/>
              <a:ext cx="2592288" cy="285439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737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858</Words>
  <Application>Microsoft Office PowerPoint</Application>
  <PresentationFormat>Широкоэкранный</PresentationFormat>
  <Paragraphs>196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Современный урок  в контексте работы с обучающимися  различного уровня социально – когнитивного развития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user02</cp:lastModifiedBy>
  <cp:revision>65</cp:revision>
  <dcterms:created xsi:type="dcterms:W3CDTF">2016-11-24T08:40:25Z</dcterms:created>
  <dcterms:modified xsi:type="dcterms:W3CDTF">2016-12-05T11:06:59Z</dcterms:modified>
</cp:coreProperties>
</file>