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57" r:id="rId6"/>
    <p:sldId id="260" r:id="rId7"/>
    <p:sldId id="262" r:id="rId8"/>
    <p:sldId id="265" r:id="rId9"/>
    <p:sldId id="267" r:id="rId10"/>
    <p:sldId id="266" r:id="rId11"/>
    <p:sldId id="268" r:id="rId12"/>
    <p:sldId id="272" r:id="rId13"/>
    <p:sldId id="264" r:id="rId14"/>
    <p:sldId id="269" r:id="rId15"/>
    <p:sldId id="263" r:id="rId16"/>
    <p:sldId id="270" r:id="rId17"/>
    <p:sldId id="271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6EF4F-CC2E-492B-96A5-873776C3344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D91927-9451-4629-A20F-A62EF7478AA7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</a:rPr>
            <a:t>Тюменский индустриальный университет</a:t>
          </a:r>
          <a:endParaRPr lang="ru-RU" sz="2400" dirty="0">
            <a:solidFill>
              <a:schemeClr val="tx1"/>
            </a:solidFill>
          </a:endParaRPr>
        </a:p>
      </dgm:t>
    </dgm:pt>
    <dgm:pt modelId="{EDC16CA1-355C-40C1-918A-17FF7FF8D784}" type="parTrans" cxnId="{7812F060-6EFE-401F-9485-20F843210929}">
      <dgm:prSet/>
      <dgm:spPr/>
      <dgm:t>
        <a:bodyPr/>
        <a:lstStyle/>
        <a:p>
          <a:pPr algn="ctr"/>
          <a:endParaRPr lang="ru-RU"/>
        </a:p>
      </dgm:t>
    </dgm:pt>
    <dgm:pt modelId="{0EDC4278-F211-40C0-A597-E5485C8D5431}" type="sibTrans" cxnId="{7812F060-6EFE-401F-9485-20F843210929}">
      <dgm:prSet/>
      <dgm:spPr/>
      <dgm:t>
        <a:bodyPr/>
        <a:lstStyle/>
        <a:p>
          <a:pPr algn="ctr"/>
          <a:endParaRPr lang="ru-RU"/>
        </a:p>
      </dgm:t>
    </dgm:pt>
    <dgm:pt modelId="{914CC2DD-FEF5-4F0F-B5B9-27FBE6B06480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МАОУ «</a:t>
          </a:r>
          <a:r>
            <a:rPr lang="ru-RU" sz="2800" dirty="0" err="1" smtClean="0">
              <a:solidFill>
                <a:schemeClr val="tx1"/>
              </a:solidFill>
            </a:rPr>
            <a:t>Туртасская</a:t>
          </a:r>
          <a:r>
            <a:rPr lang="ru-RU" sz="2800" dirty="0" smtClean="0">
              <a:solidFill>
                <a:schemeClr val="tx1"/>
              </a:solidFill>
            </a:rPr>
            <a:t> СОШ»</a:t>
          </a:r>
          <a:endParaRPr lang="ru-RU" sz="2800" dirty="0">
            <a:solidFill>
              <a:schemeClr val="tx1"/>
            </a:solidFill>
          </a:endParaRPr>
        </a:p>
      </dgm:t>
    </dgm:pt>
    <dgm:pt modelId="{E88C275B-72AD-4A07-960A-89827AA1ECB1}" type="parTrans" cxnId="{C96C313F-BE7E-45EB-87AC-7D3DC0D7B949}">
      <dgm:prSet/>
      <dgm:spPr/>
      <dgm:t>
        <a:bodyPr/>
        <a:lstStyle/>
        <a:p>
          <a:pPr algn="ctr"/>
          <a:endParaRPr lang="ru-RU"/>
        </a:p>
      </dgm:t>
    </dgm:pt>
    <dgm:pt modelId="{30AB0ABD-FBF5-4498-B181-8448BCE8AF2B}" type="sibTrans" cxnId="{C96C313F-BE7E-45EB-87AC-7D3DC0D7B949}">
      <dgm:prSet/>
      <dgm:spPr/>
      <dgm:t>
        <a:bodyPr/>
        <a:lstStyle/>
        <a:p>
          <a:pPr algn="ctr"/>
          <a:endParaRPr lang="ru-RU"/>
        </a:p>
      </dgm:t>
    </dgm:pt>
    <dgm:pt modelId="{0FA0FB87-91AF-4CE7-95CD-0B10428EAE09}">
      <dgm:prSet phldrT="[Текст]"/>
      <dgm:spPr/>
      <dgm:t>
        <a:bodyPr/>
        <a:lstStyle/>
        <a:p>
          <a:pPr algn="ctr"/>
          <a:r>
            <a:rPr lang="ru-RU" dirty="0" smtClean="0"/>
            <a:t>Проект «Школа – ВУЗ - предприятие»</a:t>
          </a:r>
          <a:endParaRPr lang="ru-RU" dirty="0"/>
        </a:p>
      </dgm:t>
    </dgm:pt>
    <dgm:pt modelId="{679AA8A3-103B-4BA1-840F-CAFF01D0E08A}" type="parTrans" cxnId="{5BC1CC37-F33D-4270-BCFE-99C60BFC6954}">
      <dgm:prSet/>
      <dgm:spPr/>
      <dgm:t>
        <a:bodyPr/>
        <a:lstStyle/>
        <a:p>
          <a:pPr algn="ctr"/>
          <a:endParaRPr lang="ru-RU"/>
        </a:p>
      </dgm:t>
    </dgm:pt>
    <dgm:pt modelId="{6A22C505-BF3C-4BB8-AB79-42DE9BDAF739}" type="sibTrans" cxnId="{5BC1CC37-F33D-4270-BCFE-99C60BFC6954}">
      <dgm:prSet/>
      <dgm:spPr/>
      <dgm:t>
        <a:bodyPr/>
        <a:lstStyle/>
        <a:p>
          <a:pPr algn="ctr"/>
          <a:endParaRPr lang="ru-RU"/>
        </a:p>
      </dgm:t>
    </dgm:pt>
    <dgm:pt modelId="{ECAE5E8A-F0C9-47C7-A5B7-27F8FE34AEC4}">
      <dgm:prSet phldrT="[Текст]"/>
      <dgm:spPr/>
      <dgm:t>
        <a:bodyPr/>
        <a:lstStyle/>
        <a:p>
          <a:endParaRPr lang="ru-RU"/>
        </a:p>
      </dgm:t>
    </dgm:pt>
    <dgm:pt modelId="{A10B2E73-7B05-4DAC-863B-881140F2654C}" type="parTrans" cxnId="{F8099BA1-FA30-4D4A-A9C9-81985EAB11C6}">
      <dgm:prSet/>
      <dgm:spPr/>
      <dgm:t>
        <a:bodyPr/>
        <a:lstStyle/>
        <a:p>
          <a:pPr algn="ctr"/>
          <a:endParaRPr lang="ru-RU"/>
        </a:p>
      </dgm:t>
    </dgm:pt>
    <dgm:pt modelId="{4280E9B5-35CC-4D3E-A83B-9067D25E8664}" type="sibTrans" cxnId="{F8099BA1-FA30-4D4A-A9C9-81985EAB11C6}">
      <dgm:prSet/>
      <dgm:spPr/>
      <dgm:t>
        <a:bodyPr/>
        <a:lstStyle/>
        <a:p>
          <a:pPr algn="ctr"/>
          <a:endParaRPr lang="ru-RU"/>
        </a:p>
      </dgm:t>
    </dgm:pt>
    <dgm:pt modelId="{57D87E5F-E14F-4488-87F6-C9C11BDFB63F}">
      <dgm:prSet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ОАО «НК Роснефть»</a:t>
          </a:r>
          <a:endParaRPr lang="ru-RU" sz="2800" dirty="0">
            <a:solidFill>
              <a:schemeClr val="tx1"/>
            </a:solidFill>
          </a:endParaRPr>
        </a:p>
      </dgm:t>
    </dgm:pt>
    <dgm:pt modelId="{C4911882-5367-473D-A9D2-771FB5D995C5}" type="parTrans" cxnId="{05485850-EC27-48C7-99E8-16EB8912730F}">
      <dgm:prSet/>
      <dgm:spPr/>
      <dgm:t>
        <a:bodyPr/>
        <a:lstStyle/>
        <a:p>
          <a:endParaRPr lang="ru-RU"/>
        </a:p>
      </dgm:t>
    </dgm:pt>
    <dgm:pt modelId="{768663C4-0A33-4BAA-BC13-322F222059F3}" type="sibTrans" cxnId="{05485850-EC27-48C7-99E8-16EB8912730F}">
      <dgm:prSet/>
      <dgm:spPr/>
      <dgm:t>
        <a:bodyPr/>
        <a:lstStyle/>
        <a:p>
          <a:endParaRPr lang="ru-RU"/>
        </a:p>
      </dgm:t>
    </dgm:pt>
    <dgm:pt modelId="{6280827A-37DD-42BF-9E89-610CBDFC7AD9}" type="pres">
      <dgm:prSet presAssocID="{26E6EF4F-CC2E-492B-96A5-873776C3344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374F8A-EB75-4285-878E-7281B8D32B76}" type="pres">
      <dgm:prSet presAssocID="{26E6EF4F-CC2E-492B-96A5-873776C33448}" presName="ellipse" presStyleLbl="trBgShp" presStyleIdx="0" presStyleCnt="1"/>
      <dgm:spPr/>
    </dgm:pt>
    <dgm:pt modelId="{B83899C6-B2B3-4AB0-B5C2-A431C8395ADC}" type="pres">
      <dgm:prSet presAssocID="{26E6EF4F-CC2E-492B-96A5-873776C33448}" presName="arrow1" presStyleLbl="fgShp" presStyleIdx="0" presStyleCnt="1"/>
      <dgm:spPr/>
    </dgm:pt>
    <dgm:pt modelId="{992BF622-1F55-4709-8660-E1FBFFBF27B0}" type="pres">
      <dgm:prSet presAssocID="{26E6EF4F-CC2E-492B-96A5-873776C33448}" presName="rectangle" presStyleLbl="revTx" presStyleIdx="0" presStyleCnt="1" custScaleX="179586" custScaleY="8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E4392-CF7F-44E3-BB1E-D3A3B5E73605}" type="pres">
      <dgm:prSet presAssocID="{57D87E5F-E14F-4488-87F6-C9C11BDFB63F}" presName="item1" presStyleLbl="node1" presStyleIdx="0" presStyleCnt="3" custScaleX="223200" custScaleY="109764" custLinFactNeighborX="-11125" custLinFactNeighborY="12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4729D-D5AB-4D24-94DE-9CC18E32BA0F}" type="pres">
      <dgm:prSet presAssocID="{914CC2DD-FEF5-4F0F-B5B9-27FBE6B06480}" presName="item2" presStyleLbl="node1" presStyleIdx="1" presStyleCnt="3" custScaleX="190211" custLinFactNeighborX="-58581" custLinFactNeighborY="-30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F7C64-2D2A-4CDA-8963-4FA585CDC66B}" type="pres">
      <dgm:prSet presAssocID="{0FA0FB87-91AF-4CE7-95CD-0B10428EAE09}" presName="item3" presStyleLbl="node1" presStyleIdx="2" presStyleCnt="3" custScaleX="248202" custScaleY="82627" custLinFactNeighborX="63463" custLinFactNeighborY="9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336E1-6005-4ABC-94C1-27CA9F0AA292}" type="pres">
      <dgm:prSet presAssocID="{26E6EF4F-CC2E-492B-96A5-873776C33448}" presName="funnel" presStyleLbl="trAlignAcc1" presStyleIdx="0" presStyleCnt="1" custScaleX="147899" custScaleY="105894" custLinFactNeighborX="1569" custLinFactNeighborY="16003"/>
      <dgm:spPr/>
    </dgm:pt>
  </dgm:ptLst>
  <dgm:cxnLst>
    <dgm:cxn modelId="{F8099BA1-FA30-4D4A-A9C9-81985EAB11C6}" srcId="{26E6EF4F-CC2E-492B-96A5-873776C33448}" destId="{ECAE5E8A-F0C9-47C7-A5B7-27F8FE34AEC4}" srcOrd="4" destOrd="0" parTransId="{A10B2E73-7B05-4DAC-863B-881140F2654C}" sibTransId="{4280E9B5-35CC-4D3E-A83B-9067D25E8664}"/>
    <dgm:cxn modelId="{8B90A1B6-20BA-4A19-899F-085A2F08ADDF}" type="presOf" srcId="{26E6EF4F-CC2E-492B-96A5-873776C33448}" destId="{6280827A-37DD-42BF-9E89-610CBDFC7AD9}" srcOrd="0" destOrd="0" presId="urn:microsoft.com/office/officeart/2005/8/layout/funnel1"/>
    <dgm:cxn modelId="{60BD910E-6669-4890-A5B4-06CD7A73EFC4}" type="presOf" srcId="{0FA0FB87-91AF-4CE7-95CD-0B10428EAE09}" destId="{992BF622-1F55-4709-8660-E1FBFFBF27B0}" srcOrd="0" destOrd="0" presId="urn:microsoft.com/office/officeart/2005/8/layout/funnel1"/>
    <dgm:cxn modelId="{7812F060-6EFE-401F-9485-20F843210929}" srcId="{26E6EF4F-CC2E-492B-96A5-873776C33448}" destId="{4FD91927-9451-4629-A20F-A62EF7478AA7}" srcOrd="0" destOrd="0" parTransId="{EDC16CA1-355C-40C1-918A-17FF7FF8D784}" sibTransId="{0EDC4278-F211-40C0-A597-E5485C8D5431}"/>
    <dgm:cxn modelId="{18073E33-E02A-441C-A8B2-F3115836A635}" type="presOf" srcId="{914CC2DD-FEF5-4F0F-B5B9-27FBE6B06480}" destId="{6F5E4392-CF7F-44E3-BB1E-D3A3B5E73605}" srcOrd="0" destOrd="0" presId="urn:microsoft.com/office/officeart/2005/8/layout/funnel1"/>
    <dgm:cxn modelId="{05485850-EC27-48C7-99E8-16EB8912730F}" srcId="{26E6EF4F-CC2E-492B-96A5-873776C33448}" destId="{57D87E5F-E14F-4488-87F6-C9C11BDFB63F}" srcOrd="1" destOrd="0" parTransId="{C4911882-5367-473D-A9D2-771FB5D995C5}" sibTransId="{768663C4-0A33-4BAA-BC13-322F222059F3}"/>
    <dgm:cxn modelId="{ADD4AC5F-6045-40B0-8F2D-8213C723148C}" type="presOf" srcId="{4FD91927-9451-4629-A20F-A62EF7478AA7}" destId="{F9BF7C64-2D2A-4CDA-8963-4FA585CDC66B}" srcOrd="0" destOrd="0" presId="urn:microsoft.com/office/officeart/2005/8/layout/funnel1"/>
    <dgm:cxn modelId="{5BC1CC37-F33D-4270-BCFE-99C60BFC6954}" srcId="{26E6EF4F-CC2E-492B-96A5-873776C33448}" destId="{0FA0FB87-91AF-4CE7-95CD-0B10428EAE09}" srcOrd="3" destOrd="0" parTransId="{679AA8A3-103B-4BA1-840F-CAFF01D0E08A}" sibTransId="{6A22C505-BF3C-4BB8-AB79-42DE9BDAF739}"/>
    <dgm:cxn modelId="{C96C313F-BE7E-45EB-87AC-7D3DC0D7B949}" srcId="{26E6EF4F-CC2E-492B-96A5-873776C33448}" destId="{914CC2DD-FEF5-4F0F-B5B9-27FBE6B06480}" srcOrd="2" destOrd="0" parTransId="{E88C275B-72AD-4A07-960A-89827AA1ECB1}" sibTransId="{30AB0ABD-FBF5-4498-B181-8448BCE8AF2B}"/>
    <dgm:cxn modelId="{E6D7D518-7045-4A59-9C33-938CDB4CDB49}" type="presOf" srcId="{57D87E5F-E14F-4488-87F6-C9C11BDFB63F}" destId="{9564729D-D5AB-4D24-94DE-9CC18E32BA0F}" srcOrd="0" destOrd="0" presId="urn:microsoft.com/office/officeart/2005/8/layout/funnel1"/>
    <dgm:cxn modelId="{86AF86EC-B742-48D4-B071-3127C2997D6E}" type="presParOf" srcId="{6280827A-37DD-42BF-9E89-610CBDFC7AD9}" destId="{4B374F8A-EB75-4285-878E-7281B8D32B76}" srcOrd="0" destOrd="0" presId="urn:microsoft.com/office/officeart/2005/8/layout/funnel1"/>
    <dgm:cxn modelId="{D0EF2D1D-0227-4481-AC1D-4D5638D0340C}" type="presParOf" srcId="{6280827A-37DD-42BF-9E89-610CBDFC7AD9}" destId="{B83899C6-B2B3-4AB0-B5C2-A431C8395ADC}" srcOrd="1" destOrd="0" presId="urn:microsoft.com/office/officeart/2005/8/layout/funnel1"/>
    <dgm:cxn modelId="{CFD5589D-59F7-4F84-AFD5-C7E91D44B9B8}" type="presParOf" srcId="{6280827A-37DD-42BF-9E89-610CBDFC7AD9}" destId="{992BF622-1F55-4709-8660-E1FBFFBF27B0}" srcOrd="2" destOrd="0" presId="urn:microsoft.com/office/officeart/2005/8/layout/funnel1"/>
    <dgm:cxn modelId="{8ECBE420-97BF-4FDD-89B5-96A84C5FDB1A}" type="presParOf" srcId="{6280827A-37DD-42BF-9E89-610CBDFC7AD9}" destId="{6F5E4392-CF7F-44E3-BB1E-D3A3B5E73605}" srcOrd="3" destOrd="0" presId="urn:microsoft.com/office/officeart/2005/8/layout/funnel1"/>
    <dgm:cxn modelId="{FD4D32ED-6CE9-4A1A-8BEB-1B37105FD0FC}" type="presParOf" srcId="{6280827A-37DD-42BF-9E89-610CBDFC7AD9}" destId="{9564729D-D5AB-4D24-94DE-9CC18E32BA0F}" srcOrd="4" destOrd="0" presId="urn:microsoft.com/office/officeart/2005/8/layout/funnel1"/>
    <dgm:cxn modelId="{CD391992-1A77-47EA-B7C9-CBD7B14D4A5B}" type="presParOf" srcId="{6280827A-37DD-42BF-9E89-610CBDFC7AD9}" destId="{F9BF7C64-2D2A-4CDA-8963-4FA585CDC66B}" srcOrd="5" destOrd="0" presId="urn:microsoft.com/office/officeart/2005/8/layout/funnel1"/>
    <dgm:cxn modelId="{B457D24B-5D2E-4C33-A76B-DCB691ADE1B9}" type="presParOf" srcId="{6280827A-37DD-42BF-9E89-610CBDFC7AD9}" destId="{9F2336E1-6005-4ABC-94C1-27CA9F0AA29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12/16/2016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7500" t="9000" r="62500" b="66000"/>
          <a:stretch>
            <a:fillRect/>
          </a:stretch>
        </p:blipFill>
        <p:spPr bwMode="auto">
          <a:xfrm>
            <a:off x="228600" y="228600"/>
            <a:ext cx="4876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57200" y="5655417"/>
            <a:ext cx="3505200" cy="838200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err="1" smtClean="0">
                <a:solidFill>
                  <a:schemeClr val="tx1"/>
                </a:solidFill>
              </a:rPr>
              <a:t>Маслюкова</a:t>
            </a:r>
            <a:r>
              <a:rPr lang="ru-RU" sz="1400" b="1" dirty="0" smtClean="0">
                <a:solidFill>
                  <a:schemeClr val="tx1"/>
                </a:solidFill>
              </a:rPr>
              <a:t> Людмила Дмитриевна, </a:t>
            </a:r>
          </a:p>
          <a:p>
            <a:pPr algn="just"/>
            <a:r>
              <a:rPr lang="ru-RU" sz="1400" b="1" dirty="0">
                <a:solidFill>
                  <a:schemeClr val="tx1"/>
                </a:solidFill>
              </a:rPr>
              <a:t>д</a:t>
            </a:r>
            <a:r>
              <a:rPr lang="ru-RU" sz="1400" b="1" dirty="0" smtClean="0">
                <a:solidFill>
                  <a:schemeClr val="tx1"/>
                </a:solidFill>
              </a:rPr>
              <a:t>иректор </a:t>
            </a:r>
            <a:r>
              <a:rPr lang="ru-RU" sz="1400" b="1" dirty="0" smtClean="0">
                <a:solidFill>
                  <a:schemeClr val="tx1"/>
                </a:solidFill>
              </a:rPr>
              <a:t>МАОУ «</a:t>
            </a:r>
            <a:r>
              <a:rPr lang="ru-RU" sz="1400" b="1" dirty="0" err="1" smtClean="0">
                <a:solidFill>
                  <a:schemeClr val="tx1"/>
                </a:solidFill>
              </a:rPr>
              <a:t>Туртасская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СОШ» </a:t>
            </a:r>
            <a:r>
              <a:rPr lang="ru-RU" sz="1400" b="1" dirty="0" err="1" smtClean="0">
                <a:solidFill>
                  <a:schemeClr val="tx1"/>
                </a:solidFill>
              </a:rPr>
              <a:t>Уватский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муниципальный район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33400"/>
            <a:ext cx="2133600" cy="26541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3955701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Проект «Школа - вуз-предприятие». Класс корпоративного партнерства ООО «Роснефть»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Pictures\p41__dsc91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3287655" cy="237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Экскурсия на 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Кальчинское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м/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ООО «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РН-Уватнефтегаз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r>
              <a:rPr lang="ru-RU" sz="18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sz="1800" dirty="0" smtClean="0">
                <a:latin typeface="Calibri"/>
                <a:ea typeface="Times New Roman"/>
                <a:cs typeface="Times New Roman"/>
              </a:rPr>
            </a:br>
            <a:endParaRPr lang="ru-RU" sz="1800" dirty="0"/>
          </a:p>
        </p:txBody>
      </p:sp>
      <p:pic>
        <p:nvPicPr>
          <p:cNvPr id="3075" name="Picture 3" descr="C:\Users\Сергей\Pictures\p41__dsc92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262224"/>
            <a:ext cx="3157537" cy="2284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Сергей\Pictures\p41_dsc092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3262" y="914400"/>
            <a:ext cx="3258207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9" name="Picture 7" descr="C:\Users\Сергей\Pictures\p41_dsc092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91000"/>
            <a:ext cx="3276600" cy="236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 descr="C:\Users\Сергей\Pictures\huge_e613e1df-69f2-40c6-9bfb-c2e43ba29f4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819400"/>
            <a:ext cx="3284556" cy="1771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Фестиваль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«Роснефть зажигает звезды»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F:\10А Классное руководство\фотки\РН зажигает звезды 2\DSC_0467.JPG"/>
          <p:cNvPicPr/>
          <p:nvPr/>
        </p:nvPicPr>
        <p:blipFill>
          <a:blip r:embed="rId2" cstate="print"/>
          <a:srcRect l="5030" t="18548" r="1618" b="4174"/>
          <a:stretch>
            <a:fillRect/>
          </a:stretch>
        </p:blipFill>
        <p:spPr bwMode="auto">
          <a:xfrm>
            <a:off x="228600" y="1219200"/>
            <a:ext cx="4350757" cy="260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10А Классное руководство\фотки\РН зажигает звезды 2\DSC_0496.JPG"/>
          <p:cNvPicPr/>
          <p:nvPr/>
        </p:nvPicPr>
        <p:blipFill>
          <a:blip r:embed="rId3" cstate="print"/>
          <a:srcRect l="12258" t="20337" r="29280" b="29896"/>
          <a:stretch>
            <a:fillRect/>
          </a:stretch>
        </p:blipFill>
        <p:spPr bwMode="auto">
          <a:xfrm>
            <a:off x="4648200" y="1219200"/>
            <a:ext cx="4343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2111" t="21150" r="17380" b="20964"/>
          <a:stretch>
            <a:fillRect/>
          </a:stretch>
        </p:blipFill>
        <p:spPr bwMode="auto">
          <a:xfrm>
            <a:off x="1981200" y="3146483"/>
            <a:ext cx="5181600" cy="371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Сергей\Pictures\468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038600"/>
            <a:ext cx="152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7200"/>
            <a:ext cx="8001000" cy="21145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/>
              <a:t>День открытых дверей в ТИУ </a:t>
            </a:r>
          </a:p>
        </p:txBody>
      </p:sp>
      <p:pic>
        <p:nvPicPr>
          <p:cNvPr id="1027" name="Picture 3" descr="H:\поездка в Тюмень.Фотографии\20160326_153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143500"/>
          </a:xfrm>
          <a:prstGeom prst="rect">
            <a:avLst/>
          </a:prstGeom>
          <a:noFill/>
        </p:spPr>
      </p:pic>
      <p:pic>
        <p:nvPicPr>
          <p:cNvPr id="5" name="Picture 3" descr="C:\Users\Сергей\Pictures\tiu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750553"/>
            <a:ext cx="1295400" cy="11074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поездка в Тюмень.Фотографии\20160326_134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467716" cy="251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H:\поездка в Тюмень.Фотографии\20160326_132836.jpg"/>
          <p:cNvPicPr>
            <a:picLocks noChangeAspect="1" noChangeArrowheads="1"/>
          </p:cNvPicPr>
          <p:nvPr/>
        </p:nvPicPr>
        <p:blipFill>
          <a:blip r:embed="rId3" cstate="print"/>
          <a:srcRect r="13921"/>
          <a:stretch>
            <a:fillRect/>
          </a:stretch>
        </p:blipFill>
        <p:spPr bwMode="auto">
          <a:xfrm>
            <a:off x="5000628" y="785794"/>
            <a:ext cx="3929090" cy="256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:\поездка в Тюмень.Фотографии\20160326_131950.jpg"/>
          <p:cNvPicPr>
            <a:picLocks noChangeAspect="1" noChangeArrowheads="1"/>
          </p:cNvPicPr>
          <p:nvPr/>
        </p:nvPicPr>
        <p:blipFill>
          <a:blip r:embed="rId4" cstate="print"/>
          <a:srcRect r="8547"/>
          <a:stretch>
            <a:fillRect/>
          </a:stretch>
        </p:blipFill>
        <p:spPr bwMode="auto">
          <a:xfrm>
            <a:off x="357158" y="3357562"/>
            <a:ext cx="4429156" cy="2724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H:\поездка в Тюмень.Фотографии\20160326_132741.jpg"/>
          <p:cNvPicPr>
            <a:picLocks noChangeAspect="1" noChangeArrowheads="1"/>
          </p:cNvPicPr>
          <p:nvPr/>
        </p:nvPicPr>
        <p:blipFill>
          <a:blip r:embed="rId5" cstate="print"/>
          <a:srcRect l="23164" r="13962"/>
          <a:stretch>
            <a:fillRect/>
          </a:stretch>
        </p:blipFill>
        <p:spPr bwMode="auto">
          <a:xfrm>
            <a:off x="5286380" y="3786190"/>
            <a:ext cx="3088490" cy="2763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2400" y="381001"/>
            <a:ext cx="8305800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3581400" cy="1447799"/>
          </a:xfrm>
        </p:spPr>
        <p:txBody>
          <a:bodyPr>
            <a:normAutofit fontScale="90000"/>
          </a:bodyPr>
          <a:lstStyle/>
          <a:p>
            <a:pPr marL="182880" indent="0" algn="l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Встречи с представителями ТИУ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6639824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r="3335"/>
          <a:stretch/>
        </p:blipFill>
        <p:spPr bwMode="auto">
          <a:xfrm>
            <a:off x="3702884" y="228600"/>
            <a:ext cx="522387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893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9445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Классные часы, тренинги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F:\10А Классное руководство\фотки\День Нефтегаза в МАОУ Туртасская СОШ\IMG_0699.JPG"/>
          <p:cNvPicPr/>
          <p:nvPr/>
        </p:nvPicPr>
        <p:blipFill>
          <a:blip r:embed="rId2" cstate="print"/>
          <a:srcRect t="14658" r="26029"/>
          <a:stretch>
            <a:fillRect/>
          </a:stretch>
        </p:blipFill>
        <p:spPr bwMode="auto">
          <a:xfrm>
            <a:off x="4953000" y="1066800"/>
            <a:ext cx="3962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10А Классное руководство\фотки\День Нефтегаза в МАОУ Туртасская СОШ\IMG_0695.JPG"/>
          <p:cNvPicPr/>
          <p:nvPr/>
        </p:nvPicPr>
        <p:blipFill>
          <a:blip r:embed="rId3" cstate="print"/>
          <a:srcRect b="23684"/>
          <a:stretch>
            <a:fillRect/>
          </a:stretch>
        </p:blipFill>
        <p:spPr bwMode="auto">
          <a:xfrm>
            <a:off x="381000" y="1143000"/>
            <a:ext cx="426865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Тренинг с психологом,\20160929_1431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581400"/>
            <a:ext cx="5562600" cy="31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953000"/>
            <a:ext cx="1286357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8800" y="457200"/>
            <a:ext cx="3200400" cy="12954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Омега.</a:t>
            </a:r>
            <a:r>
              <a:rPr lang="en-US" dirty="0" smtClean="0">
                <a:solidFill>
                  <a:schemeClr val="tx1"/>
                </a:solidFill>
              </a:rPr>
              <a:t>next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9" t="19467" r="13171" b="4770"/>
          <a:stretch>
            <a:fillRect/>
          </a:stretch>
        </p:blipFill>
        <p:spPr bwMode="auto">
          <a:xfrm>
            <a:off x="0" y="0"/>
            <a:ext cx="5410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13162" t="20000" r="14375" b="7000"/>
          <a:stretch>
            <a:fillRect/>
          </a:stretch>
        </p:blipFill>
        <p:spPr bwMode="auto">
          <a:xfrm>
            <a:off x="2667000" y="2779889"/>
            <a:ext cx="6477001" cy="407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953000"/>
            <a:ext cx="1286357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5000" t="41000" r="25000" b="6000"/>
          <a:stretch>
            <a:fillRect/>
          </a:stretch>
        </p:blipFill>
        <p:spPr bwMode="auto">
          <a:xfrm>
            <a:off x="-152400" y="0"/>
            <a:ext cx="6096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25000" t="27000" r="27500" b="21000"/>
          <a:stretch>
            <a:fillRect/>
          </a:stretch>
        </p:blipFill>
        <p:spPr bwMode="auto">
          <a:xfrm>
            <a:off x="3352800" y="2895600"/>
            <a:ext cx="579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43600" y="274638"/>
            <a:ext cx="27432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419600"/>
            <a:ext cx="3505200" cy="1587691"/>
          </a:xfrm>
        </p:spPr>
        <p:txBody>
          <a:bodyPr/>
          <a:lstStyle/>
          <a:p>
            <a:pPr>
              <a:buNone/>
            </a:pPr>
            <a:r>
              <a:rPr lang="ru-RU" b="1" dirty="0" err="1" smtClean="0"/>
              <a:t>Самопрезентация</a:t>
            </a:r>
            <a:r>
              <a:rPr lang="ru-RU" b="1" dirty="0" smtClean="0"/>
              <a:t> класса</a:t>
            </a:r>
            <a:endParaRPr lang="ru-RU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57200"/>
            <a:ext cx="1286357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расширить сетевое взаимодействие с ТИУ;</a:t>
            </a:r>
          </a:p>
          <a:p>
            <a:r>
              <a:rPr lang="ru-RU" dirty="0" smtClean="0"/>
              <a:t>установить сетевое взаимодействие с ГАОУ ТО «Физико-математическая школа»;</a:t>
            </a:r>
          </a:p>
          <a:p>
            <a:r>
              <a:rPr lang="ru-RU" dirty="0" smtClean="0"/>
              <a:t>сформировать </a:t>
            </a:r>
            <a:r>
              <a:rPr lang="ru-RU" dirty="0" err="1" smtClean="0"/>
              <a:t>физико</a:t>
            </a:r>
            <a:r>
              <a:rPr lang="ru-RU" dirty="0" smtClean="0"/>
              <a:t> – математический класс на уровне основного общего образования;</a:t>
            </a:r>
          </a:p>
          <a:p>
            <a:r>
              <a:rPr lang="ru-RU" dirty="0" smtClean="0"/>
              <a:t>более активно презентовать «</a:t>
            </a:r>
            <a:r>
              <a:rPr lang="ru-RU" dirty="0" err="1" smtClean="0"/>
              <a:t>РН-класс</a:t>
            </a:r>
            <a:r>
              <a:rPr lang="ru-RU" dirty="0" smtClean="0"/>
              <a:t>»  в школах муниципального района для привлечения в этот класс самых талантливых учеников района.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Планы на 2016-2017 </a:t>
            </a:r>
            <a:r>
              <a:rPr lang="ru-RU" dirty="0" err="1" smtClean="0">
                <a:solidFill>
                  <a:schemeClr val="tx1"/>
                </a:solidFill>
              </a:rPr>
              <a:t>уч.год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Качественные знания - лучший фундамент для построения успешной карьеры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F:\02-07.11 Каникулы\IMG_1814 Туртас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7113" r="1818" b="7782"/>
          <a:stretch/>
        </p:blipFill>
        <p:spPr bwMode="auto">
          <a:xfrm>
            <a:off x="457200" y="2209800"/>
            <a:ext cx="8229600" cy="43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для Маслюковой Л.Д\Карта Р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165" y="0"/>
            <a:ext cx="9268165" cy="6858000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495300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Школа – ВУЗ - предприятие</a:t>
            </a:r>
            <a:endParaRPr lang="ru-RU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114800" y="228601"/>
            <a:ext cx="4800600" cy="1371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Times New Roman" pitchFamily="18" charset="0"/>
              </a:rPr>
              <a:t>Направление </a:t>
            </a:r>
            <a:r>
              <a:rPr lang="ru-RU" sz="3600" dirty="0" err="1" smtClean="0">
                <a:solidFill>
                  <a:srgbClr val="FFFF00"/>
                </a:solidFill>
                <a:effectLst/>
                <a:latin typeface="Arial Black" pitchFamily="34" charset="0"/>
                <a:cs typeface="Times New Roman" pitchFamily="18" charset="0"/>
              </a:rPr>
              <a:t>профориентацион</a:t>
            </a:r>
            <a:r>
              <a:rPr lang="ru-RU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Times New Roman" pitchFamily="18" charset="0"/>
              </a:rPr>
              <a:t>-</a:t>
            </a:r>
            <a:br>
              <a:rPr lang="ru-RU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effectLst/>
                <a:latin typeface="Arial Black" pitchFamily="34" charset="0"/>
                <a:cs typeface="Times New Roman" pitchFamily="18" charset="0"/>
              </a:rPr>
              <a:t>ной работы</a:t>
            </a:r>
            <a:endParaRPr lang="ru-RU" sz="3600" dirty="0">
              <a:solidFill>
                <a:srgbClr val="FFFF00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ASLeskina\AppData\Local\Microsoft\Windows\Temporary Internet Files\Content.Outlook\16GCQPOJ\IMG_58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5648"/>
          <a:stretch/>
        </p:blipFill>
        <p:spPr bwMode="auto">
          <a:xfrm>
            <a:off x="533400" y="304800"/>
            <a:ext cx="4822080" cy="351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Larissa\флэш 16гб временно\Для сайта РН-КЛАСС\События\1 сентября\IMG_7759.JPG"/>
          <p:cNvPicPr>
            <a:picLocks noChangeAspect="1" noChangeArrowheads="1"/>
          </p:cNvPicPr>
          <p:nvPr/>
        </p:nvPicPr>
        <p:blipFill>
          <a:blip r:embed="rId3" cstate="print"/>
          <a:srcRect t="18485"/>
          <a:stretch>
            <a:fillRect/>
          </a:stretch>
        </p:blipFill>
        <p:spPr bwMode="auto">
          <a:xfrm>
            <a:off x="2610582" y="3276600"/>
            <a:ext cx="6304818" cy="3421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F:\логотип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80329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Набор учащихся</a:t>
            </a:r>
          </a:p>
          <a:p>
            <a:r>
              <a:rPr lang="ru-RU" sz="3200" dirty="0" smtClean="0"/>
              <a:t>Ремонт учебного кабинета</a:t>
            </a:r>
          </a:p>
          <a:p>
            <a:r>
              <a:rPr lang="ru-RU" sz="3200" dirty="0" smtClean="0"/>
              <a:t>Укомплектование кабинета техническими средствам обучения</a:t>
            </a:r>
          </a:p>
          <a:p>
            <a:r>
              <a:rPr lang="ru-RU" sz="3200" dirty="0" smtClean="0"/>
              <a:t>Приобретение учебно-наглядного оборудование для профильных предметов</a:t>
            </a:r>
          </a:p>
          <a:p>
            <a:r>
              <a:rPr lang="ru-RU" sz="3200" dirty="0" smtClean="0"/>
              <a:t>Организация интерната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Подготовительный этап проекта</a:t>
            </a:r>
            <a:endParaRPr lang="ru-RU" dirty="0"/>
          </a:p>
        </p:txBody>
      </p:sp>
      <p:pic>
        <p:nvPicPr>
          <p:cNvPr id="4" name="Picture 3" descr="F:\лого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29200"/>
            <a:ext cx="280329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381000" y="0"/>
          <a:ext cx="8382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8125" t="25000" r="35625" b="38000"/>
          <a:stretch>
            <a:fillRect/>
          </a:stretch>
        </p:blipFill>
        <p:spPr bwMode="auto">
          <a:xfrm>
            <a:off x="2286000" y="457200"/>
            <a:ext cx="666029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68463" cy="20755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для Маслюковой Л.Д\сканирование0041.jpg"/>
          <p:cNvPicPr>
            <a:picLocks noChangeAspect="1" noChangeArrowheads="1"/>
          </p:cNvPicPr>
          <p:nvPr/>
        </p:nvPicPr>
        <p:blipFill>
          <a:blip r:embed="rId2" cstate="print"/>
          <a:srcRect l="7129" b="5356"/>
          <a:stretch>
            <a:fillRect/>
          </a:stretch>
        </p:blipFill>
        <p:spPr bwMode="auto">
          <a:xfrm>
            <a:off x="3810000" y="28859"/>
            <a:ext cx="4808863" cy="6829141"/>
          </a:xfrm>
          <a:prstGeom prst="rect">
            <a:avLst/>
          </a:prstGeom>
          <a:noFill/>
        </p:spPr>
      </p:pic>
      <p:pic>
        <p:nvPicPr>
          <p:cNvPr id="4099" name="Picture 3" descr="C:\Users\Сергей\Pictures\tiu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530" y="533400"/>
            <a:ext cx="2991508" cy="25574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38200"/>
            <a:ext cx="2743200" cy="13049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Каникулярная школа</a:t>
            </a:r>
            <a:endParaRPr lang="ru-RU" b="1" dirty="0"/>
          </a:p>
        </p:txBody>
      </p:sp>
      <p:pic>
        <p:nvPicPr>
          <p:cNvPr id="8194" name="Picture 2" descr="H:\поездка в Тюмень.Фотографии\qY1FzyFTxk0.jpg"/>
          <p:cNvPicPr>
            <a:picLocks noChangeAspect="1" noChangeArrowheads="1"/>
          </p:cNvPicPr>
          <p:nvPr/>
        </p:nvPicPr>
        <p:blipFill>
          <a:blip r:embed="rId2"/>
          <a:srcRect t="25871" b="6467"/>
          <a:stretch>
            <a:fillRect/>
          </a:stretch>
        </p:blipFill>
        <p:spPr bwMode="auto">
          <a:xfrm>
            <a:off x="3124200" y="228600"/>
            <a:ext cx="577173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H:\поездка в Тюмень.Фотографии\P2emg9B9k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00306"/>
            <a:ext cx="3071834" cy="40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:\поездка в Тюмень.Фотографии\20160329_143043.jpg"/>
          <p:cNvPicPr>
            <a:picLocks noChangeAspect="1" noChangeArrowheads="1"/>
          </p:cNvPicPr>
          <p:nvPr/>
        </p:nvPicPr>
        <p:blipFill>
          <a:blip r:embed="rId4" cstate="print"/>
          <a:srcRect l="1441" r="4866"/>
          <a:stretch>
            <a:fillRect/>
          </a:stretch>
        </p:blipFill>
        <p:spPr bwMode="auto">
          <a:xfrm>
            <a:off x="3962400" y="3505200"/>
            <a:ext cx="4953000" cy="297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1524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000" b="1" dirty="0" err="1" smtClean="0"/>
              <a:t>Командообразующий</a:t>
            </a:r>
            <a:r>
              <a:rPr lang="ru-RU" sz="3000" b="1" dirty="0" smtClean="0"/>
              <a:t> семинар </a:t>
            </a:r>
          </a:p>
          <a:p>
            <a:pPr algn="ctr">
              <a:buNone/>
            </a:pPr>
            <a:r>
              <a:rPr lang="ru-RU" sz="3000" b="1" dirty="0" smtClean="0"/>
              <a:t>«Лестница к успеху»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2000" dirty="0" smtClean="0"/>
              <a:t>г. Нефтеюганск, ноябрь 2015</a:t>
            </a:r>
            <a:endParaRPr lang="ru-RU" sz="2000" dirty="0"/>
          </a:p>
        </p:txBody>
      </p:sp>
      <p:pic>
        <p:nvPicPr>
          <p:cNvPr id="1026" name="Picture 2" descr="H:\Для сайта РН-КЛАСС\События\02-07.11 Каникулы\20151104_172342.jpg"/>
          <p:cNvPicPr>
            <a:picLocks noChangeAspect="1" noChangeArrowheads="1"/>
          </p:cNvPicPr>
          <p:nvPr/>
        </p:nvPicPr>
        <p:blipFill>
          <a:blip r:embed="rId2" cstate="print"/>
          <a:srcRect l="6161" t="7302" r="24015"/>
          <a:stretch>
            <a:fillRect/>
          </a:stretch>
        </p:blipFill>
        <p:spPr bwMode="auto">
          <a:xfrm>
            <a:off x="202760" y="1752600"/>
            <a:ext cx="5283640" cy="394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Для сайта РН-КЛАСС\События\02-07.11 Каникулы\рн 101.jpg"/>
          <p:cNvPicPr>
            <a:picLocks noChangeAspect="1" noChangeArrowheads="1"/>
          </p:cNvPicPr>
          <p:nvPr/>
        </p:nvPicPr>
        <p:blipFill>
          <a:blip r:embed="rId3" cstate="print"/>
          <a:srcRect l="25280" t="14925" r="6716" b="5970"/>
          <a:stretch>
            <a:fillRect/>
          </a:stretch>
        </p:blipFill>
        <p:spPr bwMode="auto">
          <a:xfrm>
            <a:off x="4572000" y="3737563"/>
            <a:ext cx="4419600" cy="289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Сергей\Pictures\468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0668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156</TotalTime>
  <Words>177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 </vt:lpstr>
      <vt:lpstr>Направление профориентацион- ной работы</vt:lpstr>
      <vt:lpstr>Презентация PowerPoint</vt:lpstr>
      <vt:lpstr>Подготовительный этап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на Кальчинское м/р ООО «РН-Уватнефтегаз» </vt:lpstr>
      <vt:lpstr>Фестиваль  «Роснефть зажигает звезды»</vt:lpstr>
      <vt:lpstr>Презентация PowerPoint</vt:lpstr>
      <vt:lpstr>Презентация PowerPoint</vt:lpstr>
      <vt:lpstr>Встречи с представителями ТИУ</vt:lpstr>
      <vt:lpstr>Классные часы, тренинги</vt:lpstr>
      <vt:lpstr>Омега.next</vt:lpstr>
      <vt:lpstr>Презентация PowerPoint</vt:lpstr>
      <vt:lpstr>Планы на 2016-2017 уч.год</vt:lpstr>
      <vt:lpstr>Качественные знания - лучший фундамент для построения успешной карьеры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1</cp:lastModifiedBy>
  <cp:revision>23</cp:revision>
  <dcterms:created xsi:type="dcterms:W3CDTF">2016-12-05T00:30:24Z</dcterms:created>
  <dcterms:modified xsi:type="dcterms:W3CDTF">2016-12-16T07:25:36Z</dcterms:modified>
</cp:coreProperties>
</file>