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63" r:id="rId5"/>
    <p:sldId id="264" r:id="rId6"/>
    <p:sldId id="275" r:id="rId7"/>
    <p:sldId id="267" r:id="rId8"/>
    <p:sldId id="268" r:id="rId9"/>
    <p:sldId id="277" r:id="rId10"/>
    <p:sldId id="271" r:id="rId11"/>
    <p:sldId id="265" r:id="rId12"/>
    <p:sldId id="278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200" dirty="0" smtClean="0">
                        <a:latin typeface="Arial Black" pitchFamily="34" charset="0"/>
                      </a:rPr>
                      <a:t>Организации </a:t>
                    </a:r>
                    <a:r>
                      <a:rPr lang="ru-RU" sz="1200" dirty="0">
                        <a:latin typeface="Arial Black" pitchFamily="34" charset="0"/>
                      </a:rPr>
                      <a:t>дополнительного образования </a:t>
                    </a:r>
                    <a:endParaRPr lang="ru-RU" sz="1200" dirty="0" smtClean="0">
                      <a:latin typeface="Arial Black" pitchFamily="34" charset="0"/>
                    </a:endParaRPr>
                  </a:p>
                  <a:p>
                    <a:r>
                      <a:rPr lang="ru-RU" sz="1200" dirty="0" smtClean="0">
                        <a:latin typeface="Arial Black" pitchFamily="34" charset="0"/>
                      </a:rPr>
                      <a:t> </a:t>
                    </a:r>
                    <a:r>
                      <a:rPr lang="ru-RU" sz="1200" dirty="0">
                        <a:latin typeface="Arial Black" pitchFamily="34" charset="0"/>
                      </a:rPr>
                      <a:t>10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310783213189252E-3"/>
                  <c:y val="-0.3172934740800889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 err="1" smtClean="0">
                        <a:latin typeface="Arial Black" pitchFamily="34" charset="0"/>
                      </a:rPr>
                      <a:t>Общеобразо</a:t>
                    </a:r>
                    <a:endParaRPr lang="ru-RU" sz="1600" b="1" dirty="0" smtClean="0">
                      <a:latin typeface="Arial Black" pitchFamily="34" charset="0"/>
                    </a:endParaRPr>
                  </a:p>
                  <a:p>
                    <a:r>
                      <a:rPr lang="ru-RU" sz="1600" b="1" dirty="0" err="1" smtClean="0">
                        <a:latin typeface="Arial Black" pitchFamily="34" charset="0"/>
                      </a:rPr>
                      <a:t>вательные</a:t>
                    </a:r>
                    <a:r>
                      <a:rPr lang="ru-RU" sz="1600" b="1" dirty="0" smtClean="0">
                        <a:latin typeface="Arial Black" pitchFamily="34" charset="0"/>
                      </a:rPr>
                      <a:t> </a:t>
                    </a:r>
                  </a:p>
                  <a:p>
                    <a:r>
                      <a:rPr lang="ru-RU" sz="1600" b="1" dirty="0" smtClean="0">
                        <a:latin typeface="Arial Black" pitchFamily="34" charset="0"/>
                      </a:rPr>
                      <a:t>организации  </a:t>
                    </a:r>
                  </a:p>
                  <a:p>
                    <a:r>
                      <a:rPr lang="ru-RU" sz="1600" b="1" dirty="0" smtClean="0">
                        <a:latin typeface="Arial Black" pitchFamily="34" charset="0"/>
                      </a:rPr>
                      <a:t>519</a:t>
                    </a:r>
                    <a:endParaRPr lang="ru-RU" sz="1600" b="1" dirty="0">
                      <a:latin typeface="Arial Black" pitchFamily="34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Лист1!$D$19:$D$20</c:f>
              <c:strCache>
                <c:ptCount val="2"/>
                <c:pt idx="0">
                  <c:v>организации дополнительного образования </c:v>
                </c:pt>
                <c:pt idx="1">
                  <c:v>общеобразовательных организаций </c:v>
                </c:pt>
              </c:strCache>
            </c:strRef>
          </c:cat>
          <c:val>
            <c:numRef>
              <c:f>Лист1!$E$19:$E$20</c:f>
              <c:numCache>
                <c:formatCode>General</c:formatCode>
                <c:ptCount val="2"/>
                <c:pt idx="0">
                  <c:v>10</c:v>
                </c:pt>
                <c:pt idx="1">
                  <c:v>519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gradFill rotWithShape="1">
      <a:gsLst>
        <a:gs pos="0">
          <a:srgbClr val="C1EC76">
            <a:tint val="70000"/>
            <a:lumMod val="110000"/>
          </a:srgbClr>
        </a:gs>
        <a:gs pos="100000">
          <a:srgbClr val="C1EC76">
            <a:tint val="100000"/>
            <a:shade val="85000"/>
            <a:lumMod val="80000"/>
          </a:srgbClr>
        </a:gs>
      </a:gsLst>
      <a:lin ang="5400000" scaled="1"/>
    </a:gradFill>
    <a:ln w="12700" cap="rnd" cmpd="sng" algn="ctr">
      <a:solidFill>
        <a:srgbClr val="C1EC76"/>
      </a:solidFill>
      <a:prstDash val="solid"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ru-RU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AD19D-B7DA-422F-ACEF-F4A5570A89F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A8E4-DD5F-492F-B9FE-F4C0A3B6E3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AD19D-B7DA-422F-ACEF-F4A5570A89F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A8E4-DD5F-492F-B9FE-F4C0A3B6E3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AD19D-B7DA-422F-ACEF-F4A5570A89F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A8E4-DD5F-492F-B9FE-F4C0A3B6E3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F0EBF-4254-40ED-98B7-CCB492903EC4}" type="datetimeFigureOut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05.12.2016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6571B-6ADF-4697-B619-43879E51DD4F}" type="slidenum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102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A4F83-78A5-4DD9-9343-A2C689C8030E}" type="datetimeFigureOut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05.12.2016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374E0-2F43-46F4-8D39-4CE6E124DC45}" type="slidenum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843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185CC-55B4-458E-BB97-FFC460CE7A5A}" type="datetimeFigureOut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05.12.2016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29245-52E8-4364-846B-347E2D00269D}" type="slidenum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801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0BDE9-0826-4014-B2B4-04F512F87CBC}" type="datetimeFigureOut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05.12.2016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20EA5-B03B-42A2-A79A-BF7E4B852C7B}" type="slidenum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20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D145-C9AF-442E-B821-3FD4D9AAE8DD}" type="datetimeFigureOut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05.12.2016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18C9F-EDBC-4568-8C06-5A3ADB0F6133}" type="slidenum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668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86FAE-C350-4DDC-9504-F5F78D246B4D}" type="datetimeFigureOut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05.12.2016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D09A2-2A8C-4585-AE61-4F3BD0F06581}" type="slidenum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363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26EDC-BED3-4BD7-AB3A-62E6DCE161D5}" type="datetimeFigureOut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05.12.2016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08444-1A7C-4DD0-9666-8EF06C53562E}" type="slidenum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600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168B3-74FF-4292-A8C4-5949C50FAA29}" type="datetimeFigureOut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05.12.2016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37FA9-AC8F-44B9-9B3F-D947B21A6CAF}" type="slidenum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23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AD19D-B7DA-422F-ACEF-F4A5570A89F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A8E4-DD5F-492F-B9FE-F4C0A3B6E3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718050" y="993775"/>
            <a:ext cx="1847850" cy="1530350"/>
            <a:chOff x="4718762" y="993075"/>
            <a:chExt cx="1847138" cy="1530439"/>
          </a:xfrm>
        </p:grpSpPr>
        <p:sp>
          <p:nvSpPr>
            <p:cNvPr id="6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93665-E82A-4E11-8509-692220574BED}" type="datetimeFigureOut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05.12.2016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33110-9CBB-4115-90B5-BD4536CA4C15}" type="slidenum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1239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1B356-CC34-49AA-BECE-654FD55418EF}" type="datetimeFigureOut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05.12.2016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579C0-C760-4FE5-9123-31B800C5F111}" type="slidenum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015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48A3-356D-4B16-A38D-54808B638544}" type="datetimeFigureOut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05.12.2016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3FD1A-3D0E-495B-A007-3F2D8594C8E3}" type="slidenum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795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AD19D-B7DA-422F-ACEF-F4A5570A89F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A8E4-DD5F-492F-B9FE-F4C0A3B6E3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AD19D-B7DA-422F-ACEF-F4A5570A89F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A8E4-DD5F-492F-B9FE-F4C0A3B6E3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AD19D-B7DA-422F-ACEF-F4A5570A89F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A8E4-DD5F-492F-B9FE-F4C0A3B6E3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AD19D-B7DA-422F-ACEF-F4A5570A89F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A8E4-DD5F-492F-B9FE-F4C0A3B6E3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AD19D-B7DA-422F-ACEF-F4A5570A89F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A8E4-DD5F-492F-B9FE-F4C0A3B6E3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AD19D-B7DA-422F-ACEF-F4A5570A89F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A8E4-DD5F-492F-B9FE-F4C0A3B6E3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AD19D-B7DA-422F-ACEF-F4A5570A89F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CA8E4-DD5F-492F-B9FE-F4C0A3B6E39C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13AD19D-B7DA-422F-ACEF-F4A5570A89F2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27CA8E4-DD5F-492F-B9FE-F4C0A3B6E39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4"/>
          <p:cNvGrpSpPr>
            <a:grpSpLocks/>
          </p:cNvGrpSpPr>
          <p:nvPr/>
        </p:nvGrpSpPr>
        <p:grpSpPr bwMode="auto">
          <a:xfrm>
            <a:off x="0" y="0"/>
            <a:ext cx="9251950" cy="6858000"/>
            <a:chOff x="-9" y="-16"/>
            <a:chExt cx="9252346" cy="6858038"/>
          </a:xfrm>
        </p:grpSpPr>
        <p:grpSp>
          <p:nvGrpSpPr>
            <p:cNvPr id="1032" name="Group 638"/>
            <p:cNvGrpSpPr>
              <a:grpSpLocks/>
            </p:cNvGrpSpPr>
            <p:nvPr/>
          </p:nvGrpSpPr>
          <p:grpSpPr bwMode="auto"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7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8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9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10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11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12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</p:grpSp>
        <p:grpSp>
          <p:nvGrpSpPr>
            <p:cNvPr id="1033" name="Group 669"/>
            <p:cNvGrpSpPr>
              <a:grpSpLocks/>
            </p:cNvGrpSpPr>
            <p:nvPr/>
          </p:nvGrpSpPr>
          <p:grpSpPr bwMode="auto"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4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15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318" y="3703642"/>
                <a:ext cx="1588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cs typeface="Arial" charset="0"/>
                </a:endParaRPr>
              </a:p>
            </p:txBody>
          </p:sp>
          <p:grpSp>
            <p:nvGrpSpPr>
              <p:cNvPr id="16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17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18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19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20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21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</p:grpSp>
        <p:grpSp>
          <p:nvGrpSpPr>
            <p:cNvPr id="1034" name="Group 715"/>
            <p:cNvGrpSpPr>
              <a:grpSpLocks/>
            </p:cNvGrpSpPr>
            <p:nvPr/>
          </p:nvGrpSpPr>
          <p:grpSpPr bwMode="auto"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23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24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25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26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27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28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29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30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pPr defTabSz="457200">
                    <a:defRPr/>
                  </a:pPr>
                  <a:endParaRPr lang="en-US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</p:grp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8008FD-4680-43D5-9072-EC9FE3CB10B9}" type="datetimeFigureOut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05.12.2016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662611-3668-4B7C-B789-3B391C9EE959}" type="slidenum"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257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404040"/>
          </a:solidFill>
          <a:latin typeface="+mj-lt"/>
          <a:ea typeface="Trebuchet MS" pitchFamily="34" charset="0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ndia.ru/text/category/proektnaya_deyatelmznostm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772816"/>
            <a:ext cx="7992888" cy="259228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Государственное автономное учреждение дополнительного образования Тюменской области «Дворец творчества и спорта «ПИОНЕР»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Эколого-биологическое отделение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Тюменское областное общественное детское движение «ЧИР»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Arial Black" pitchFamily="34" charset="0"/>
                <a:cs typeface="Aharoni" pitchFamily="2" charset="-79"/>
              </a:rPr>
              <a:t/>
            </a:r>
            <a:br>
              <a:rPr lang="ru-RU" sz="1600" b="1" dirty="0">
                <a:latin typeface="Arial Black" pitchFamily="34" charset="0"/>
                <a:cs typeface="Aharoni" pitchFamily="2" charset="-79"/>
              </a:rPr>
            </a:br>
            <a:r>
              <a:rPr lang="ru-RU" sz="1300" dirty="0" smtClean="0">
                <a:latin typeface="Arial Black" pitchFamily="34" charset="0"/>
                <a:cs typeface="Aharoni" pitchFamily="2" charset="-79"/>
              </a:rPr>
              <a:t/>
            </a:r>
            <a:br>
              <a:rPr lang="ru-RU" sz="1300" dirty="0" smtClean="0">
                <a:latin typeface="Arial Black" pitchFamily="34" charset="0"/>
                <a:cs typeface="Aharoni" pitchFamily="2" charset="-79"/>
              </a:rPr>
            </a:br>
            <a:r>
              <a:rPr lang="ru-RU" sz="1300" dirty="0">
                <a:latin typeface="Arial Black" pitchFamily="34" charset="0"/>
                <a:cs typeface="Aharoni" pitchFamily="2" charset="-79"/>
              </a:rPr>
              <a:t/>
            </a:r>
            <a:br>
              <a:rPr lang="ru-RU" sz="1300" dirty="0">
                <a:latin typeface="Arial Black" pitchFamily="34" charset="0"/>
                <a:cs typeface="Aharoni" pitchFamily="2" charset="-79"/>
              </a:rPr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Формирование экологической культуры учащихся средствами исследовательской и проектной деятельности естественнонаучной направленности дополнительного образования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1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4777380"/>
            <a:ext cx="7920880" cy="1171899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   </a:t>
            </a:r>
            <a:r>
              <a:rPr lang="ru-RU" b="1" dirty="0" smtClean="0">
                <a:solidFill>
                  <a:schemeClr val="tx1"/>
                </a:solidFill>
              </a:rPr>
              <a:t>Баянова </a:t>
            </a:r>
            <a:r>
              <a:rPr lang="ru-RU" b="1" dirty="0">
                <a:solidFill>
                  <a:schemeClr val="tx1"/>
                </a:solidFill>
              </a:rPr>
              <a:t>Ольга Владимировна </a:t>
            </a:r>
          </a:p>
          <a:p>
            <a:r>
              <a:rPr lang="ru-RU" b="1" dirty="0">
                <a:solidFill>
                  <a:schemeClr val="tx1"/>
                </a:solidFill>
              </a:rPr>
              <a:t>старший методист ЭБО ГАУДО ТО «ДТиС «Пионер</a:t>
            </a:r>
            <a:r>
              <a:rPr lang="ru-RU" b="1" dirty="0" smtClean="0">
                <a:solidFill>
                  <a:schemeClr val="tx1"/>
                </a:solidFill>
              </a:rPr>
              <a:t>», к.б.н.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город </a:t>
            </a:r>
            <a:r>
              <a:rPr lang="ru-RU" b="1" dirty="0">
                <a:solidFill>
                  <a:schemeClr val="tx1"/>
                </a:solidFill>
              </a:rPr>
              <a:t>Тюмень</a:t>
            </a:r>
          </a:p>
        </p:txBody>
      </p:sp>
    </p:spTree>
    <p:extLst>
      <p:ext uri="{BB962C8B-B14F-4D97-AF65-F5344CB8AC3E}">
        <p14:creationId xmlns:p14="http://schemas.microsoft.com/office/powerpoint/2010/main" val="559597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9"/>
            <a:ext cx="8640960" cy="60939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Ресурсный центр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образовательная организация, на базе которой в субъекте Российской Федерации осуществляется интеграция и концентрация современных образовательных ресурсов (информационных, материально-технических, программных, кадровых, методических и иных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для реализации дополнительных  общеобразовательных программ естественнонаучной направленности и оказания методической помощи другим образовательным организациям в сопровождении развития дополнительного образования детей естественнонаучной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направленности.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Департамент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образования и науки Тюменской области определил региональным ресурсным центром ГАУ ДО ТО «Дворец творчества и спорта «Пионер», эколого-биологическое отделение (зав. Максимова С.Л.)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№4965-0 от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03.11.2015г).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Департамент </a:t>
            </a:r>
            <a:r>
              <a:rPr lang="ru-RU" dirty="0">
                <a:latin typeface="Times New Roman" pitchFamily="18" charset="0"/>
                <a:ea typeface="Calibri" charset="-52"/>
                <a:cs typeface="Times New Roman" pitchFamily="18" charset="0"/>
              </a:rPr>
              <a:t>по спорту и молодёжной политике Тюменской </a:t>
            </a:r>
            <a:r>
              <a:rPr lang="ru-RU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области: Приказ </a:t>
            </a:r>
            <a:r>
              <a:rPr lang="ru-RU" dirty="0">
                <a:latin typeface="Times New Roman" pitchFamily="18" charset="0"/>
                <a:ea typeface="Calibri" charset="-52"/>
                <a:cs typeface="Times New Roman" pitchFamily="18" charset="0"/>
              </a:rPr>
              <a:t>№ 104 от 19 мая 2016 года «О создание регионального методического (ресурсного центра) Тюменской области в сфере дополнительного образования</a:t>
            </a:r>
            <a:r>
              <a:rPr lang="ru-RU" dirty="0" smtClean="0">
                <a:latin typeface="Times New Roman" pitchFamily="18" charset="0"/>
                <a:ea typeface="Calibri" charset="-52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ea typeface="Calibri" charset="-5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208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1900" y="188640"/>
            <a:ext cx="8286564" cy="640871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761269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24936" cy="61247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/>
                <a:ea typeface="Times New Roman"/>
              </a:rPr>
              <a:t>Эколого-биологическое отделение ГАУ ДОТО «ДТиС «Пионер» и ТООДД «ЧИР» вовлекают обучающихся в исследовательскую и проектную деятельность через  комплекс мероприятий областного и регионального </a:t>
            </a:r>
            <a:r>
              <a:rPr lang="ru-RU" sz="2000" b="1" dirty="0" smtClean="0">
                <a:latin typeface="Times New Roman"/>
                <a:ea typeface="Times New Roman"/>
              </a:rPr>
              <a:t>уровней: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Областная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экологическая экспедиция «ЧИР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»,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Областной заочный юниорский лесной конкурс  «Подрост»,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Областная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акция «Летопись добрых дел по сохранению природы»,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Областной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детский экологический форум «Зеленая планета»,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Областная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выставка «Юннат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»,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Областной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конкурс юных исследователей окружающей среды «Сохраним нашу Землю голубой и зеленой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»,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Региональный конкурс водных проектов старшеклассников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Областная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научная эколого-биологическая олимпиада,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Областной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заочный конкурс «Моя малая Родина: природа, культура, этнос».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936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8136904" cy="60385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/>
                <a:ea typeface="Times New Roman"/>
              </a:rPr>
              <a:t>Победители областных конкурсов направляются на конкурсы высшего уровня</a:t>
            </a:r>
            <a:r>
              <a:rPr lang="ru-RU" sz="2400" b="1" dirty="0" smtClean="0">
                <a:latin typeface="Times New Roman"/>
                <a:ea typeface="Times New Roman"/>
              </a:rPr>
              <a:t>: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Всероссийский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конкурс юных исследователей окружающей среды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,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Национальный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конкурс водных проектов старшеклассников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,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Всероссийский конкурс  «Моя малая родина: природа, культура, этнос», </a:t>
            </a:r>
            <a:endParaRPr lang="ru-RU" sz="2400" dirty="0" smtClean="0">
              <a:latin typeface="Times New Roman"/>
              <a:ea typeface="Times New Roman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Всероссийский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юниорский лесной конкурс «Подрост» («За сохранение природы и бережное отношение к  лесным богатствам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»),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Всероссийский конкурс «Юннат</a:t>
            </a: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»,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Международный экологический форум «Зеленая планета».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41333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yanovao\Desktop\БАЯНОВА О.В\СНЗГЗ -16\фото СНЗГЗ 2016\IMG_086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1000"/>
            <a:ext cx="8712968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57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404664"/>
            <a:ext cx="7125113" cy="1512168"/>
          </a:xfrm>
        </p:spPr>
        <p:txBody>
          <a:bodyPr/>
          <a:lstStyle/>
          <a:p>
            <a:pPr algn="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Доводы до которых человек додумался сам,</a:t>
            </a:r>
            <a:br>
              <a:rPr lang="ru-RU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убеждают больше чем, те которые пришли</a:t>
            </a:r>
            <a:br>
              <a:rPr lang="ru-RU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в голову другим»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Луи Паскаль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11560" y="2204864"/>
            <a:ext cx="8136904" cy="39604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Исследовательская и 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  <a:hlinkClick r:id="rId2" tooltip="Проектная деятельность"/>
              </a:rPr>
              <a:t>проектная деятельность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- одни из важнейших составляющих ФГОС второго поколения. Программы всех школьных предметов ориентированы на данный вид деятельности. Устные экзамены в 9-х и 11-х классах предполагают защиту проекта как один из видов итоговой аттестации. Через проектную  и исследовательскую деятельность формируются абсолютно все универсальные учебные действия (УУД), прописанные в ФГОС.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607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76672"/>
            <a:ext cx="7992888" cy="56938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 New Roman"/>
              </a:rPr>
              <a:t>«Экология» </a:t>
            </a:r>
            <a:r>
              <a:rPr lang="ru-RU" sz="2800" dirty="0">
                <a:latin typeface="Times New Roman"/>
                <a:ea typeface="Times New Roman"/>
              </a:rPr>
              <a:t>не входит в федеральный базисный учебный план как самостоятельная общеобразовательная дисциплина, но с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огласно ФГОС второго поколения, в начальной и основной школе экологическое образование реализуется как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экологическая составляющая базовых учебных предметов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и как одно из направлений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программы духовно-нравственного развития и воспитания –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в инвариантном и вариативном компонентах учебного плана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indent="450215" algn="just"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Экологическая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культура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обозначена как один из важнейших образовательных результатов.</a:t>
            </a:r>
            <a:endParaRPr lang="ru-RU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51102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96944" cy="62786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Экологическая культура общества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–</a:t>
            </a:r>
          </a:p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сквозной вектор общечеловеческой культуры, деятельно-практическое единство человека с природой и обществом, определенный способ его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природно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- и социально-детерминированного деятельного существования; способ жизнедеятельности человека и жизнеобеспечения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человечества. </a:t>
            </a:r>
          </a:p>
          <a:p>
            <a:pPr algn="just"/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/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/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Экологическая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культура личности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– </a:t>
            </a:r>
          </a:p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это 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знания, касающиеся основных закономерностей и взаимосвязей в природе и обществе, а также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деятельностно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- практическое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отношение к природе. Экологическая культура личности включает экологическое мышление, экологическое сознание, экологически ориентированную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деятельность.</a:t>
            </a:r>
          </a:p>
          <a:p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1256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60016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Экологическое мышление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установление причинно-следственных связей, вероятностных и прогностических, а также других видов связей, выяснение причин, сущности и путей решения проблем в ситуациях нравственного выбора и прогноза; основа правильного гражданского отношения к окружающей среде.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Экологическое сознание -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комплекс мнений, настроений, идей, отражающих отношение социального субъекта к среде обитания. Его формирование - процесс выработки и усвоения субъектом определенных норм поведения по отношению к природе.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Именно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сложившийся тип экологического сознания определяет поведение людей по отношению к окружающей природе –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экологически-ориентированную деятельность.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619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424936" cy="62016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defTabSz="45720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Процесс подготовки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исследовательской работы или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проекта предполагает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наличие основных этапов, характерных для исследования в научном мире: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defTabSz="45720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Постановку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проблемы, изучение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теории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системы фундаментальных знаний о целостности и единстве материального мира, закономерностях природных явлений, взаимодействии  природы, человека и общества, о сущности современных экологических проблем и актуальности их 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человечеств);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 defTabSz="45720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Подбор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методик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исследования, практическое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овладение ими, сбор собственного материала, его анализ,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обобщение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навыков исследовательской деятельности, овладение естественнонаучными  методиками  изучения окружающей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среды; 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умений практических действий по изучению окружающей природной среды, улучшению ее состояния, охране от неблагоприятных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воздействий);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 defTabSz="45720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Научный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комментарий, собственные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выводы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умений принимать экологически обоснованные решения, связанные с деятельностью в окружающей среде, прогнозировать и моделировать последствия принимаемых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решений).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87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288" y="188913"/>
            <a:ext cx="8424862" cy="16557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prstClr val="black"/>
                </a:solidFill>
                <a:latin typeface="Arial Black" pitchFamily="34" charset="0"/>
                <a:ea typeface="+mj-ea"/>
                <a:cs typeface="Times New Roman" pitchFamily="18" charset="0"/>
              </a:rPr>
              <a:t>Количество организаций  муниципальных территорий на </a:t>
            </a:r>
            <a:r>
              <a:rPr lang="ru-RU" sz="2000" b="1" dirty="0">
                <a:solidFill>
                  <a:prstClr val="black"/>
                </a:solidFill>
                <a:latin typeface="Arial Black" pitchFamily="34" charset="0"/>
                <a:ea typeface="+mj-ea"/>
                <a:cs typeface="Times New Roman" pitchFamily="18" charset="0"/>
              </a:rPr>
              <a:t>базе которых реализуются дополнительные общеобразовательные программы естественнонаучной </a:t>
            </a:r>
            <a:r>
              <a:rPr lang="ru-RU" sz="2000" b="1" dirty="0" smtClean="0">
                <a:solidFill>
                  <a:prstClr val="black"/>
                </a:solidFill>
                <a:latin typeface="Arial Black" pitchFamily="34" charset="0"/>
                <a:ea typeface="+mj-ea"/>
                <a:cs typeface="Times New Roman" pitchFamily="18" charset="0"/>
              </a:rPr>
              <a:t>направленности - 529</a:t>
            </a:r>
            <a:endParaRPr lang="ru-RU" sz="2000" dirty="0"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288" y="1844675"/>
            <a:ext cx="8424862" cy="46799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8079329"/>
              </p:ext>
            </p:extLst>
          </p:nvPr>
        </p:nvGraphicFramePr>
        <p:xfrm>
          <a:off x="395288" y="1844675"/>
          <a:ext cx="8424862" cy="4679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023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288" y="188913"/>
            <a:ext cx="8424862" cy="16557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prstClr val="black"/>
                </a:solidFill>
                <a:latin typeface="Arial Black" pitchFamily="34" charset="0"/>
                <a:cs typeface="Times New Roman" pitchFamily="18" charset="0"/>
              </a:rPr>
              <a:t> Количество</a:t>
            </a:r>
            <a:r>
              <a:rPr lang="ru-RU" sz="2000" dirty="0">
                <a:solidFill>
                  <a:prstClr val="black"/>
                </a:solidFill>
                <a:latin typeface="Arial Black" pitchFamily="34" charset="0"/>
                <a:cs typeface="Times New Roman" pitchFamily="18" charset="0"/>
              </a:rPr>
              <a:t> обучающихся Тюменской области, осваивающих дополнительные общеобразовательные программы естественнонаучной направленности – 29143 человек</a:t>
            </a:r>
            <a:endParaRPr lang="ru-RU" sz="2000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288" y="1844675"/>
            <a:ext cx="8424862" cy="46799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spcBef>
                <a:spcPct val="20000"/>
              </a:spcBef>
              <a:defRPr/>
            </a:pP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20000"/>
              </a:spcBef>
              <a:defRPr/>
            </a:pP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20000"/>
              </a:spcBef>
              <a:defRPr/>
            </a:pP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20" name="Объект 7"/>
          <p:cNvGraphicFramePr>
            <a:graphicFrameLocks/>
          </p:cNvGraphicFramePr>
          <p:nvPr/>
        </p:nvGraphicFramePr>
        <p:xfrm>
          <a:off x="273050" y="1793875"/>
          <a:ext cx="8597900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r:id="rId3" imgW="8596105" imgH="4999153" progId="Excel.Chart.8">
                  <p:embed/>
                </p:oleObj>
              </mc:Choice>
              <mc:Fallback>
                <p:oleObj r:id="rId3" imgW="8596105" imgH="4999153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1793875"/>
                        <a:ext cx="8597900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545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288" y="260350"/>
            <a:ext cx="8424862" cy="2808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Количество дополнительных общеобразовательных программ естественнонаучной направленности, реализуемых в образовательных организациях Тюменской области –</a:t>
            </a:r>
          </a:p>
          <a:p>
            <a:pPr algn="ctr"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644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7350" y="3033713"/>
            <a:ext cx="8424863" cy="345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Количество работников образовательных организаций Тюменской области, реализующие программы естественнонаучной направленности –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993</a:t>
            </a:r>
          </a:p>
        </p:txBody>
      </p:sp>
    </p:spTree>
    <p:extLst>
      <p:ext uri="{BB962C8B-B14F-4D97-AF65-F5344CB8AC3E}">
        <p14:creationId xmlns:p14="http://schemas.microsoft.com/office/powerpoint/2010/main" val="179308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pring">
    <a:dk1>
      <a:sysClr val="windowText" lastClr="000000"/>
    </a:dk1>
    <a:lt1>
      <a:sysClr val="window" lastClr="FFFFFF"/>
    </a:lt1>
    <a:dk2>
      <a:srgbClr val="66822D"/>
    </a:dk2>
    <a:lt2>
      <a:srgbClr val="BEEA73"/>
    </a:lt2>
    <a:accent1>
      <a:srgbClr val="C1EC76"/>
    </a:accent1>
    <a:accent2>
      <a:srgbClr val="8FE28A"/>
    </a:accent2>
    <a:accent3>
      <a:srgbClr val="F3BF45"/>
    </a:accent3>
    <a:accent4>
      <a:srgbClr val="F47E5A"/>
    </a:accent4>
    <a:accent5>
      <a:srgbClr val="F489CF"/>
    </a:accent5>
    <a:accent6>
      <a:srgbClr val="B56FF4"/>
    </a:accent6>
    <a:hlink>
      <a:srgbClr val="408080"/>
    </a:hlink>
    <a:folHlink>
      <a:srgbClr val="5EAEAE"/>
    </a:folHlink>
  </a:clrScheme>
  <a:fontScheme name="Spring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Spring">
    <a:fillStyleLst>
      <a:solidFill>
        <a:schemeClr val="phClr"/>
      </a:solidFill>
      <a:gradFill rotWithShape="1">
        <a:gsLst>
          <a:gs pos="0">
            <a:schemeClr val="phClr">
              <a:tint val="70000"/>
              <a:lumMod val="110000"/>
            </a:schemeClr>
          </a:gs>
          <a:gs pos="100000">
            <a:schemeClr val="phClr">
              <a:tint val="100000"/>
              <a:shade val="85000"/>
              <a:lumMod val="80000"/>
            </a:schemeClr>
          </a:gs>
        </a:gsLst>
        <a:lin ang="5400000" scaled="1"/>
      </a:gradFill>
      <a:gradFill rotWithShape="1">
        <a:gsLst>
          <a:gs pos="0">
            <a:schemeClr val="phClr">
              <a:tint val="97000"/>
              <a:satMod val="100000"/>
              <a:lumMod val="110000"/>
            </a:schemeClr>
          </a:gs>
          <a:gs pos="100000">
            <a:schemeClr val="phClr">
              <a:shade val="85000"/>
              <a:lumMod val="80000"/>
            </a:schemeClr>
          </a:gs>
        </a:gsLst>
        <a:lin ang="5400000" scaled="0"/>
      </a:gradFill>
    </a:fillStyleLst>
    <a:lnStyleLst>
      <a:ln w="12700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88900" dist="38100" dir="5400000" algn="ctr" rotWithShape="0">
            <a:srgbClr val="000000">
              <a:alpha val="65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5400000"/>
          </a:lightRig>
        </a:scene3d>
        <a:sp3d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100000"/>
              <a:shade val="100000"/>
              <a:hueMod val="100000"/>
              <a:satMod val="106000"/>
              <a:lumMod val="100000"/>
            </a:schemeClr>
          </a:gs>
          <a:gs pos="88000">
            <a:schemeClr val="phClr">
              <a:tint val="90000"/>
              <a:shade val="68000"/>
              <a:hueMod val="100000"/>
              <a:satMod val="114000"/>
              <a:lumMod val="74000"/>
            </a:schemeClr>
          </a:gs>
        </a:gsLst>
        <a:lin ang="5400000" scaled="1"/>
      </a:gradFill>
      <a:gradFill rotWithShape="1">
        <a:gsLst>
          <a:gs pos="0">
            <a:schemeClr val="phClr">
              <a:tint val="94000"/>
              <a:shade val="100000"/>
              <a:hueMod val="100000"/>
              <a:satMod val="118000"/>
              <a:lumMod val="100000"/>
            </a:schemeClr>
          </a:gs>
          <a:gs pos="100000">
            <a:schemeClr val="phClr">
              <a:tint val="98000"/>
              <a:shade val="68000"/>
              <a:hueMod val="100000"/>
              <a:satMod val="118000"/>
              <a:lumMod val="82000"/>
            </a:schemeClr>
          </a:gs>
        </a:gsLst>
        <a:path path="circle">
          <a:fillToRect l="50000" t="50000" r="100000" b="10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297</TotalTime>
  <Words>652</Words>
  <Application>Microsoft Office PowerPoint</Application>
  <PresentationFormat>Экран (4:3)</PresentationFormat>
  <Paragraphs>60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Spring</vt:lpstr>
      <vt:lpstr>1_Spring</vt:lpstr>
      <vt:lpstr>Диаграмма Microsoft Excel</vt:lpstr>
      <vt:lpstr>Государственное автономное учреждение дополнительного образования Тюменской области «Дворец творчества и спорта «ПИОНЕР» Эколого-биологическое отделение Тюменское областное общественное детское движение «ЧИР»    Формирование экологической культуры учащихся средствами исследовательской и проектной деятельности естественнонаучной направленности дополнительного образования </vt:lpstr>
      <vt:lpstr>«Доводы до которых человек додумался сам, убеждают больше чем, те которые пришли в голову другим» Луи Паскаль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Баянова</dc:creator>
  <cp:lastModifiedBy>Ольга Баянова</cp:lastModifiedBy>
  <cp:revision>29</cp:revision>
  <dcterms:created xsi:type="dcterms:W3CDTF">2015-10-21T10:17:01Z</dcterms:created>
  <dcterms:modified xsi:type="dcterms:W3CDTF">2016-12-05T08:40:23Z</dcterms:modified>
</cp:coreProperties>
</file>