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41"/>
  </p:notesMasterIdLst>
  <p:sldIdLst>
    <p:sldId id="555" r:id="rId2"/>
    <p:sldId id="556" r:id="rId3"/>
    <p:sldId id="453" r:id="rId4"/>
    <p:sldId id="557" r:id="rId5"/>
    <p:sldId id="458" r:id="rId6"/>
    <p:sldId id="459" r:id="rId7"/>
    <p:sldId id="460" r:id="rId8"/>
    <p:sldId id="466" r:id="rId9"/>
    <p:sldId id="467" r:id="rId10"/>
    <p:sldId id="522" r:id="rId11"/>
    <p:sldId id="562" r:id="rId12"/>
    <p:sldId id="564" r:id="rId13"/>
    <p:sldId id="563" r:id="rId14"/>
    <p:sldId id="582" r:id="rId15"/>
    <p:sldId id="584" r:id="rId16"/>
    <p:sldId id="587" r:id="rId17"/>
    <p:sldId id="566" r:id="rId18"/>
    <p:sldId id="567" r:id="rId19"/>
    <p:sldId id="591" r:id="rId20"/>
    <p:sldId id="590" r:id="rId21"/>
    <p:sldId id="593" r:id="rId22"/>
    <p:sldId id="473" r:id="rId23"/>
    <p:sldId id="568" r:id="rId24"/>
    <p:sldId id="569" r:id="rId25"/>
    <p:sldId id="475" r:id="rId26"/>
    <p:sldId id="604" r:id="rId27"/>
    <p:sldId id="476" r:id="rId28"/>
    <p:sldId id="542" r:id="rId29"/>
    <p:sldId id="571" r:id="rId30"/>
    <p:sldId id="594" r:id="rId31"/>
    <p:sldId id="597" r:id="rId32"/>
    <p:sldId id="599" r:id="rId33"/>
    <p:sldId id="494" r:id="rId34"/>
    <p:sldId id="508" r:id="rId35"/>
    <p:sldId id="577" r:id="rId36"/>
    <p:sldId id="601" r:id="rId37"/>
    <p:sldId id="603" r:id="rId38"/>
    <p:sldId id="572" r:id="rId39"/>
    <p:sldId id="521" r:id="rId40"/>
  </p:sldIdLst>
  <p:sldSz cx="9144000" cy="6858000" type="screen4x3"/>
  <p:notesSz cx="6756400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6CDFA"/>
    <a:srgbClr val="FFFF66"/>
    <a:srgbClr val="FFFF00"/>
    <a:srgbClr val="CCCC00"/>
    <a:srgbClr val="CCECFF"/>
    <a:srgbClr val="66FFFF"/>
    <a:srgbClr val="D3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7" autoAdjust="0"/>
    <p:restoredTop sz="94660"/>
  </p:normalViewPr>
  <p:slideViewPr>
    <p:cSldViewPr>
      <p:cViewPr>
        <p:scale>
          <a:sx n="63" d="100"/>
          <a:sy n="63" d="100"/>
        </p:scale>
        <p:origin x="-79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735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7463" y="0"/>
            <a:ext cx="292735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DA96DBB-ADD4-4CAC-A10D-B6734B4AE88A}" type="datetimeFigureOut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7888"/>
            <a:ext cx="5403850" cy="4440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2735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7463" y="9372600"/>
            <a:ext cx="292735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BA3E38B-7E5E-4816-A6D8-6D18D342D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55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5496A-9635-4B9E-A8F8-C880312E3D1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594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94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C2967-60FE-41F2-9F04-5CF048616C46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E3BBA-C1F8-4CDA-9E83-79B5E9E49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C34EE-A592-47A2-A933-E743844BD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8F90-3F0C-4285-9A54-DE78FED62042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F26D3-6AFA-42F5-91CC-CFE136E62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29538-1FA1-49C2-BEC1-65938CAA17BB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5461F-EB8F-4A9D-B347-497EFE594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038A0-2091-4033-9FCE-7B3C02DCD87B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D5FA-62B7-457F-9A48-5675D4F69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DA34D-3B3A-47B2-8969-05B810C0BDC8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42C02-C5A1-4CBE-B758-FFCEA856D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AD180-423A-4377-BD73-CE1A3243FAFA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3AAD3-DFD9-499B-8B04-642613FA1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BA678-8F59-4451-A708-7F6B7F747397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6093-65A8-4690-B9B0-E3DD058FF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FEA9C-4D76-4B02-B7EA-9EFB32FC51F1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2C6CC-AAA6-4755-9A08-125519450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77E26-5F9B-4F53-BEA0-7BFC33093985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A87DB-BF1F-4165-9C3C-18DF6369D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C6CF-5036-44AF-975B-04FF6859011E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3FF5-DA41-445E-95EA-BD3B085ED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14528-698E-4BFE-A493-141E7C6A3C98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DAEB788C-4F0B-49AF-B3A3-F298FDE6C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C4AE1732-86C2-4CD5-9529-33351FE9C8AC}" type="datetime1">
              <a:rPr lang="ru-RU"/>
              <a:pPr>
                <a:defRPr/>
              </a:pPr>
              <a:t>29.10.2015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images.yandex.ru/yandsearch?text=%D1%82%D0%B5%D1%82%D1%80%D0%B0%D0%B4%D1%8C%20%D0%BE%D1%82%D0%BA%D1%80%D1%8B%D1%82%D0%B0%D1%8F&amp;pos=29&amp;uinfo=sw-1263-sh-907-fw-1038-fh-598-pd-1&amp;rpt=simage&amp;img_url=http://storage.pressfoto.ru/2010.12/41295583639af3a1558efd21f1fdcab2a88a0b12c9_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hyperlink" Target="http://images.yandex.ru/yandsearch?p=12&amp;text=%D1%82%D0%B5%D1%82%D1%80%D0%B0%D0%B4%D1%8C%20%D0%BE%D1%82%D0%BA%D1%80%D1%8B%D1%82%D0%B0%D1%8F&amp;pos=370&amp;uinfo=sw-1263-sh-907-fw-1038-fh-598-pd-1&amp;rpt=simage&amp;img_url=http://static.guim.co.uk/sys-images/Guardian/Pix/pictures/2013/1/2/1357121761938/Open-notebook-with-yellow-008.jpg" TargetMode="Externa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hyperlink" Target="http://images.yandex.ru/yandsearch?p=1&amp;text=%D1%82%D0%B5%D1%82%D1%80%D0%B0%D0%B4%D0%B8%20%D1%82%D0%BE%D0%BC%D0%B0%D1%81%D0%B0&amp;pos=47&amp;uinfo=sw-1263-sh-907-fw-1038-fh-598-pd-1&amp;rpt=simage&amp;img_url=http://behance.vo.llnwd.net/profiles4/96434/projects/430578/964341266848760.jpg" TargetMode="External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http://img2.board.com.ua/a/2000409416/wm/7-zhalyuzi-i-roletyi-v-kieve-dlya-kvartiryi-doma.jpg" TargetMode="External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://img2.board.com.ua/a/2000409416/wm/7-zhalyuzi-i-roletyi-v-kieve-dlya-kvartiryi-doma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images.newsukraine.com.ua/news/2013/7/3/v-gai-naruzhnuyu-reklamu-nazvali-odnoj-iz-glavnyh-prichin-dtp/real/01_v-gai-naruzhnuyu-reklamu-nazvali-odnoj-iz-glavnyh-prichin-dtp.jpg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735C2FA-F168-4118-B4A5-0AAD0E157A79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0" y="2286000"/>
            <a:ext cx="9144000" cy="1938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4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Тема доклада:                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Шарухо Г.В., Кинева Д.Г., Сулкарнаева Г.А.</a:t>
            </a:r>
            <a:endParaRPr lang="ru-RU" sz="2400" i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ОПРЕДЕЛЕНИЕ КАЧЕСТВА ШКОЛЬНОГО </a:t>
            </a:r>
          </a:p>
          <a:p>
            <a:pPr algn="ctr"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ОБОРУДОВАНИЯ И ПРИНАДЛЕЖНОСТЕЙ С ПОЗИЦИИ ГИГИЕНЫ ВИЗУАЛЬНОЙ СРЕДЫ</a:t>
            </a:r>
            <a:endParaRPr lang="ru-RU" sz="2400" i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Докладчик: </a:t>
            </a:r>
            <a:r>
              <a:rPr lang="ru-RU" sz="24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Сулкарнаева Гульнур Ахмеровна, ТюмГМУ</a:t>
            </a:r>
          </a:p>
        </p:txBody>
      </p:sp>
      <p:pic>
        <p:nvPicPr>
          <p:cNvPr id="3076" name="Picture 7" descr="Зеленая лужайка (PSD шаблон) &quot; Скачать дизайн программы, иконки, обои, web шаблон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0"/>
            <a:ext cx="42862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 descr="C:\Users\User\Desktop\216920__school-interior-school-empty-class-party-board-fluorescent-light-art_p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28625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3" descr="C:\Users\User\Desktop\get-what-you-want3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294188"/>
            <a:ext cx="4357687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5" descr="C:\Users\User\Desktop\93bc1280ebc8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0"/>
            <a:ext cx="364331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8C1CEE8-651F-497D-B84C-14CC7F3F2256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pic>
        <p:nvPicPr>
          <p:cNvPr id="12291" name="Picture 2" descr="10 модных английских экобрендо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39497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полоска в моде - Здоровое питание.Красота.Мода.Семья, мода, красота, фитнес, хобби, здоровое питание, психология отношений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142875"/>
            <a:ext cx="4468812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50" y="3643313"/>
            <a:ext cx="4694238" cy="2970212"/>
          </a:xfrm>
        </p:spPr>
      </p:pic>
      <p:pic>
        <p:nvPicPr>
          <p:cNvPr id="12294" name="Picture 5" descr="http://womanadvice.ru/sites/default/files/ksenia_tr/shkolnaya_sarafan_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571875"/>
            <a:ext cx="17859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C:\Users\User\Desktop\shkol-naya-odezhda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1785938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929313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определение содержания визуального критерия и его использование для определения качества школьного оборудования и принадлежностей.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pPr marL="0" algn="just"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гигиеническое наблюдение;</a:t>
            </a:r>
          </a:p>
          <a:p>
            <a:pPr marL="0" algn="just"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исследование устойчивости ясного видения;</a:t>
            </a:r>
          </a:p>
          <a:p>
            <a:pPr marL="0" algn="just"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определение и оценка работоспособности путем дозированных заданий; </a:t>
            </a:r>
          </a:p>
          <a:p>
            <a:pPr marL="0" algn="just"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тест на раздражительность;</a:t>
            </a:r>
          </a:p>
          <a:p>
            <a:pPr marL="0" algn="just">
              <a:spcBef>
                <a:spcPts val="0"/>
              </a:spcBef>
              <a:buFontTx/>
              <a:buChar char="-"/>
              <a:defRPr/>
            </a:pP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определение коэффициента агрессивности школьного оборудования и принадлежностей.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B4E5140-AC19-4F66-8C56-39FDA1BAC9EC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85750" y="428625"/>
            <a:ext cx="8501063" cy="3886200"/>
          </a:xfrm>
        </p:spPr>
        <p:txBody>
          <a:bodyPr/>
          <a:lstStyle/>
          <a:p>
            <a:pPr marL="0" indent="541338" algn="just">
              <a:buFont typeface="Wingdings" pitchFamily="2" charset="2"/>
              <a:buNone/>
            </a:pPr>
            <a:r>
              <a:rPr lang="ru-RU" sz="28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Участников эксперимента разделили на две группы.</a:t>
            </a:r>
          </a:p>
          <a:p>
            <a:pPr marL="0" indent="541338" algn="just">
              <a:buFont typeface="Wingdings" pitchFamily="2" charset="2"/>
              <a:buNone/>
            </a:pPr>
            <a:r>
              <a:rPr lang="ru-RU" sz="28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Первой группе предложили в течение 5 минут посмотреть фотографии природных пейзажей,</a:t>
            </a:r>
          </a:p>
          <a:p>
            <a:pPr marL="0" indent="541338" algn="just">
              <a:buFont typeface="Wingdings" pitchFamily="2" charset="2"/>
              <a:buNone/>
            </a:pPr>
            <a:r>
              <a:rPr lang="ru-RU" sz="28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Второй группе распечатанный материал с агрессивными тестами.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74AA8D-0D6B-4D21-8187-CD4FECCAFFE0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  <p:pic>
        <p:nvPicPr>
          <p:cNvPr id="14340" name="Picture 2" descr="2560x1440 озеро, солнце, туман, природа, берег, пейзаж, вода…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3357563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3286125"/>
            <a:ext cx="309562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85750" y="428625"/>
            <a:ext cx="8443913" cy="417195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sz="28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Устойчивость ясного видения кольца Ландольта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(с расстояния 5 метров, при фиксированном подбородке, линия взора параллельна полу) </a:t>
            </a:r>
            <a:r>
              <a:rPr lang="ru-RU" sz="28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после пятиминутного просмотра благоприятных визуальных полей составила 82 секунды,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после просмотра агрессивных визуальных полей – 61 секунду, </a:t>
            </a:r>
            <a:r>
              <a:rPr lang="ru-RU" sz="28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из 120 сек. (2 минут) используемой методики,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что </a:t>
            </a: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указывает на снижение времени ясного видения после просмотра агрессивных визуальных полей на 26% и свидетельствует о снижении работоспособности.</a:t>
            </a:r>
          </a:p>
          <a:p>
            <a:pPr marL="0" indent="0" algn="just"/>
            <a:endParaRPr lang="ru-RU" sz="2800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1B69FB3-6F6F-400B-97A5-E3B66B641DD3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  <p:pic>
        <p:nvPicPr>
          <p:cNvPr id="15364" name="Picture 1" descr="Безымянны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8" y="5000625"/>
            <a:ext cx="1147762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C:\Users\Admin\Desktop\DSC067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214812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Admin\Desktop\DSC067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14313"/>
            <a:ext cx="407511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Users\Admin\Desktop\DSC067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3000375"/>
            <a:ext cx="2643188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Admin\Desktop\работа гигиена\DSC067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3071813"/>
            <a:ext cx="4786312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C:\Users\Admin\Desktop\гигиена курсовая\Izobrazhenie_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643187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C:\Users\Admin\Desktop\гигиена курсовая\Izobrazhenie_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0"/>
            <a:ext cx="2857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C:\Users\Admin\Desktop\гигиена курсовая\Izobrazhenie_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3429000"/>
            <a:ext cx="2420938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Admin\Desktop\гигиена курсовая\Izobrazheni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3500438"/>
            <a:ext cx="26431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C:\Users\Admin\Desktop\гигиена курсовая\Izobrazhenie_0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0"/>
            <a:ext cx="250031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 descr="C:\Users\Admin\Desktop\гигиена курсовая\Izobrazhenie_0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3408363"/>
            <a:ext cx="2428875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BCAF19-B49E-486E-8155-49ECDFF099C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8435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53467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424238"/>
            <a:ext cx="5715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428625"/>
            <a:ext cx="8286750" cy="36433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присутствии агрессивного визуального поля с тестом на раздражительность справились 15% обследуемых, при отсутствии – 45%.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0D2F23C-4157-48CD-8503-8C61ACF84D2A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  <p:sp>
        <p:nvSpPr>
          <p:cNvPr id="5" name="Овал 4"/>
          <p:cNvSpPr/>
          <p:nvPr/>
        </p:nvSpPr>
        <p:spPr>
          <a:xfrm>
            <a:off x="928688" y="1285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43000" y="10001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1500" y="17859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43063" y="1500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00125" y="1643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57313" y="1714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43000" y="1928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000250" y="1571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3000" y="2643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857375" y="2214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43188" y="2000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643063" y="2714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214563" y="25717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71625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071688" y="3071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786063" y="2500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571750" y="3000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57250" y="2286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00125" y="3071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071688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643188" y="3500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214688" y="3071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14688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071813" y="1857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571750" y="14287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928813" y="1143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286000" y="1143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357313" y="3500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071813" y="3429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571625" y="1071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214563" y="2071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714500" y="1857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1912938" y="2065338"/>
            <a:ext cx="554037" cy="642937"/>
          </a:xfrm>
          <a:custGeom>
            <a:avLst/>
            <a:gdLst>
              <a:gd name="connsiteX0" fmla="*/ 0 w 553453"/>
              <a:gd name="connsiteY0" fmla="*/ 244257 h 641679"/>
              <a:gd name="connsiteX1" fmla="*/ 24063 w 553453"/>
              <a:gd name="connsiteY1" fmla="*/ 376605 h 641679"/>
              <a:gd name="connsiteX2" fmla="*/ 72190 w 553453"/>
              <a:gd name="connsiteY2" fmla="*/ 448794 h 641679"/>
              <a:gd name="connsiteX3" fmla="*/ 96253 w 553453"/>
              <a:gd name="connsiteY3" fmla="*/ 520983 h 641679"/>
              <a:gd name="connsiteX4" fmla="*/ 192505 w 553453"/>
              <a:gd name="connsiteY4" fmla="*/ 593173 h 641679"/>
              <a:gd name="connsiteX5" fmla="*/ 264695 w 553453"/>
              <a:gd name="connsiteY5" fmla="*/ 617236 h 641679"/>
              <a:gd name="connsiteX6" fmla="*/ 348916 w 553453"/>
              <a:gd name="connsiteY6" fmla="*/ 641299 h 641679"/>
              <a:gd name="connsiteX7" fmla="*/ 457200 w 553453"/>
              <a:gd name="connsiteY7" fmla="*/ 629268 h 641679"/>
              <a:gd name="connsiteX8" fmla="*/ 481263 w 553453"/>
              <a:gd name="connsiteY8" fmla="*/ 593173 h 641679"/>
              <a:gd name="connsiteX9" fmla="*/ 517358 w 553453"/>
              <a:gd name="connsiteY9" fmla="*/ 557078 h 641679"/>
              <a:gd name="connsiteX10" fmla="*/ 541421 w 553453"/>
              <a:gd name="connsiteY10" fmla="*/ 484889 h 641679"/>
              <a:gd name="connsiteX11" fmla="*/ 553453 w 553453"/>
              <a:gd name="connsiteY11" fmla="*/ 448794 h 641679"/>
              <a:gd name="connsiteX12" fmla="*/ 541421 w 553453"/>
              <a:gd name="connsiteY12" fmla="*/ 148005 h 641679"/>
              <a:gd name="connsiteX13" fmla="*/ 481263 w 553453"/>
              <a:gd name="connsiteY13" fmla="*/ 63783 h 641679"/>
              <a:gd name="connsiteX14" fmla="*/ 385011 w 553453"/>
              <a:gd name="connsiteY14" fmla="*/ 39720 h 641679"/>
              <a:gd name="connsiteX15" fmla="*/ 60158 w 553453"/>
              <a:gd name="connsiteY15" fmla="*/ 75815 h 641679"/>
              <a:gd name="connsiteX16" fmla="*/ 36095 w 553453"/>
              <a:gd name="connsiteY16" fmla="*/ 111910 h 641679"/>
              <a:gd name="connsiteX17" fmla="*/ 24063 w 553453"/>
              <a:gd name="connsiteY17" fmla="*/ 148005 h 641679"/>
              <a:gd name="connsiteX18" fmla="*/ 12032 w 553453"/>
              <a:gd name="connsiteY18" fmla="*/ 172068 h 64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3453" h="641679">
                <a:moveTo>
                  <a:pt x="0" y="244257"/>
                </a:moveTo>
                <a:cubicBezTo>
                  <a:pt x="2621" y="265225"/>
                  <a:pt x="6116" y="344300"/>
                  <a:pt x="24063" y="376605"/>
                </a:cubicBezTo>
                <a:cubicBezTo>
                  <a:pt x="38108" y="401886"/>
                  <a:pt x="72190" y="448794"/>
                  <a:pt x="72190" y="448794"/>
                </a:cubicBezTo>
                <a:cubicBezTo>
                  <a:pt x="80211" y="472857"/>
                  <a:pt x="78318" y="503047"/>
                  <a:pt x="96253" y="520983"/>
                </a:cubicBezTo>
                <a:cubicBezTo>
                  <a:pt x="124757" y="549488"/>
                  <a:pt x="151689" y="579568"/>
                  <a:pt x="192505" y="593173"/>
                </a:cubicBezTo>
                <a:cubicBezTo>
                  <a:pt x="216568" y="601194"/>
                  <a:pt x="240087" y="611084"/>
                  <a:pt x="264695" y="617236"/>
                </a:cubicBezTo>
                <a:cubicBezTo>
                  <a:pt x="325125" y="632344"/>
                  <a:pt x="297134" y="624039"/>
                  <a:pt x="348916" y="641299"/>
                </a:cubicBezTo>
                <a:cubicBezTo>
                  <a:pt x="385011" y="637289"/>
                  <a:pt x="423070" y="641679"/>
                  <a:pt x="457200" y="629268"/>
                </a:cubicBezTo>
                <a:cubicBezTo>
                  <a:pt x="470790" y="624326"/>
                  <a:pt x="472006" y="604282"/>
                  <a:pt x="481263" y="593173"/>
                </a:cubicBezTo>
                <a:cubicBezTo>
                  <a:pt x="492156" y="580101"/>
                  <a:pt x="505326" y="569110"/>
                  <a:pt x="517358" y="557078"/>
                </a:cubicBezTo>
                <a:lnTo>
                  <a:pt x="541421" y="484889"/>
                </a:lnTo>
                <a:lnTo>
                  <a:pt x="553453" y="448794"/>
                </a:lnTo>
                <a:cubicBezTo>
                  <a:pt x="549442" y="348531"/>
                  <a:pt x="548570" y="248093"/>
                  <a:pt x="541421" y="148005"/>
                </a:cubicBezTo>
                <a:cubicBezTo>
                  <a:pt x="539230" y="117336"/>
                  <a:pt x="507921" y="72669"/>
                  <a:pt x="481263" y="63783"/>
                </a:cubicBezTo>
                <a:cubicBezTo>
                  <a:pt x="425768" y="45286"/>
                  <a:pt x="457604" y="54239"/>
                  <a:pt x="385011" y="39720"/>
                </a:cubicBezTo>
                <a:cubicBezTo>
                  <a:pt x="351201" y="41129"/>
                  <a:pt x="135973" y="0"/>
                  <a:pt x="60158" y="75815"/>
                </a:cubicBezTo>
                <a:cubicBezTo>
                  <a:pt x="49933" y="86040"/>
                  <a:pt x="42562" y="98976"/>
                  <a:pt x="36095" y="111910"/>
                </a:cubicBezTo>
                <a:cubicBezTo>
                  <a:pt x="30423" y="123254"/>
                  <a:pt x="28773" y="136230"/>
                  <a:pt x="24063" y="148005"/>
                </a:cubicBezTo>
                <a:cubicBezTo>
                  <a:pt x="20733" y="156331"/>
                  <a:pt x="16042" y="164047"/>
                  <a:pt x="12032" y="17206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2309813" y="1958975"/>
            <a:ext cx="1050925" cy="668338"/>
          </a:xfrm>
          <a:custGeom>
            <a:avLst/>
            <a:gdLst>
              <a:gd name="connsiteX0" fmla="*/ 120316 w 1051179"/>
              <a:gd name="connsiteY0" fmla="*/ 183222 h 668687"/>
              <a:gd name="connsiteX1" fmla="*/ 312821 w 1051179"/>
              <a:gd name="connsiteY1" fmla="*/ 159159 h 668687"/>
              <a:gd name="connsiteX2" fmla="*/ 421105 w 1051179"/>
              <a:gd name="connsiteY2" fmla="*/ 147127 h 668687"/>
              <a:gd name="connsiteX3" fmla="*/ 481263 w 1051179"/>
              <a:gd name="connsiteY3" fmla="*/ 135096 h 668687"/>
              <a:gd name="connsiteX4" fmla="*/ 553453 w 1051179"/>
              <a:gd name="connsiteY4" fmla="*/ 111033 h 668687"/>
              <a:gd name="connsiteX5" fmla="*/ 589548 w 1051179"/>
              <a:gd name="connsiteY5" fmla="*/ 86969 h 668687"/>
              <a:gd name="connsiteX6" fmla="*/ 625642 w 1051179"/>
              <a:gd name="connsiteY6" fmla="*/ 74938 h 668687"/>
              <a:gd name="connsiteX7" fmla="*/ 697832 w 1051179"/>
              <a:gd name="connsiteY7" fmla="*/ 26812 h 668687"/>
              <a:gd name="connsiteX8" fmla="*/ 902369 w 1051179"/>
              <a:gd name="connsiteY8" fmla="*/ 74938 h 668687"/>
              <a:gd name="connsiteX9" fmla="*/ 926432 w 1051179"/>
              <a:gd name="connsiteY9" fmla="*/ 111033 h 668687"/>
              <a:gd name="connsiteX10" fmla="*/ 962526 w 1051179"/>
              <a:gd name="connsiteY10" fmla="*/ 231348 h 668687"/>
              <a:gd name="connsiteX11" fmla="*/ 974558 w 1051179"/>
              <a:gd name="connsiteY11" fmla="*/ 267443 h 668687"/>
              <a:gd name="connsiteX12" fmla="*/ 986590 w 1051179"/>
              <a:gd name="connsiteY12" fmla="*/ 315569 h 668687"/>
              <a:gd name="connsiteX13" fmla="*/ 998621 w 1051179"/>
              <a:gd name="connsiteY13" fmla="*/ 375727 h 668687"/>
              <a:gd name="connsiteX14" fmla="*/ 1022684 w 1051179"/>
              <a:gd name="connsiteY14" fmla="*/ 447917 h 668687"/>
              <a:gd name="connsiteX15" fmla="*/ 1034716 w 1051179"/>
              <a:gd name="connsiteY15" fmla="*/ 484012 h 668687"/>
              <a:gd name="connsiteX16" fmla="*/ 986590 w 1051179"/>
              <a:gd name="connsiteY16" fmla="*/ 616359 h 668687"/>
              <a:gd name="connsiteX17" fmla="*/ 914400 w 1051179"/>
              <a:gd name="connsiteY17" fmla="*/ 640422 h 668687"/>
              <a:gd name="connsiteX18" fmla="*/ 878305 w 1051179"/>
              <a:gd name="connsiteY18" fmla="*/ 652454 h 668687"/>
              <a:gd name="connsiteX19" fmla="*/ 842211 w 1051179"/>
              <a:gd name="connsiteY19" fmla="*/ 664485 h 668687"/>
              <a:gd name="connsiteX20" fmla="*/ 517358 w 1051179"/>
              <a:gd name="connsiteY20" fmla="*/ 652454 h 668687"/>
              <a:gd name="connsiteX21" fmla="*/ 445169 w 1051179"/>
              <a:gd name="connsiteY21" fmla="*/ 604327 h 668687"/>
              <a:gd name="connsiteX22" fmla="*/ 421105 w 1051179"/>
              <a:gd name="connsiteY22" fmla="*/ 568233 h 668687"/>
              <a:gd name="connsiteX23" fmla="*/ 372979 w 1051179"/>
              <a:gd name="connsiteY23" fmla="*/ 556201 h 668687"/>
              <a:gd name="connsiteX24" fmla="*/ 336884 w 1051179"/>
              <a:gd name="connsiteY24" fmla="*/ 544169 h 668687"/>
              <a:gd name="connsiteX25" fmla="*/ 276726 w 1051179"/>
              <a:gd name="connsiteY25" fmla="*/ 496043 h 668687"/>
              <a:gd name="connsiteX26" fmla="*/ 240632 w 1051179"/>
              <a:gd name="connsiteY26" fmla="*/ 471980 h 668687"/>
              <a:gd name="connsiteX27" fmla="*/ 228600 w 1051179"/>
              <a:gd name="connsiteY27" fmla="*/ 435885 h 668687"/>
              <a:gd name="connsiteX28" fmla="*/ 192505 w 1051179"/>
              <a:gd name="connsiteY28" fmla="*/ 411822 h 668687"/>
              <a:gd name="connsiteX29" fmla="*/ 156411 w 1051179"/>
              <a:gd name="connsiteY29" fmla="*/ 375727 h 668687"/>
              <a:gd name="connsiteX30" fmla="*/ 144379 w 1051179"/>
              <a:gd name="connsiteY30" fmla="*/ 339633 h 668687"/>
              <a:gd name="connsiteX31" fmla="*/ 84221 w 1051179"/>
              <a:gd name="connsiteY31" fmla="*/ 267443 h 668687"/>
              <a:gd name="connsiteX32" fmla="*/ 48126 w 1051179"/>
              <a:gd name="connsiteY32" fmla="*/ 243380 h 668687"/>
              <a:gd name="connsiteX33" fmla="*/ 0 w 1051179"/>
              <a:gd name="connsiteY33" fmla="*/ 207285 h 66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51179" h="668687">
                <a:moveTo>
                  <a:pt x="120316" y="183222"/>
                </a:moveTo>
                <a:lnTo>
                  <a:pt x="312821" y="159159"/>
                </a:lnTo>
                <a:cubicBezTo>
                  <a:pt x="348916" y="155148"/>
                  <a:pt x="385153" y="152263"/>
                  <a:pt x="421105" y="147127"/>
                </a:cubicBezTo>
                <a:cubicBezTo>
                  <a:pt x="441349" y="144235"/>
                  <a:pt x="461534" y="140477"/>
                  <a:pt x="481263" y="135096"/>
                </a:cubicBezTo>
                <a:cubicBezTo>
                  <a:pt x="505734" y="128422"/>
                  <a:pt x="553453" y="111033"/>
                  <a:pt x="553453" y="111033"/>
                </a:cubicBezTo>
                <a:cubicBezTo>
                  <a:pt x="565485" y="103012"/>
                  <a:pt x="576614" y="93436"/>
                  <a:pt x="589548" y="86969"/>
                </a:cubicBezTo>
                <a:cubicBezTo>
                  <a:pt x="600891" y="81297"/>
                  <a:pt x="614556" y="81097"/>
                  <a:pt x="625642" y="74938"/>
                </a:cubicBezTo>
                <a:cubicBezTo>
                  <a:pt x="650923" y="60893"/>
                  <a:pt x="697832" y="26812"/>
                  <a:pt x="697832" y="26812"/>
                </a:cubicBezTo>
                <a:cubicBezTo>
                  <a:pt x="838748" y="36877"/>
                  <a:pt x="839921" y="0"/>
                  <a:pt x="902369" y="74938"/>
                </a:cubicBezTo>
                <a:cubicBezTo>
                  <a:pt x="911626" y="86047"/>
                  <a:pt x="918411" y="99001"/>
                  <a:pt x="926432" y="111033"/>
                </a:cubicBezTo>
                <a:cubicBezTo>
                  <a:pt x="983622" y="282603"/>
                  <a:pt x="926156" y="104053"/>
                  <a:pt x="962526" y="231348"/>
                </a:cubicBezTo>
                <a:cubicBezTo>
                  <a:pt x="966010" y="243543"/>
                  <a:pt x="971074" y="255248"/>
                  <a:pt x="974558" y="267443"/>
                </a:cubicBezTo>
                <a:cubicBezTo>
                  <a:pt x="979101" y="283342"/>
                  <a:pt x="983003" y="299427"/>
                  <a:pt x="986590" y="315569"/>
                </a:cubicBezTo>
                <a:cubicBezTo>
                  <a:pt x="991026" y="335532"/>
                  <a:pt x="993240" y="355998"/>
                  <a:pt x="998621" y="375727"/>
                </a:cubicBezTo>
                <a:cubicBezTo>
                  <a:pt x="1005295" y="400198"/>
                  <a:pt x="1014663" y="423854"/>
                  <a:pt x="1022684" y="447917"/>
                </a:cubicBezTo>
                <a:lnTo>
                  <a:pt x="1034716" y="484012"/>
                </a:lnTo>
                <a:cubicBezTo>
                  <a:pt x="1025413" y="567733"/>
                  <a:pt x="1051179" y="587653"/>
                  <a:pt x="986590" y="616359"/>
                </a:cubicBezTo>
                <a:cubicBezTo>
                  <a:pt x="963411" y="626661"/>
                  <a:pt x="938463" y="632401"/>
                  <a:pt x="914400" y="640422"/>
                </a:cubicBezTo>
                <a:lnTo>
                  <a:pt x="878305" y="652454"/>
                </a:lnTo>
                <a:lnTo>
                  <a:pt x="842211" y="664485"/>
                </a:lnTo>
                <a:cubicBezTo>
                  <a:pt x="733927" y="660475"/>
                  <a:pt x="624494" y="668687"/>
                  <a:pt x="517358" y="652454"/>
                </a:cubicBezTo>
                <a:cubicBezTo>
                  <a:pt x="488764" y="648122"/>
                  <a:pt x="445169" y="604327"/>
                  <a:pt x="445169" y="604327"/>
                </a:cubicBezTo>
                <a:cubicBezTo>
                  <a:pt x="437148" y="592296"/>
                  <a:pt x="433137" y="576254"/>
                  <a:pt x="421105" y="568233"/>
                </a:cubicBezTo>
                <a:cubicBezTo>
                  <a:pt x="407346" y="559061"/>
                  <a:pt x="388878" y="560744"/>
                  <a:pt x="372979" y="556201"/>
                </a:cubicBezTo>
                <a:cubicBezTo>
                  <a:pt x="360784" y="552717"/>
                  <a:pt x="348228" y="549841"/>
                  <a:pt x="336884" y="544169"/>
                </a:cubicBezTo>
                <a:cubicBezTo>
                  <a:pt x="287514" y="519483"/>
                  <a:pt x="314026" y="525883"/>
                  <a:pt x="276726" y="496043"/>
                </a:cubicBezTo>
                <a:cubicBezTo>
                  <a:pt x="265435" y="487010"/>
                  <a:pt x="252663" y="480001"/>
                  <a:pt x="240632" y="471980"/>
                </a:cubicBezTo>
                <a:cubicBezTo>
                  <a:pt x="236621" y="459948"/>
                  <a:pt x="236523" y="445788"/>
                  <a:pt x="228600" y="435885"/>
                </a:cubicBezTo>
                <a:cubicBezTo>
                  <a:pt x="219567" y="424594"/>
                  <a:pt x="203614" y="421079"/>
                  <a:pt x="192505" y="411822"/>
                </a:cubicBezTo>
                <a:cubicBezTo>
                  <a:pt x="179434" y="400929"/>
                  <a:pt x="168442" y="387759"/>
                  <a:pt x="156411" y="375727"/>
                </a:cubicBezTo>
                <a:cubicBezTo>
                  <a:pt x="152400" y="363696"/>
                  <a:pt x="150051" y="350976"/>
                  <a:pt x="144379" y="339633"/>
                </a:cubicBezTo>
                <a:cubicBezTo>
                  <a:pt x="130858" y="312591"/>
                  <a:pt x="107030" y="286450"/>
                  <a:pt x="84221" y="267443"/>
                </a:cubicBezTo>
                <a:cubicBezTo>
                  <a:pt x="73112" y="258186"/>
                  <a:pt x="60158" y="251401"/>
                  <a:pt x="48126" y="243380"/>
                </a:cubicBezTo>
                <a:cubicBezTo>
                  <a:pt x="32290" y="195871"/>
                  <a:pt x="48777" y="207285"/>
                  <a:pt x="0" y="20728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2044700" y="1212850"/>
            <a:ext cx="611188" cy="941388"/>
          </a:xfrm>
          <a:custGeom>
            <a:avLst/>
            <a:gdLst>
              <a:gd name="connsiteX0" fmla="*/ 276727 w 610054"/>
              <a:gd name="connsiteY0" fmla="*/ 940153 h 940153"/>
              <a:gd name="connsiteX1" fmla="*/ 300790 w 610054"/>
              <a:gd name="connsiteY1" fmla="*/ 904058 h 940153"/>
              <a:gd name="connsiteX2" fmla="*/ 336885 w 610054"/>
              <a:gd name="connsiteY2" fmla="*/ 879995 h 940153"/>
              <a:gd name="connsiteX3" fmla="*/ 348916 w 610054"/>
              <a:gd name="connsiteY3" fmla="*/ 843900 h 940153"/>
              <a:gd name="connsiteX4" fmla="*/ 397043 w 610054"/>
              <a:gd name="connsiteY4" fmla="*/ 771711 h 940153"/>
              <a:gd name="connsiteX5" fmla="*/ 433137 w 610054"/>
              <a:gd name="connsiteY5" fmla="*/ 699521 h 940153"/>
              <a:gd name="connsiteX6" fmla="*/ 469232 w 610054"/>
              <a:gd name="connsiteY6" fmla="*/ 627332 h 940153"/>
              <a:gd name="connsiteX7" fmla="*/ 493295 w 610054"/>
              <a:gd name="connsiteY7" fmla="*/ 603268 h 940153"/>
              <a:gd name="connsiteX8" fmla="*/ 565485 w 610054"/>
              <a:gd name="connsiteY8" fmla="*/ 507016 h 940153"/>
              <a:gd name="connsiteX9" fmla="*/ 577516 w 610054"/>
              <a:gd name="connsiteY9" fmla="*/ 218258 h 940153"/>
              <a:gd name="connsiteX10" fmla="*/ 541421 w 610054"/>
              <a:gd name="connsiteY10" fmla="*/ 146068 h 940153"/>
              <a:gd name="connsiteX11" fmla="*/ 517358 w 610054"/>
              <a:gd name="connsiteY11" fmla="*/ 109974 h 940153"/>
              <a:gd name="connsiteX12" fmla="*/ 481264 w 610054"/>
              <a:gd name="connsiteY12" fmla="*/ 97942 h 940153"/>
              <a:gd name="connsiteX13" fmla="*/ 421106 w 610054"/>
              <a:gd name="connsiteY13" fmla="*/ 49816 h 940153"/>
              <a:gd name="connsiteX14" fmla="*/ 348916 w 610054"/>
              <a:gd name="connsiteY14" fmla="*/ 13721 h 940153"/>
              <a:gd name="connsiteX15" fmla="*/ 240632 w 610054"/>
              <a:gd name="connsiteY15" fmla="*/ 25753 h 940153"/>
              <a:gd name="connsiteX16" fmla="*/ 168443 w 610054"/>
              <a:gd name="connsiteY16" fmla="*/ 49816 h 940153"/>
              <a:gd name="connsiteX17" fmla="*/ 108285 w 610054"/>
              <a:gd name="connsiteY17" fmla="*/ 97942 h 940153"/>
              <a:gd name="connsiteX18" fmla="*/ 60158 w 610054"/>
              <a:gd name="connsiteY18" fmla="*/ 158100 h 940153"/>
              <a:gd name="connsiteX19" fmla="*/ 36095 w 610054"/>
              <a:gd name="connsiteY19" fmla="*/ 230289 h 940153"/>
              <a:gd name="connsiteX20" fmla="*/ 12032 w 610054"/>
              <a:gd name="connsiteY20" fmla="*/ 314511 h 940153"/>
              <a:gd name="connsiteX21" fmla="*/ 0 w 610054"/>
              <a:gd name="connsiteY21" fmla="*/ 386700 h 940153"/>
              <a:gd name="connsiteX22" fmla="*/ 24064 w 610054"/>
              <a:gd name="connsiteY22" fmla="*/ 651395 h 940153"/>
              <a:gd name="connsiteX23" fmla="*/ 60158 w 610054"/>
              <a:gd name="connsiteY23" fmla="*/ 723584 h 940153"/>
              <a:gd name="connsiteX24" fmla="*/ 96253 w 610054"/>
              <a:gd name="connsiteY24" fmla="*/ 747647 h 940153"/>
              <a:gd name="connsiteX25" fmla="*/ 120316 w 610054"/>
              <a:gd name="connsiteY25" fmla="*/ 783742 h 940153"/>
              <a:gd name="connsiteX26" fmla="*/ 156411 w 610054"/>
              <a:gd name="connsiteY26" fmla="*/ 807805 h 940153"/>
              <a:gd name="connsiteX27" fmla="*/ 192506 w 610054"/>
              <a:gd name="connsiteY27" fmla="*/ 879995 h 94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0054" h="940153">
                <a:moveTo>
                  <a:pt x="276727" y="940153"/>
                </a:moveTo>
                <a:cubicBezTo>
                  <a:pt x="284748" y="928121"/>
                  <a:pt x="290565" y="914283"/>
                  <a:pt x="300790" y="904058"/>
                </a:cubicBezTo>
                <a:cubicBezTo>
                  <a:pt x="311015" y="893833"/>
                  <a:pt x="327852" y="891287"/>
                  <a:pt x="336885" y="879995"/>
                </a:cubicBezTo>
                <a:cubicBezTo>
                  <a:pt x="344808" y="870092"/>
                  <a:pt x="342757" y="854986"/>
                  <a:pt x="348916" y="843900"/>
                </a:cubicBezTo>
                <a:cubicBezTo>
                  <a:pt x="362961" y="818619"/>
                  <a:pt x="397043" y="771711"/>
                  <a:pt x="397043" y="771711"/>
                </a:cubicBezTo>
                <a:cubicBezTo>
                  <a:pt x="427281" y="680992"/>
                  <a:pt x="386493" y="792808"/>
                  <a:pt x="433137" y="699521"/>
                </a:cubicBezTo>
                <a:cubicBezTo>
                  <a:pt x="462789" y="640217"/>
                  <a:pt x="423258" y="684800"/>
                  <a:pt x="469232" y="627332"/>
                </a:cubicBezTo>
                <a:cubicBezTo>
                  <a:pt x="476318" y="618474"/>
                  <a:pt x="486489" y="612343"/>
                  <a:pt x="493295" y="603268"/>
                </a:cubicBezTo>
                <a:cubicBezTo>
                  <a:pt x="574916" y="494439"/>
                  <a:pt x="510301" y="562198"/>
                  <a:pt x="565485" y="507016"/>
                </a:cubicBezTo>
                <a:cubicBezTo>
                  <a:pt x="610054" y="373307"/>
                  <a:pt x="597674" y="439995"/>
                  <a:pt x="577516" y="218258"/>
                </a:cubicBezTo>
                <a:cubicBezTo>
                  <a:pt x="572010" y="157692"/>
                  <a:pt x="570814" y="182808"/>
                  <a:pt x="541421" y="146068"/>
                </a:cubicBezTo>
                <a:cubicBezTo>
                  <a:pt x="532388" y="134777"/>
                  <a:pt x="528649" y="119007"/>
                  <a:pt x="517358" y="109974"/>
                </a:cubicBezTo>
                <a:cubicBezTo>
                  <a:pt x="507455" y="102051"/>
                  <a:pt x="493295" y="101953"/>
                  <a:pt x="481264" y="97942"/>
                </a:cubicBezTo>
                <a:cubicBezTo>
                  <a:pt x="458883" y="75562"/>
                  <a:pt x="451459" y="64993"/>
                  <a:pt x="421106" y="49816"/>
                </a:cubicBezTo>
                <a:cubicBezTo>
                  <a:pt x="321476" y="0"/>
                  <a:pt x="452364" y="82685"/>
                  <a:pt x="348916" y="13721"/>
                </a:cubicBezTo>
                <a:cubicBezTo>
                  <a:pt x="312821" y="17732"/>
                  <a:pt x="276244" y="18631"/>
                  <a:pt x="240632" y="25753"/>
                </a:cubicBezTo>
                <a:cubicBezTo>
                  <a:pt x="215760" y="30727"/>
                  <a:pt x="168443" y="49816"/>
                  <a:pt x="168443" y="49816"/>
                </a:cubicBezTo>
                <a:cubicBezTo>
                  <a:pt x="110340" y="107917"/>
                  <a:pt x="184174" y="37231"/>
                  <a:pt x="108285" y="97942"/>
                </a:cubicBezTo>
                <a:cubicBezTo>
                  <a:pt x="83791" y="117537"/>
                  <a:pt x="78027" y="131295"/>
                  <a:pt x="60158" y="158100"/>
                </a:cubicBezTo>
                <a:lnTo>
                  <a:pt x="36095" y="230289"/>
                </a:lnTo>
                <a:cubicBezTo>
                  <a:pt x="24630" y="264685"/>
                  <a:pt x="19585" y="276750"/>
                  <a:pt x="12032" y="314511"/>
                </a:cubicBezTo>
                <a:cubicBezTo>
                  <a:pt x="7248" y="338432"/>
                  <a:pt x="4011" y="362637"/>
                  <a:pt x="0" y="386700"/>
                </a:cubicBezTo>
                <a:cubicBezTo>
                  <a:pt x="6702" y="500622"/>
                  <a:pt x="593" y="557511"/>
                  <a:pt x="24064" y="651395"/>
                </a:cubicBezTo>
                <a:cubicBezTo>
                  <a:pt x="30588" y="677490"/>
                  <a:pt x="40553" y="703979"/>
                  <a:pt x="60158" y="723584"/>
                </a:cubicBezTo>
                <a:cubicBezTo>
                  <a:pt x="70383" y="733809"/>
                  <a:pt x="84221" y="739626"/>
                  <a:pt x="96253" y="747647"/>
                </a:cubicBezTo>
                <a:cubicBezTo>
                  <a:pt x="104274" y="759679"/>
                  <a:pt x="110091" y="773517"/>
                  <a:pt x="120316" y="783742"/>
                </a:cubicBezTo>
                <a:cubicBezTo>
                  <a:pt x="130541" y="793967"/>
                  <a:pt x="148747" y="795543"/>
                  <a:pt x="156411" y="807805"/>
                </a:cubicBezTo>
                <a:cubicBezTo>
                  <a:pt x="203908" y="883800"/>
                  <a:pt x="151604" y="879995"/>
                  <a:pt x="192506" y="87999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2262188" y="2679700"/>
            <a:ext cx="1046162" cy="1025525"/>
          </a:xfrm>
          <a:custGeom>
            <a:avLst/>
            <a:gdLst>
              <a:gd name="connsiteX0" fmla="*/ 48126 w 1046747"/>
              <a:gd name="connsiteY0" fmla="*/ 2691 h 1025375"/>
              <a:gd name="connsiteX1" fmla="*/ 144379 w 1046747"/>
              <a:gd name="connsiteY1" fmla="*/ 14723 h 1025375"/>
              <a:gd name="connsiteX2" fmla="*/ 180474 w 1046747"/>
              <a:gd name="connsiteY2" fmla="*/ 26754 h 1025375"/>
              <a:gd name="connsiteX3" fmla="*/ 228600 w 1046747"/>
              <a:gd name="connsiteY3" fmla="*/ 38786 h 1025375"/>
              <a:gd name="connsiteX4" fmla="*/ 300789 w 1046747"/>
              <a:gd name="connsiteY4" fmla="*/ 62849 h 1025375"/>
              <a:gd name="connsiteX5" fmla="*/ 372979 w 1046747"/>
              <a:gd name="connsiteY5" fmla="*/ 98944 h 1025375"/>
              <a:gd name="connsiteX6" fmla="*/ 409074 w 1046747"/>
              <a:gd name="connsiteY6" fmla="*/ 123007 h 1025375"/>
              <a:gd name="connsiteX7" fmla="*/ 481263 w 1046747"/>
              <a:gd name="connsiteY7" fmla="*/ 135038 h 1025375"/>
              <a:gd name="connsiteX8" fmla="*/ 625642 w 1046747"/>
              <a:gd name="connsiteY8" fmla="*/ 183165 h 1025375"/>
              <a:gd name="connsiteX9" fmla="*/ 697831 w 1046747"/>
              <a:gd name="connsiteY9" fmla="*/ 207228 h 1025375"/>
              <a:gd name="connsiteX10" fmla="*/ 770021 w 1046747"/>
              <a:gd name="connsiteY10" fmla="*/ 243323 h 1025375"/>
              <a:gd name="connsiteX11" fmla="*/ 854242 w 1046747"/>
              <a:gd name="connsiteY11" fmla="*/ 279417 h 1025375"/>
              <a:gd name="connsiteX12" fmla="*/ 878305 w 1046747"/>
              <a:gd name="connsiteY12" fmla="*/ 303481 h 1025375"/>
              <a:gd name="connsiteX13" fmla="*/ 950495 w 1046747"/>
              <a:gd name="connsiteY13" fmla="*/ 327544 h 1025375"/>
              <a:gd name="connsiteX14" fmla="*/ 974558 w 1046747"/>
              <a:gd name="connsiteY14" fmla="*/ 363638 h 1025375"/>
              <a:gd name="connsiteX15" fmla="*/ 1010652 w 1046747"/>
              <a:gd name="connsiteY15" fmla="*/ 387702 h 1025375"/>
              <a:gd name="connsiteX16" fmla="*/ 1034716 w 1046747"/>
              <a:gd name="connsiteY16" fmla="*/ 411765 h 1025375"/>
              <a:gd name="connsiteX17" fmla="*/ 1046747 w 1046747"/>
              <a:gd name="connsiteY17" fmla="*/ 447860 h 1025375"/>
              <a:gd name="connsiteX18" fmla="*/ 1034716 w 1046747"/>
              <a:gd name="connsiteY18" fmla="*/ 688491 h 1025375"/>
              <a:gd name="connsiteX19" fmla="*/ 1022684 w 1046747"/>
              <a:gd name="connsiteY19" fmla="*/ 724586 h 1025375"/>
              <a:gd name="connsiteX20" fmla="*/ 974558 w 1046747"/>
              <a:gd name="connsiteY20" fmla="*/ 796775 h 1025375"/>
              <a:gd name="connsiteX21" fmla="*/ 914400 w 1046747"/>
              <a:gd name="connsiteY21" fmla="*/ 844902 h 1025375"/>
              <a:gd name="connsiteX22" fmla="*/ 818147 w 1046747"/>
              <a:gd name="connsiteY22" fmla="*/ 929123 h 1025375"/>
              <a:gd name="connsiteX23" fmla="*/ 782052 w 1046747"/>
              <a:gd name="connsiteY23" fmla="*/ 965217 h 1025375"/>
              <a:gd name="connsiteX24" fmla="*/ 745958 w 1046747"/>
              <a:gd name="connsiteY24" fmla="*/ 977249 h 1025375"/>
              <a:gd name="connsiteX25" fmla="*/ 709863 w 1046747"/>
              <a:gd name="connsiteY25" fmla="*/ 1001312 h 1025375"/>
              <a:gd name="connsiteX26" fmla="*/ 637674 w 1046747"/>
              <a:gd name="connsiteY26" fmla="*/ 1025375 h 1025375"/>
              <a:gd name="connsiteX27" fmla="*/ 553452 w 1046747"/>
              <a:gd name="connsiteY27" fmla="*/ 1001312 h 1025375"/>
              <a:gd name="connsiteX28" fmla="*/ 517358 w 1046747"/>
              <a:gd name="connsiteY28" fmla="*/ 965217 h 1025375"/>
              <a:gd name="connsiteX29" fmla="*/ 445168 w 1046747"/>
              <a:gd name="connsiteY29" fmla="*/ 929123 h 1025375"/>
              <a:gd name="connsiteX30" fmla="*/ 421105 w 1046747"/>
              <a:gd name="connsiteY30" fmla="*/ 893028 h 1025375"/>
              <a:gd name="connsiteX31" fmla="*/ 409074 w 1046747"/>
              <a:gd name="connsiteY31" fmla="*/ 820838 h 1025375"/>
              <a:gd name="connsiteX32" fmla="*/ 397042 w 1046747"/>
              <a:gd name="connsiteY32" fmla="*/ 471923 h 1025375"/>
              <a:gd name="connsiteX33" fmla="*/ 348916 w 1046747"/>
              <a:gd name="connsiteY33" fmla="*/ 399733 h 1025375"/>
              <a:gd name="connsiteX34" fmla="*/ 312821 w 1046747"/>
              <a:gd name="connsiteY34" fmla="*/ 327544 h 1025375"/>
              <a:gd name="connsiteX35" fmla="*/ 216568 w 1046747"/>
              <a:gd name="connsiteY35" fmla="*/ 243323 h 1025375"/>
              <a:gd name="connsiteX36" fmla="*/ 132347 w 1046747"/>
              <a:gd name="connsiteY36" fmla="*/ 147070 h 1025375"/>
              <a:gd name="connsiteX37" fmla="*/ 108284 w 1046747"/>
              <a:gd name="connsiteY37" fmla="*/ 110975 h 1025375"/>
              <a:gd name="connsiteX38" fmla="*/ 72189 w 1046747"/>
              <a:gd name="connsiteY38" fmla="*/ 86912 h 1025375"/>
              <a:gd name="connsiteX39" fmla="*/ 0 w 1046747"/>
              <a:gd name="connsiteY39" fmla="*/ 26754 h 102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46747" h="1025375">
                <a:moveTo>
                  <a:pt x="48126" y="2691"/>
                </a:moveTo>
                <a:cubicBezTo>
                  <a:pt x="80210" y="6702"/>
                  <a:pt x="112567" y="8939"/>
                  <a:pt x="144379" y="14723"/>
                </a:cubicBezTo>
                <a:cubicBezTo>
                  <a:pt x="156857" y="16992"/>
                  <a:pt x="168280" y="23270"/>
                  <a:pt x="180474" y="26754"/>
                </a:cubicBezTo>
                <a:cubicBezTo>
                  <a:pt x="196374" y="31297"/>
                  <a:pt x="212762" y="34034"/>
                  <a:pt x="228600" y="38786"/>
                </a:cubicBezTo>
                <a:cubicBezTo>
                  <a:pt x="252895" y="46075"/>
                  <a:pt x="279684" y="48779"/>
                  <a:pt x="300789" y="62849"/>
                </a:cubicBezTo>
                <a:cubicBezTo>
                  <a:pt x="404232" y="131810"/>
                  <a:pt x="273353" y="49131"/>
                  <a:pt x="372979" y="98944"/>
                </a:cubicBezTo>
                <a:cubicBezTo>
                  <a:pt x="385913" y="105411"/>
                  <a:pt x="395356" y="118434"/>
                  <a:pt x="409074" y="123007"/>
                </a:cubicBezTo>
                <a:cubicBezTo>
                  <a:pt x="432217" y="130721"/>
                  <a:pt x="457200" y="131028"/>
                  <a:pt x="481263" y="135038"/>
                </a:cubicBezTo>
                <a:lnTo>
                  <a:pt x="625642" y="183165"/>
                </a:lnTo>
                <a:cubicBezTo>
                  <a:pt x="625647" y="183167"/>
                  <a:pt x="697826" y="207224"/>
                  <a:pt x="697831" y="207228"/>
                </a:cubicBezTo>
                <a:cubicBezTo>
                  <a:pt x="767196" y="253471"/>
                  <a:pt x="700283" y="213435"/>
                  <a:pt x="770021" y="243323"/>
                </a:cubicBezTo>
                <a:cubicBezTo>
                  <a:pt x="874080" y="287920"/>
                  <a:pt x="769602" y="251205"/>
                  <a:pt x="854242" y="279417"/>
                </a:cubicBezTo>
                <a:cubicBezTo>
                  <a:pt x="862263" y="287438"/>
                  <a:pt x="868159" y="298408"/>
                  <a:pt x="878305" y="303481"/>
                </a:cubicBezTo>
                <a:cubicBezTo>
                  <a:pt x="900992" y="314825"/>
                  <a:pt x="950495" y="327544"/>
                  <a:pt x="950495" y="327544"/>
                </a:cubicBezTo>
                <a:cubicBezTo>
                  <a:pt x="958516" y="339575"/>
                  <a:pt x="964333" y="353413"/>
                  <a:pt x="974558" y="363638"/>
                </a:cubicBezTo>
                <a:cubicBezTo>
                  <a:pt x="984783" y="373863"/>
                  <a:pt x="999361" y="378669"/>
                  <a:pt x="1010652" y="387702"/>
                </a:cubicBezTo>
                <a:cubicBezTo>
                  <a:pt x="1019510" y="394788"/>
                  <a:pt x="1026695" y="403744"/>
                  <a:pt x="1034716" y="411765"/>
                </a:cubicBezTo>
                <a:cubicBezTo>
                  <a:pt x="1038726" y="423797"/>
                  <a:pt x="1046747" y="435178"/>
                  <a:pt x="1046747" y="447860"/>
                </a:cubicBezTo>
                <a:cubicBezTo>
                  <a:pt x="1046747" y="528171"/>
                  <a:pt x="1041673" y="608482"/>
                  <a:pt x="1034716" y="688491"/>
                </a:cubicBezTo>
                <a:cubicBezTo>
                  <a:pt x="1033617" y="701126"/>
                  <a:pt x="1028843" y="713499"/>
                  <a:pt x="1022684" y="724586"/>
                </a:cubicBezTo>
                <a:cubicBezTo>
                  <a:pt x="1008639" y="749867"/>
                  <a:pt x="990600" y="772712"/>
                  <a:pt x="974558" y="796775"/>
                </a:cubicBezTo>
                <a:cubicBezTo>
                  <a:pt x="943460" y="843423"/>
                  <a:pt x="964213" y="828297"/>
                  <a:pt x="914400" y="844902"/>
                </a:cubicBezTo>
                <a:cubicBezTo>
                  <a:pt x="846225" y="947164"/>
                  <a:pt x="958510" y="788764"/>
                  <a:pt x="818147" y="929123"/>
                </a:cubicBezTo>
                <a:cubicBezTo>
                  <a:pt x="806115" y="941154"/>
                  <a:pt x="796209" y="955779"/>
                  <a:pt x="782052" y="965217"/>
                </a:cubicBezTo>
                <a:cubicBezTo>
                  <a:pt x="771500" y="972252"/>
                  <a:pt x="757301" y="971577"/>
                  <a:pt x="745958" y="977249"/>
                </a:cubicBezTo>
                <a:cubicBezTo>
                  <a:pt x="733024" y="983716"/>
                  <a:pt x="723077" y="995439"/>
                  <a:pt x="709863" y="1001312"/>
                </a:cubicBezTo>
                <a:cubicBezTo>
                  <a:pt x="686684" y="1011614"/>
                  <a:pt x="637674" y="1025375"/>
                  <a:pt x="637674" y="1025375"/>
                </a:cubicBezTo>
                <a:cubicBezTo>
                  <a:pt x="631253" y="1023770"/>
                  <a:pt x="563811" y="1008218"/>
                  <a:pt x="553452" y="1001312"/>
                </a:cubicBezTo>
                <a:cubicBezTo>
                  <a:pt x="539295" y="991874"/>
                  <a:pt x="530429" y="976110"/>
                  <a:pt x="517358" y="965217"/>
                </a:cubicBezTo>
                <a:cubicBezTo>
                  <a:pt x="486260" y="939302"/>
                  <a:pt x="481343" y="941181"/>
                  <a:pt x="445168" y="929123"/>
                </a:cubicBezTo>
                <a:cubicBezTo>
                  <a:pt x="437147" y="917091"/>
                  <a:pt x="425678" y="906746"/>
                  <a:pt x="421105" y="893028"/>
                </a:cubicBezTo>
                <a:cubicBezTo>
                  <a:pt x="413391" y="869885"/>
                  <a:pt x="410466" y="845193"/>
                  <a:pt x="409074" y="820838"/>
                </a:cubicBezTo>
                <a:cubicBezTo>
                  <a:pt x="402435" y="704653"/>
                  <a:pt x="413500" y="587128"/>
                  <a:pt x="397042" y="471923"/>
                </a:cubicBezTo>
                <a:cubicBezTo>
                  <a:pt x="392952" y="443293"/>
                  <a:pt x="358062" y="427169"/>
                  <a:pt x="348916" y="399733"/>
                </a:cubicBezTo>
                <a:cubicBezTo>
                  <a:pt x="339130" y="370377"/>
                  <a:pt x="336144" y="350867"/>
                  <a:pt x="312821" y="327544"/>
                </a:cubicBezTo>
                <a:cubicBezTo>
                  <a:pt x="249227" y="263951"/>
                  <a:pt x="294605" y="360380"/>
                  <a:pt x="216568" y="243323"/>
                </a:cubicBezTo>
                <a:cubicBezTo>
                  <a:pt x="160421" y="159101"/>
                  <a:pt x="192505" y="187175"/>
                  <a:pt x="132347" y="147070"/>
                </a:cubicBezTo>
                <a:cubicBezTo>
                  <a:pt x="124326" y="135038"/>
                  <a:pt x="118509" y="121200"/>
                  <a:pt x="108284" y="110975"/>
                </a:cubicBezTo>
                <a:cubicBezTo>
                  <a:pt x="98059" y="100750"/>
                  <a:pt x="81711" y="97794"/>
                  <a:pt x="72189" y="86912"/>
                </a:cubicBezTo>
                <a:cubicBezTo>
                  <a:pt x="7545" y="13033"/>
                  <a:pt x="53510" y="0"/>
                  <a:pt x="0" y="2675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1377950" y="2719388"/>
            <a:ext cx="860425" cy="1022350"/>
          </a:xfrm>
          <a:custGeom>
            <a:avLst/>
            <a:gdLst>
              <a:gd name="connsiteX0" fmla="*/ 860393 w 860393"/>
              <a:gd name="connsiteY0" fmla="*/ 36095 h 1022684"/>
              <a:gd name="connsiteX1" fmla="*/ 848361 w 860393"/>
              <a:gd name="connsiteY1" fmla="*/ 72189 h 1022684"/>
              <a:gd name="connsiteX2" fmla="*/ 824298 w 860393"/>
              <a:gd name="connsiteY2" fmla="*/ 168442 h 1022684"/>
              <a:gd name="connsiteX3" fmla="*/ 812266 w 860393"/>
              <a:gd name="connsiteY3" fmla="*/ 276726 h 1022684"/>
              <a:gd name="connsiteX4" fmla="*/ 800235 w 860393"/>
              <a:gd name="connsiteY4" fmla="*/ 312821 h 1022684"/>
              <a:gd name="connsiteX5" fmla="*/ 788203 w 860393"/>
              <a:gd name="connsiteY5" fmla="*/ 360947 h 1022684"/>
              <a:gd name="connsiteX6" fmla="*/ 776172 w 860393"/>
              <a:gd name="connsiteY6" fmla="*/ 445168 h 1022684"/>
              <a:gd name="connsiteX7" fmla="*/ 764140 w 860393"/>
              <a:gd name="connsiteY7" fmla="*/ 481263 h 1022684"/>
              <a:gd name="connsiteX8" fmla="*/ 752108 w 860393"/>
              <a:gd name="connsiteY8" fmla="*/ 529389 h 1022684"/>
              <a:gd name="connsiteX9" fmla="*/ 740077 w 860393"/>
              <a:gd name="connsiteY9" fmla="*/ 625642 h 1022684"/>
              <a:gd name="connsiteX10" fmla="*/ 728045 w 860393"/>
              <a:gd name="connsiteY10" fmla="*/ 685800 h 1022684"/>
              <a:gd name="connsiteX11" fmla="*/ 716014 w 860393"/>
              <a:gd name="connsiteY11" fmla="*/ 757989 h 1022684"/>
              <a:gd name="connsiteX12" fmla="*/ 716014 w 860393"/>
              <a:gd name="connsiteY12" fmla="*/ 1010652 h 1022684"/>
              <a:gd name="connsiteX13" fmla="*/ 679919 w 860393"/>
              <a:gd name="connsiteY13" fmla="*/ 1022684 h 1022684"/>
              <a:gd name="connsiteX14" fmla="*/ 403193 w 860393"/>
              <a:gd name="connsiteY14" fmla="*/ 1010652 h 1022684"/>
              <a:gd name="connsiteX15" fmla="*/ 367098 w 860393"/>
              <a:gd name="connsiteY15" fmla="*/ 998621 h 1022684"/>
              <a:gd name="connsiteX16" fmla="*/ 318972 w 860393"/>
              <a:gd name="connsiteY16" fmla="*/ 986589 h 1022684"/>
              <a:gd name="connsiteX17" fmla="*/ 222719 w 860393"/>
              <a:gd name="connsiteY17" fmla="*/ 974558 h 1022684"/>
              <a:gd name="connsiteX18" fmla="*/ 102403 w 860393"/>
              <a:gd name="connsiteY18" fmla="*/ 950495 h 1022684"/>
              <a:gd name="connsiteX19" fmla="*/ 78340 w 860393"/>
              <a:gd name="connsiteY19" fmla="*/ 926431 h 1022684"/>
              <a:gd name="connsiteX20" fmla="*/ 66308 w 860393"/>
              <a:gd name="connsiteY20" fmla="*/ 890337 h 1022684"/>
              <a:gd name="connsiteX21" fmla="*/ 30214 w 860393"/>
              <a:gd name="connsiteY21" fmla="*/ 878305 h 1022684"/>
              <a:gd name="connsiteX22" fmla="*/ 6151 w 860393"/>
              <a:gd name="connsiteY22" fmla="*/ 806116 h 1022684"/>
              <a:gd name="connsiteX23" fmla="*/ 30214 w 860393"/>
              <a:gd name="connsiteY23" fmla="*/ 721895 h 1022684"/>
              <a:gd name="connsiteX24" fmla="*/ 54277 w 860393"/>
              <a:gd name="connsiteY24" fmla="*/ 697831 h 1022684"/>
              <a:gd name="connsiteX25" fmla="*/ 78340 w 860393"/>
              <a:gd name="connsiteY25" fmla="*/ 661737 h 1022684"/>
              <a:gd name="connsiteX26" fmla="*/ 114435 w 860393"/>
              <a:gd name="connsiteY26" fmla="*/ 649705 h 1022684"/>
              <a:gd name="connsiteX27" fmla="*/ 150530 w 860393"/>
              <a:gd name="connsiteY27" fmla="*/ 589547 h 1022684"/>
              <a:gd name="connsiteX28" fmla="*/ 174593 w 860393"/>
              <a:gd name="connsiteY28" fmla="*/ 553452 h 1022684"/>
              <a:gd name="connsiteX29" fmla="*/ 210687 w 860393"/>
              <a:gd name="connsiteY29" fmla="*/ 541421 h 1022684"/>
              <a:gd name="connsiteX30" fmla="*/ 234751 w 860393"/>
              <a:gd name="connsiteY30" fmla="*/ 517358 h 1022684"/>
              <a:gd name="connsiteX31" fmla="*/ 270845 w 860393"/>
              <a:gd name="connsiteY31" fmla="*/ 493295 h 1022684"/>
              <a:gd name="connsiteX32" fmla="*/ 282877 w 860393"/>
              <a:gd name="connsiteY32" fmla="*/ 457200 h 1022684"/>
              <a:gd name="connsiteX33" fmla="*/ 355066 w 860393"/>
              <a:gd name="connsiteY33" fmla="*/ 397042 h 1022684"/>
              <a:gd name="connsiteX34" fmla="*/ 415224 w 860393"/>
              <a:gd name="connsiteY34" fmla="*/ 360947 h 1022684"/>
              <a:gd name="connsiteX35" fmla="*/ 439287 w 860393"/>
              <a:gd name="connsiteY35" fmla="*/ 324852 h 1022684"/>
              <a:gd name="connsiteX36" fmla="*/ 511477 w 860393"/>
              <a:gd name="connsiteY36" fmla="*/ 300789 h 1022684"/>
              <a:gd name="connsiteX37" fmla="*/ 535540 w 860393"/>
              <a:gd name="connsiteY37" fmla="*/ 264695 h 1022684"/>
              <a:gd name="connsiteX38" fmla="*/ 571635 w 860393"/>
              <a:gd name="connsiteY38" fmla="*/ 252663 h 1022684"/>
              <a:gd name="connsiteX39" fmla="*/ 607730 w 860393"/>
              <a:gd name="connsiteY39" fmla="*/ 228600 h 1022684"/>
              <a:gd name="connsiteX40" fmla="*/ 667887 w 860393"/>
              <a:gd name="connsiteY40" fmla="*/ 180474 h 1022684"/>
              <a:gd name="connsiteX41" fmla="*/ 728045 w 860393"/>
              <a:gd name="connsiteY41" fmla="*/ 120316 h 1022684"/>
              <a:gd name="connsiteX42" fmla="*/ 752108 w 860393"/>
              <a:gd name="connsiteY42" fmla="*/ 96252 h 1022684"/>
              <a:gd name="connsiteX43" fmla="*/ 776172 w 860393"/>
              <a:gd name="connsiteY43" fmla="*/ 72189 h 1022684"/>
              <a:gd name="connsiteX44" fmla="*/ 788203 w 860393"/>
              <a:gd name="connsiteY44" fmla="*/ 36095 h 1022684"/>
              <a:gd name="connsiteX45" fmla="*/ 824298 w 860393"/>
              <a:gd name="connsiteY45" fmla="*/ 0 h 102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60393" h="1022684">
                <a:moveTo>
                  <a:pt x="860393" y="36095"/>
                </a:moveTo>
                <a:cubicBezTo>
                  <a:pt x="856382" y="48126"/>
                  <a:pt x="851437" y="59885"/>
                  <a:pt x="848361" y="72189"/>
                </a:cubicBezTo>
                <a:lnTo>
                  <a:pt x="824298" y="168442"/>
                </a:lnTo>
                <a:cubicBezTo>
                  <a:pt x="820287" y="204537"/>
                  <a:pt x="818236" y="240903"/>
                  <a:pt x="812266" y="276726"/>
                </a:cubicBezTo>
                <a:cubicBezTo>
                  <a:pt x="810181" y="289236"/>
                  <a:pt x="803719" y="300627"/>
                  <a:pt x="800235" y="312821"/>
                </a:cubicBezTo>
                <a:cubicBezTo>
                  <a:pt x="795692" y="328721"/>
                  <a:pt x="791161" y="344678"/>
                  <a:pt x="788203" y="360947"/>
                </a:cubicBezTo>
                <a:cubicBezTo>
                  <a:pt x="783130" y="388848"/>
                  <a:pt x="781734" y="417360"/>
                  <a:pt x="776172" y="445168"/>
                </a:cubicBezTo>
                <a:cubicBezTo>
                  <a:pt x="773685" y="457604"/>
                  <a:pt x="767624" y="469068"/>
                  <a:pt x="764140" y="481263"/>
                </a:cubicBezTo>
                <a:cubicBezTo>
                  <a:pt x="759597" y="497162"/>
                  <a:pt x="756119" y="513347"/>
                  <a:pt x="752108" y="529389"/>
                </a:cubicBezTo>
                <a:cubicBezTo>
                  <a:pt x="748098" y="561473"/>
                  <a:pt x="744994" y="593684"/>
                  <a:pt x="740077" y="625642"/>
                </a:cubicBezTo>
                <a:cubicBezTo>
                  <a:pt x="736967" y="645854"/>
                  <a:pt x="731703" y="665680"/>
                  <a:pt x="728045" y="685800"/>
                </a:cubicBezTo>
                <a:cubicBezTo>
                  <a:pt x="723681" y="709801"/>
                  <a:pt x="720024" y="733926"/>
                  <a:pt x="716014" y="757989"/>
                </a:cubicBezTo>
                <a:cubicBezTo>
                  <a:pt x="719234" y="799846"/>
                  <a:pt x="741512" y="953280"/>
                  <a:pt x="716014" y="1010652"/>
                </a:cubicBezTo>
                <a:cubicBezTo>
                  <a:pt x="710863" y="1022241"/>
                  <a:pt x="691951" y="1018673"/>
                  <a:pt x="679919" y="1022684"/>
                </a:cubicBezTo>
                <a:cubicBezTo>
                  <a:pt x="587677" y="1018673"/>
                  <a:pt x="495250" y="1017733"/>
                  <a:pt x="403193" y="1010652"/>
                </a:cubicBezTo>
                <a:cubicBezTo>
                  <a:pt x="390548" y="1009679"/>
                  <a:pt x="379292" y="1002105"/>
                  <a:pt x="367098" y="998621"/>
                </a:cubicBezTo>
                <a:cubicBezTo>
                  <a:pt x="351198" y="994078"/>
                  <a:pt x="335283" y="989307"/>
                  <a:pt x="318972" y="986589"/>
                </a:cubicBezTo>
                <a:cubicBezTo>
                  <a:pt x="287078" y="981273"/>
                  <a:pt x="254728" y="979131"/>
                  <a:pt x="222719" y="974558"/>
                </a:cubicBezTo>
                <a:cubicBezTo>
                  <a:pt x="153895" y="964726"/>
                  <a:pt x="160860" y="965108"/>
                  <a:pt x="102403" y="950495"/>
                </a:cubicBezTo>
                <a:cubicBezTo>
                  <a:pt x="94382" y="942474"/>
                  <a:pt x="84176" y="936158"/>
                  <a:pt x="78340" y="926431"/>
                </a:cubicBezTo>
                <a:cubicBezTo>
                  <a:pt x="71815" y="915556"/>
                  <a:pt x="75276" y="899305"/>
                  <a:pt x="66308" y="890337"/>
                </a:cubicBezTo>
                <a:cubicBezTo>
                  <a:pt x="57340" y="881369"/>
                  <a:pt x="42245" y="882316"/>
                  <a:pt x="30214" y="878305"/>
                </a:cubicBezTo>
                <a:cubicBezTo>
                  <a:pt x="22193" y="854242"/>
                  <a:pt x="0" y="830723"/>
                  <a:pt x="6151" y="806116"/>
                </a:cubicBezTo>
                <a:cubicBezTo>
                  <a:pt x="8400" y="797121"/>
                  <a:pt x="22814" y="734228"/>
                  <a:pt x="30214" y="721895"/>
                </a:cubicBezTo>
                <a:cubicBezTo>
                  <a:pt x="36050" y="712168"/>
                  <a:pt x="47191" y="706689"/>
                  <a:pt x="54277" y="697831"/>
                </a:cubicBezTo>
                <a:cubicBezTo>
                  <a:pt x="63310" y="686540"/>
                  <a:pt x="67049" y="670770"/>
                  <a:pt x="78340" y="661737"/>
                </a:cubicBezTo>
                <a:cubicBezTo>
                  <a:pt x="88243" y="653814"/>
                  <a:pt x="102403" y="653716"/>
                  <a:pt x="114435" y="649705"/>
                </a:cubicBezTo>
                <a:cubicBezTo>
                  <a:pt x="135329" y="587020"/>
                  <a:pt x="112779" y="636735"/>
                  <a:pt x="150530" y="589547"/>
                </a:cubicBezTo>
                <a:cubicBezTo>
                  <a:pt x="159563" y="578256"/>
                  <a:pt x="163302" y="562485"/>
                  <a:pt x="174593" y="553452"/>
                </a:cubicBezTo>
                <a:cubicBezTo>
                  <a:pt x="184496" y="545530"/>
                  <a:pt x="198656" y="545431"/>
                  <a:pt x="210687" y="541421"/>
                </a:cubicBezTo>
                <a:cubicBezTo>
                  <a:pt x="218708" y="533400"/>
                  <a:pt x="225893" y="524444"/>
                  <a:pt x="234751" y="517358"/>
                </a:cubicBezTo>
                <a:cubicBezTo>
                  <a:pt x="246042" y="508325"/>
                  <a:pt x="261812" y="504586"/>
                  <a:pt x="270845" y="493295"/>
                </a:cubicBezTo>
                <a:cubicBezTo>
                  <a:pt x="278768" y="483392"/>
                  <a:pt x="275842" y="467752"/>
                  <a:pt x="282877" y="457200"/>
                </a:cubicBezTo>
                <a:cubicBezTo>
                  <a:pt x="307374" y="420455"/>
                  <a:pt x="323360" y="422407"/>
                  <a:pt x="355066" y="397042"/>
                </a:cubicBezTo>
                <a:cubicBezTo>
                  <a:pt x="402253" y="359293"/>
                  <a:pt x="352543" y="381842"/>
                  <a:pt x="415224" y="360947"/>
                </a:cubicBezTo>
                <a:cubicBezTo>
                  <a:pt x="423245" y="348915"/>
                  <a:pt x="427025" y="332516"/>
                  <a:pt x="439287" y="324852"/>
                </a:cubicBezTo>
                <a:cubicBezTo>
                  <a:pt x="460796" y="311409"/>
                  <a:pt x="511477" y="300789"/>
                  <a:pt x="511477" y="300789"/>
                </a:cubicBezTo>
                <a:cubicBezTo>
                  <a:pt x="519498" y="288758"/>
                  <a:pt x="524249" y="273728"/>
                  <a:pt x="535540" y="264695"/>
                </a:cubicBezTo>
                <a:cubicBezTo>
                  <a:pt x="545443" y="256772"/>
                  <a:pt x="560291" y="258335"/>
                  <a:pt x="571635" y="252663"/>
                </a:cubicBezTo>
                <a:cubicBezTo>
                  <a:pt x="584569" y="246196"/>
                  <a:pt x="595698" y="236621"/>
                  <a:pt x="607730" y="228600"/>
                </a:cubicBezTo>
                <a:cubicBezTo>
                  <a:pt x="670381" y="134622"/>
                  <a:pt x="590402" y="238588"/>
                  <a:pt x="667887" y="180474"/>
                </a:cubicBezTo>
                <a:cubicBezTo>
                  <a:pt x="690574" y="163459"/>
                  <a:pt x="707992" y="140369"/>
                  <a:pt x="728045" y="120316"/>
                </a:cubicBezTo>
                <a:lnTo>
                  <a:pt x="752108" y="96252"/>
                </a:lnTo>
                <a:lnTo>
                  <a:pt x="776172" y="72189"/>
                </a:lnTo>
                <a:cubicBezTo>
                  <a:pt x="780182" y="60158"/>
                  <a:pt x="781678" y="46970"/>
                  <a:pt x="788203" y="36095"/>
                </a:cubicBezTo>
                <a:cubicBezTo>
                  <a:pt x="788208" y="36086"/>
                  <a:pt x="818278" y="6019"/>
                  <a:pt x="824298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1016000" y="2314575"/>
            <a:ext cx="901700" cy="830263"/>
          </a:xfrm>
          <a:custGeom>
            <a:avLst/>
            <a:gdLst>
              <a:gd name="connsiteX0" fmla="*/ 896535 w 900706"/>
              <a:gd name="connsiteY0" fmla="*/ 18767 h 830059"/>
              <a:gd name="connsiteX1" fmla="*/ 872472 w 900706"/>
              <a:gd name="connsiteY1" fmla="*/ 127052 h 830059"/>
              <a:gd name="connsiteX2" fmla="*/ 860440 w 900706"/>
              <a:gd name="connsiteY2" fmla="*/ 163146 h 830059"/>
              <a:gd name="connsiteX3" fmla="*/ 824346 w 900706"/>
              <a:gd name="connsiteY3" fmla="*/ 283462 h 830059"/>
              <a:gd name="connsiteX4" fmla="*/ 812314 w 900706"/>
              <a:gd name="connsiteY4" fmla="*/ 319557 h 830059"/>
              <a:gd name="connsiteX5" fmla="*/ 800282 w 900706"/>
              <a:gd name="connsiteY5" fmla="*/ 355652 h 830059"/>
              <a:gd name="connsiteX6" fmla="*/ 764188 w 900706"/>
              <a:gd name="connsiteY6" fmla="*/ 391746 h 830059"/>
              <a:gd name="connsiteX7" fmla="*/ 716061 w 900706"/>
              <a:gd name="connsiteY7" fmla="*/ 451904 h 830059"/>
              <a:gd name="connsiteX8" fmla="*/ 679967 w 900706"/>
              <a:gd name="connsiteY8" fmla="*/ 475967 h 830059"/>
              <a:gd name="connsiteX9" fmla="*/ 655903 w 900706"/>
              <a:gd name="connsiteY9" fmla="*/ 500030 h 830059"/>
              <a:gd name="connsiteX10" fmla="*/ 619809 w 900706"/>
              <a:gd name="connsiteY10" fmla="*/ 524094 h 830059"/>
              <a:gd name="connsiteX11" fmla="*/ 523556 w 900706"/>
              <a:gd name="connsiteY11" fmla="*/ 596283 h 830059"/>
              <a:gd name="connsiteX12" fmla="*/ 451367 w 900706"/>
              <a:gd name="connsiteY12" fmla="*/ 644409 h 830059"/>
              <a:gd name="connsiteX13" fmla="*/ 367146 w 900706"/>
              <a:gd name="connsiteY13" fmla="*/ 704567 h 830059"/>
              <a:gd name="connsiteX14" fmla="*/ 294956 w 900706"/>
              <a:gd name="connsiteY14" fmla="*/ 728630 h 830059"/>
              <a:gd name="connsiteX15" fmla="*/ 222767 w 900706"/>
              <a:gd name="connsiteY15" fmla="*/ 776757 h 830059"/>
              <a:gd name="connsiteX16" fmla="*/ 198703 w 900706"/>
              <a:gd name="connsiteY16" fmla="*/ 800820 h 830059"/>
              <a:gd name="connsiteX17" fmla="*/ 126514 w 900706"/>
              <a:gd name="connsiteY17" fmla="*/ 824883 h 830059"/>
              <a:gd name="connsiteX18" fmla="*/ 78388 w 900706"/>
              <a:gd name="connsiteY18" fmla="*/ 596283 h 830059"/>
              <a:gd name="connsiteX19" fmla="*/ 126514 w 900706"/>
              <a:gd name="connsiteY19" fmla="*/ 487999 h 830059"/>
              <a:gd name="connsiteX20" fmla="*/ 138546 w 900706"/>
              <a:gd name="connsiteY20" fmla="*/ 451904 h 830059"/>
              <a:gd name="connsiteX21" fmla="*/ 246830 w 900706"/>
              <a:gd name="connsiteY21" fmla="*/ 379715 h 830059"/>
              <a:gd name="connsiteX22" fmla="*/ 282925 w 900706"/>
              <a:gd name="connsiteY22" fmla="*/ 355652 h 830059"/>
              <a:gd name="connsiteX23" fmla="*/ 306988 w 900706"/>
              <a:gd name="connsiteY23" fmla="*/ 331588 h 830059"/>
              <a:gd name="connsiteX24" fmla="*/ 343082 w 900706"/>
              <a:gd name="connsiteY24" fmla="*/ 319557 h 830059"/>
              <a:gd name="connsiteX25" fmla="*/ 403240 w 900706"/>
              <a:gd name="connsiteY25" fmla="*/ 283462 h 830059"/>
              <a:gd name="connsiteX26" fmla="*/ 439335 w 900706"/>
              <a:gd name="connsiteY26" fmla="*/ 247367 h 830059"/>
              <a:gd name="connsiteX27" fmla="*/ 511525 w 900706"/>
              <a:gd name="connsiteY27" fmla="*/ 199241 h 830059"/>
              <a:gd name="connsiteX28" fmla="*/ 547619 w 900706"/>
              <a:gd name="connsiteY28" fmla="*/ 175178 h 830059"/>
              <a:gd name="connsiteX29" fmla="*/ 583714 w 900706"/>
              <a:gd name="connsiteY29" fmla="*/ 163146 h 830059"/>
              <a:gd name="connsiteX30" fmla="*/ 607777 w 900706"/>
              <a:gd name="connsiteY30" fmla="*/ 127052 h 830059"/>
              <a:gd name="connsiteX31" fmla="*/ 679967 w 900706"/>
              <a:gd name="connsiteY31" fmla="*/ 90957 h 830059"/>
              <a:gd name="connsiteX32" fmla="*/ 716061 w 900706"/>
              <a:gd name="connsiteY32" fmla="*/ 66894 h 830059"/>
              <a:gd name="connsiteX33" fmla="*/ 740125 w 900706"/>
              <a:gd name="connsiteY33" fmla="*/ 42830 h 830059"/>
              <a:gd name="connsiteX34" fmla="*/ 812314 w 900706"/>
              <a:gd name="connsiteY34" fmla="*/ 6736 h 83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00706" h="830059">
                <a:moveTo>
                  <a:pt x="896535" y="18767"/>
                </a:moveTo>
                <a:cubicBezTo>
                  <a:pt x="869449" y="100023"/>
                  <a:pt x="900706" y="0"/>
                  <a:pt x="872472" y="127052"/>
                </a:cubicBezTo>
                <a:cubicBezTo>
                  <a:pt x="869721" y="139432"/>
                  <a:pt x="863924" y="150952"/>
                  <a:pt x="860440" y="163146"/>
                </a:cubicBezTo>
                <a:cubicBezTo>
                  <a:pt x="824070" y="290443"/>
                  <a:pt x="881537" y="111891"/>
                  <a:pt x="824346" y="283462"/>
                </a:cubicBezTo>
                <a:lnTo>
                  <a:pt x="812314" y="319557"/>
                </a:lnTo>
                <a:cubicBezTo>
                  <a:pt x="808303" y="331589"/>
                  <a:pt x="809250" y="346684"/>
                  <a:pt x="800282" y="355652"/>
                </a:cubicBezTo>
                <a:cubicBezTo>
                  <a:pt x="788251" y="367683"/>
                  <a:pt x="775081" y="378675"/>
                  <a:pt x="764188" y="391746"/>
                </a:cubicBezTo>
                <a:cubicBezTo>
                  <a:pt x="732917" y="429272"/>
                  <a:pt x="751069" y="423898"/>
                  <a:pt x="716061" y="451904"/>
                </a:cubicBezTo>
                <a:cubicBezTo>
                  <a:pt x="704770" y="460937"/>
                  <a:pt x="691258" y="466934"/>
                  <a:pt x="679967" y="475967"/>
                </a:cubicBezTo>
                <a:cubicBezTo>
                  <a:pt x="671109" y="483053"/>
                  <a:pt x="664761" y="492944"/>
                  <a:pt x="655903" y="500030"/>
                </a:cubicBezTo>
                <a:cubicBezTo>
                  <a:pt x="644612" y="509063"/>
                  <a:pt x="630691" y="514572"/>
                  <a:pt x="619809" y="524094"/>
                </a:cubicBezTo>
                <a:cubicBezTo>
                  <a:pt x="534734" y="598536"/>
                  <a:pt x="593687" y="572907"/>
                  <a:pt x="523556" y="596283"/>
                </a:cubicBezTo>
                <a:cubicBezTo>
                  <a:pt x="499493" y="612325"/>
                  <a:pt x="474503" y="627057"/>
                  <a:pt x="451367" y="644409"/>
                </a:cubicBezTo>
                <a:cubicBezTo>
                  <a:pt x="444907" y="649254"/>
                  <a:pt x="381538" y="698171"/>
                  <a:pt x="367146" y="704567"/>
                </a:cubicBezTo>
                <a:cubicBezTo>
                  <a:pt x="343967" y="714869"/>
                  <a:pt x="294956" y="728630"/>
                  <a:pt x="294956" y="728630"/>
                </a:cubicBezTo>
                <a:cubicBezTo>
                  <a:pt x="270893" y="744672"/>
                  <a:pt x="243217" y="756308"/>
                  <a:pt x="222767" y="776757"/>
                </a:cubicBezTo>
                <a:cubicBezTo>
                  <a:pt x="214746" y="784778"/>
                  <a:pt x="208849" y="795747"/>
                  <a:pt x="198703" y="800820"/>
                </a:cubicBezTo>
                <a:cubicBezTo>
                  <a:pt x="176016" y="812163"/>
                  <a:pt x="126514" y="824883"/>
                  <a:pt x="126514" y="824883"/>
                </a:cubicBezTo>
                <a:cubicBezTo>
                  <a:pt x="0" y="799581"/>
                  <a:pt x="49166" y="830059"/>
                  <a:pt x="78388" y="596283"/>
                </a:cubicBezTo>
                <a:cubicBezTo>
                  <a:pt x="88735" y="513511"/>
                  <a:pt x="98808" y="543411"/>
                  <a:pt x="126514" y="487999"/>
                </a:cubicBezTo>
                <a:cubicBezTo>
                  <a:pt x="132186" y="476655"/>
                  <a:pt x="129578" y="460872"/>
                  <a:pt x="138546" y="451904"/>
                </a:cubicBezTo>
                <a:cubicBezTo>
                  <a:pt x="138548" y="451902"/>
                  <a:pt x="228781" y="391747"/>
                  <a:pt x="246830" y="379715"/>
                </a:cubicBezTo>
                <a:cubicBezTo>
                  <a:pt x="258862" y="371694"/>
                  <a:pt x="272700" y="365877"/>
                  <a:pt x="282925" y="355652"/>
                </a:cubicBezTo>
                <a:cubicBezTo>
                  <a:pt x="290946" y="347631"/>
                  <a:pt x="297261" y="337424"/>
                  <a:pt x="306988" y="331588"/>
                </a:cubicBezTo>
                <a:cubicBezTo>
                  <a:pt x="317863" y="325063"/>
                  <a:pt x="331051" y="323567"/>
                  <a:pt x="343082" y="319557"/>
                </a:cubicBezTo>
                <a:cubicBezTo>
                  <a:pt x="418030" y="244612"/>
                  <a:pt x="309522" y="345942"/>
                  <a:pt x="403240" y="283462"/>
                </a:cubicBezTo>
                <a:cubicBezTo>
                  <a:pt x="417398" y="274023"/>
                  <a:pt x="425904" y="257813"/>
                  <a:pt x="439335" y="247367"/>
                </a:cubicBezTo>
                <a:cubicBezTo>
                  <a:pt x="462163" y="229612"/>
                  <a:pt x="487462" y="215283"/>
                  <a:pt x="511525" y="199241"/>
                </a:cubicBezTo>
                <a:cubicBezTo>
                  <a:pt x="523556" y="191220"/>
                  <a:pt x="533901" y="179751"/>
                  <a:pt x="547619" y="175178"/>
                </a:cubicBezTo>
                <a:lnTo>
                  <a:pt x="583714" y="163146"/>
                </a:lnTo>
                <a:cubicBezTo>
                  <a:pt x="591735" y="151115"/>
                  <a:pt x="597552" y="137277"/>
                  <a:pt x="607777" y="127052"/>
                </a:cubicBezTo>
                <a:cubicBezTo>
                  <a:pt x="631103" y="103726"/>
                  <a:pt x="650608" y="100743"/>
                  <a:pt x="679967" y="90957"/>
                </a:cubicBezTo>
                <a:cubicBezTo>
                  <a:pt x="691998" y="82936"/>
                  <a:pt x="704770" y="75927"/>
                  <a:pt x="716061" y="66894"/>
                </a:cubicBezTo>
                <a:cubicBezTo>
                  <a:pt x="724919" y="59807"/>
                  <a:pt x="729979" y="47903"/>
                  <a:pt x="740125" y="42830"/>
                </a:cubicBezTo>
                <a:cubicBezTo>
                  <a:pt x="816119" y="4833"/>
                  <a:pt x="812314" y="46134"/>
                  <a:pt x="812314" y="673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1633538" y="1130300"/>
            <a:ext cx="352425" cy="1131888"/>
          </a:xfrm>
          <a:custGeom>
            <a:avLst/>
            <a:gdLst>
              <a:gd name="connsiteX0" fmla="*/ 267956 w 352178"/>
              <a:gd name="connsiteY0" fmla="*/ 1130969 h 1130969"/>
              <a:gd name="connsiteX1" fmla="*/ 183735 w 352178"/>
              <a:gd name="connsiteY1" fmla="*/ 1106906 h 1130969"/>
              <a:gd name="connsiteX2" fmla="*/ 147641 w 352178"/>
              <a:gd name="connsiteY2" fmla="*/ 1082843 h 1130969"/>
              <a:gd name="connsiteX3" fmla="*/ 111546 w 352178"/>
              <a:gd name="connsiteY3" fmla="*/ 974558 h 1130969"/>
              <a:gd name="connsiteX4" fmla="*/ 99514 w 352178"/>
              <a:gd name="connsiteY4" fmla="*/ 938464 h 1130969"/>
              <a:gd name="connsiteX5" fmla="*/ 111546 w 352178"/>
              <a:gd name="connsiteY5" fmla="*/ 818148 h 1130969"/>
              <a:gd name="connsiteX6" fmla="*/ 159672 w 352178"/>
              <a:gd name="connsiteY6" fmla="*/ 745958 h 1130969"/>
              <a:gd name="connsiteX7" fmla="*/ 183735 w 352178"/>
              <a:gd name="connsiteY7" fmla="*/ 709864 h 1130969"/>
              <a:gd name="connsiteX8" fmla="*/ 207799 w 352178"/>
              <a:gd name="connsiteY8" fmla="*/ 637674 h 1130969"/>
              <a:gd name="connsiteX9" fmla="*/ 219830 w 352178"/>
              <a:gd name="connsiteY9" fmla="*/ 601579 h 1130969"/>
              <a:gd name="connsiteX10" fmla="*/ 231862 w 352178"/>
              <a:gd name="connsiteY10" fmla="*/ 541421 h 1130969"/>
              <a:gd name="connsiteX11" fmla="*/ 255925 w 352178"/>
              <a:gd name="connsiteY11" fmla="*/ 469232 h 1130969"/>
              <a:gd name="connsiteX12" fmla="*/ 279988 w 352178"/>
              <a:gd name="connsiteY12" fmla="*/ 433137 h 1130969"/>
              <a:gd name="connsiteX13" fmla="*/ 292020 w 352178"/>
              <a:gd name="connsiteY13" fmla="*/ 397043 h 1130969"/>
              <a:gd name="connsiteX14" fmla="*/ 316083 w 352178"/>
              <a:gd name="connsiteY14" fmla="*/ 372979 h 1130969"/>
              <a:gd name="connsiteX15" fmla="*/ 352178 w 352178"/>
              <a:gd name="connsiteY15" fmla="*/ 288758 h 1130969"/>
              <a:gd name="connsiteX16" fmla="*/ 340146 w 352178"/>
              <a:gd name="connsiteY16" fmla="*/ 108285 h 1130969"/>
              <a:gd name="connsiteX17" fmla="*/ 243893 w 352178"/>
              <a:gd name="connsiteY17" fmla="*/ 60158 h 1130969"/>
              <a:gd name="connsiteX18" fmla="*/ 207799 w 352178"/>
              <a:gd name="connsiteY18" fmla="*/ 48127 h 1130969"/>
              <a:gd name="connsiteX19" fmla="*/ 183735 w 352178"/>
              <a:gd name="connsiteY19" fmla="*/ 24064 h 1130969"/>
              <a:gd name="connsiteX20" fmla="*/ 135609 w 352178"/>
              <a:gd name="connsiteY20" fmla="*/ 12032 h 1130969"/>
              <a:gd name="connsiteX21" fmla="*/ 99514 w 352178"/>
              <a:gd name="connsiteY21" fmla="*/ 0 h 1130969"/>
              <a:gd name="connsiteX22" fmla="*/ 27325 w 352178"/>
              <a:gd name="connsiteY22" fmla="*/ 12032 h 1130969"/>
              <a:gd name="connsiteX23" fmla="*/ 3262 w 352178"/>
              <a:gd name="connsiteY23" fmla="*/ 48127 h 1130969"/>
              <a:gd name="connsiteX24" fmla="*/ 15293 w 352178"/>
              <a:gd name="connsiteY24" fmla="*/ 204537 h 1130969"/>
              <a:gd name="connsiteX25" fmla="*/ 27325 w 352178"/>
              <a:gd name="connsiteY25" fmla="*/ 240632 h 1130969"/>
              <a:gd name="connsiteX26" fmla="*/ 39356 w 352178"/>
              <a:gd name="connsiteY26" fmla="*/ 288758 h 1130969"/>
              <a:gd name="connsiteX27" fmla="*/ 51388 w 352178"/>
              <a:gd name="connsiteY27" fmla="*/ 324853 h 1130969"/>
              <a:gd name="connsiteX28" fmla="*/ 87483 w 352178"/>
              <a:gd name="connsiteY28" fmla="*/ 493295 h 1130969"/>
              <a:gd name="connsiteX29" fmla="*/ 99514 w 352178"/>
              <a:gd name="connsiteY29" fmla="*/ 782053 h 1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52178" h="1130969">
                <a:moveTo>
                  <a:pt x="267956" y="1130969"/>
                </a:moveTo>
                <a:cubicBezTo>
                  <a:pt x="252543" y="1127116"/>
                  <a:pt x="200991" y="1115534"/>
                  <a:pt x="183735" y="1106906"/>
                </a:cubicBezTo>
                <a:cubicBezTo>
                  <a:pt x="170802" y="1100439"/>
                  <a:pt x="159672" y="1090864"/>
                  <a:pt x="147641" y="1082843"/>
                </a:cubicBezTo>
                <a:lnTo>
                  <a:pt x="111546" y="974558"/>
                </a:lnTo>
                <a:lnTo>
                  <a:pt x="99514" y="938464"/>
                </a:lnTo>
                <a:cubicBezTo>
                  <a:pt x="103525" y="898359"/>
                  <a:pt x="99524" y="856619"/>
                  <a:pt x="111546" y="818148"/>
                </a:cubicBezTo>
                <a:cubicBezTo>
                  <a:pt x="120172" y="790544"/>
                  <a:pt x="143630" y="770021"/>
                  <a:pt x="159672" y="745958"/>
                </a:cubicBezTo>
                <a:cubicBezTo>
                  <a:pt x="167693" y="733927"/>
                  <a:pt x="179162" y="723582"/>
                  <a:pt x="183735" y="709864"/>
                </a:cubicBezTo>
                <a:lnTo>
                  <a:pt x="207799" y="637674"/>
                </a:lnTo>
                <a:cubicBezTo>
                  <a:pt x="211810" y="625642"/>
                  <a:pt x="217343" y="614015"/>
                  <a:pt x="219830" y="601579"/>
                </a:cubicBezTo>
                <a:cubicBezTo>
                  <a:pt x="223841" y="581526"/>
                  <a:pt x="226481" y="561150"/>
                  <a:pt x="231862" y="541421"/>
                </a:cubicBezTo>
                <a:cubicBezTo>
                  <a:pt x="238536" y="516950"/>
                  <a:pt x="241855" y="490337"/>
                  <a:pt x="255925" y="469232"/>
                </a:cubicBezTo>
                <a:cubicBezTo>
                  <a:pt x="263946" y="457200"/>
                  <a:pt x="273521" y="446071"/>
                  <a:pt x="279988" y="433137"/>
                </a:cubicBezTo>
                <a:cubicBezTo>
                  <a:pt x="285660" y="421794"/>
                  <a:pt x="285495" y="407918"/>
                  <a:pt x="292020" y="397043"/>
                </a:cubicBezTo>
                <a:cubicBezTo>
                  <a:pt x="297856" y="387316"/>
                  <a:pt x="309791" y="382418"/>
                  <a:pt x="316083" y="372979"/>
                </a:cubicBezTo>
                <a:cubicBezTo>
                  <a:pt x="335906" y="343244"/>
                  <a:pt x="341483" y="320842"/>
                  <a:pt x="352178" y="288758"/>
                </a:cubicBezTo>
                <a:cubicBezTo>
                  <a:pt x="348167" y="228600"/>
                  <a:pt x="350624" y="167659"/>
                  <a:pt x="340146" y="108285"/>
                </a:cubicBezTo>
                <a:cubicBezTo>
                  <a:pt x="334896" y="78534"/>
                  <a:pt x="244674" y="60418"/>
                  <a:pt x="243893" y="60158"/>
                </a:cubicBezTo>
                <a:lnTo>
                  <a:pt x="207799" y="48127"/>
                </a:lnTo>
                <a:cubicBezTo>
                  <a:pt x="199778" y="40106"/>
                  <a:pt x="193881" y="29137"/>
                  <a:pt x="183735" y="24064"/>
                </a:cubicBezTo>
                <a:cubicBezTo>
                  <a:pt x="168945" y="16669"/>
                  <a:pt x="151508" y="16575"/>
                  <a:pt x="135609" y="12032"/>
                </a:cubicBezTo>
                <a:cubicBezTo>
                  <a:pt x="123414" y="8548"/>
                  <a:pt x="111546" y="4011"/>
                  <a:pt x="99514" y="0"/>
                </a:cubicBezTo>
                <a:cubicBezTo>
                  <a:pt x="75451" y="4011"/>
                  <a:pt x="49144" y="1122"/>
                  <a:pt x="27325" y="12032"/>
                </a:cubicBezTo>
                <a:cubicBezTo>
                  <a:pt x="14391" y="18499"/>
                  <a:pt x="4164" y="33695"/>
                  <a:pt x="3262" y="48127"/>
                </a:cubicBezTo>
                <a:cubicBezTo>
                  <a:pt x="0" y="100316"/>
                  <a:pt x="8807" y="152650"/>
                  <a:pt x="15293" y="204537"/>
                </a:cubicBezTo>
                <a:cubicBezTo>
                  <a:pt x="16866" y="217122"/>
                  <a:pt x="23841" y="228437"/>
                  <a:pt x="27325" y="240632"/>
                </a:cubicBezTo>
                <a:cubicBezTo>
                  <a:pt x="31868" y="256531"/>
                  <a:pt x="34813" y="272859"/>
                  <a:pt x="39356" y="288758"/>
                </a:cubicBezTo>
                <a:cubicBezTo>
                  <a:pt x="42840" y="300953"/>
                  <a:pt x="48051" y="312617"/>
                  <a:pt x="51388" y="324853"/>
                </a:cubicBezTo>
                <a:cubicBezTo>
                  <a:pt x="77084" y="419070"/>
                  <a:pt x="73174" y="407443"/>
                  <a:pt x="87483" y="493295"/>
                </a:cubicBezTo>
                <a:cubicBezTo>
                  <a:pt x="91667" y="589540"/>
                  <a:pt x="99514" y="685717"/>
                  <a:pt x="99514" y="78205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577850" y="1687513"/>
            <a:ext cx="1274763" cy="669925"/>
          </a:xfrm>
          <a:custGeom>
            <a:avLst/>
            <a:gdLst>
              <a:gd name="connsiteX0" fmla="*/ 1275347 w 1275347"/>
              <a:gd name="connsiteY0" fmla="*/ 622199 h 670171"/>
              <a:gd name="connsiteX1" fmla="*/ 1155031 w 1275347"/>
              <a:gd name="connsiteY1" fmla="*/ 586104 h 670171"/>
              <a:gd name="connsiteX2" fmla="*/ 866273 w 1275347"/>
              <a:gd name="connsiteY2" fmla="*/ 598136 h 670171"/>
              <a:gd name="connsiteX3" fmla="*/ 721895 w 1275347"/>
              <a:gd name="connsiteY3" fmla="*/ 622199 h 670171"/>
              <a:gd name="connsiteX4" fmla="*/ 385010 w 1275347"/>
              <a:gd name="connsiteY4" fmla="*/ 646262 h 670171"/>
              <a:gd name="connsiteX5" fmla="*/ 276726 w 1275347"/>
              <a:gd name="connsiteY5" fmla="*/ 646262 h 670171"/>
              <a:gd name="connsiteX6" fmla="*/ 252663 w 1275347"/>
              <a:gd name="connsiteY6" fmla="*/ 610168 h 670171"/>
              <a:gd name="connsiteX7" fmla="*/ 228600 w 1275347"/>
              <a:gd name="connsiteY7" fmla="*/ 586104 h 670171"/>
              <a:gd name="connsiteX8" fmla="*/ 168442 w 1275347"/>
              <a:gd name="connsiteY8" fmla="*/ 477820 h 670171"/>
              <a:gd name="connsiteX9" fmla="*/ 132347 w 1275347"/>
              <a:gd name="connsiteY9" fmla="*/ 453757 h 670171"/>
              <a:gd name="connsiteX10" fmla="*/ 96252 w 1275347"/>
              <a:gd name="connsiteY10" fmla="*/ 369536 h 670171"/>
              <a:gd name="connsiteX11" fmla="*/ 84221 w 1275347"/>
              <a:gd name="connsiteY11" fmla="*/ 333441 h 670171"/>
              <a:gd name="connsiteX12" fmla="*/ 36095 w 1275347"/>
              <a:gd name="connsiteY12" fmla="*/ 261252 h 670171"/>
              <a:gd name="connsiteX13" fmla="*/ 12031 w 1275347"/>
              <a:gd name="connsiteY13" fmla="*/ 189062 h 670171"/>
              <a:gd name="connsiteX14" fmla="*/ 0 w 1275347"/>
              <a:gd name="connsiteY14" fmla="*/ 152968 h 670171"/>
              <a:gd name="connsiteX15" fmla="*/ 24063 w 1275347"/>
              <a:gd name="connsiteY15" fmla="*/ 128904 h 670171"/>
              <a:gd name="connsiteX16" fmla="*/ 60158 w 1275347"/>
              <a:gd name="connsiteY16" fmla="*/ 116873 h 670171"/>
              <a:gd name="connsiteX17" fmla="*/ 276726 w 1275347"/>
              <a:gd name="connsiteY17" fmla="*/ 104841 h 670171"/>
              <a:gd name="connsiteX18" fmla="*/ 348916 w 1275347"/>
              <a:gd name="connsiteY18" fmla="*/ 80778 h 670171"/>
              <a:gd name="connsiteX19" fmla="*/ 433137 w 1275347"/>
              <a:gd name="connsiteY19" fmla="*/ 44683 h 670171"/>
              <a:gd name="connsiteX20" fmla="*/ 505326 w 1275347"/>
              <a:gd name="connsiteY20" fmla="*/ 8589 h 670171"/>
              <a:gd name="connsiteX21" fmla="*/ 553452 w 1275347"/>
              <a:gd name="connsiteY21" fmla="*/ 80778 h 670171"/>
              <a:gd name="connsiteX22" fmla="*/ 577516 w 1275347"/>
              <a:gd name="connsiteY22" fmla="*/ 104841 h 670171"/>
              <a:gd name="connsiteX23" fmla="*/ 613610 w 1275347"/>
              <a:gd name="connsiteY23" fmla="*/ 213125 h 670171"/>
              <a:gd name="connsiteX24" fmla="*/ 625642 w 1275347"/>
              <a:gd name="connsiteY24" fmla="*/ 249220 h 670171"/>
              <a:gd name="connsiteX25" fmla="*/ 697831 w 1275347"/>
              <a:gd name="connsiteY25" fmla="*/ 297347 h 670171"/>
              <a:gd name="connsiteX26" fmla="*/ 721895 w 1275347"/>
              <a:gd name="connsiteY26" fmla="*/ 321410 h 670171"/>
              <a:gd name="connsiteX27" fmla="*/ 757989 w 1275347"/>
              <a:gd name="connsiteY27" fmla="*/ 333441 h 670171"/>
              <a:gd name="connsiteX28" fmla="*/ 794084 w 1275347"/>
              <a:gd name="connsiteY28" fmla="*/ 357504 h 670171"/>
              <a:gd name="connsiteX29" fmla="*/ 830179 w 1275347"/>
              <a:gd name="connsiteY29" fmla="*/ 369536 h 670171"/>
              <a:gd name="connsiteX30" fmla="*/ 866273 w 1275347"/>
              <a:gd name="connsiteY30" fmla="*/ 405631 h 670171"/>
              <a:gd name="connsiteX31" fmla="*/ 914400 w 1275347"/>
              <a:gd name="connsiteY31" fmla="*/ 417662 h 670171"/>
              <a:gd name="connsiteX32" fmla="*/ 1034716 w 1275347"/>
              <a:gd name="connsiteY32" fmla="*/ 441725 h 670171"/>
              <a:gd name="connsiteX33" fmla="*/ 1058779 w 1275347"/>
              <a:gd name="connsiteY33" fmla="*/ 465789 h 670171"/>
              <a:gd name="connsiteX34" fmla="*/ 1130968 w 1275347"/>
              <a:gd name="connsiteY34" fmla="*/ 489852 h 670171"/>
              <a:gd name="connsiteX35" fmla="*/ 1227221 w 1275347"/>
              <a:gd name="connsiteY35" fmla="*/ 562041 h 67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75347" h="670171">
                <a:moveTo>
                  <a:pt x="1275347" y="622199"/>
                </a:moveTo>
                <a:cubicBezTo>
                  <a:pt x="1187470" y="592907"/>
                  <a:pt x="1227765" y="604288"/>
                  <a:pt x="1155031" y="586104"/>
                </a:cubicBezTo>
                <a:cubicBezTo>
                  <a:pt x="1058778" y="590115"/>
                  <a:pt x="962276" y="590136"/>
                  <a:pt x="866273" y="598136"/>
                </a:cubicBezTo>
                <a:cubicBezTo>
                  <a:pt x="817652" y="602188"/>
                  <a:pt x="770590" y="619155"/>
                  <a:pt x="721895" y="622199"/>
                </a:cubicBezTo>
                <a:cubicBezTo>
                  <a:pt x="481190" y="637244"/>
                  <a:pt x="593461" y="628892"/>
                  <a:pt x="385010" y="646262"/>
                </a:cubicBezTo>
                <a:cubicBezTo>
                  <a:pt x="344968" y="656273"/>
                  <a:pt x="318566" y="670171"/>
                  <a:pt x="276726" y="646262"/>
                </a:cubicBezTo>
                <a:cubicBezTo>
                  <a:pt x="264171" y="639088"/>
                  <a:pt x="261696" y="621459"/>
                  <a:pt x="252663" y="610168"/>
                </a:cubicBezTo>
                <a:cubicBezTo>
                  <a:pt x="245577" y="601310"/>
                  <a:pt x="236621" y="594125"/>
                  <a:pt x="228600" y="586104"/>
                </a:cubicBezTo>
                <a:cubicBezTo>
                  <a:pt x="216062" y="548492"/>
                  <a:pt x="203900" y="501459"/>
                  <a:pt x="168442" y="477820"/>
                </a:cubicBezTo>
                <a:lnTo>
                  <a:pt x="132347" y="453757"/>
                </a:lnTo>
                <a:cubicBezTo>
                  <a:pt x="107307" y="353594"/>
                  <a:pt x="137798" y="452627"/>
                  <a:pt x="96252" y="369536"/>
                </a:cubicBezTo>
                <a:cubicBezTo>
                  <a:pt x="90580" y="358192"/>
                  <a:pt x="90380" y="344527"/>
                  <a:pt x="84221" y="333441"/>
                </a:cubicBezTo>
                <a:cubicBezTo>
                  <a:pt x="70176" y="308160"/>
                  <a:pt x="45241" y="288688"/>
                  <a:pt x="36095" y="261252"/>
                </a:cubicBezTo>
                <a:lnTo>
                  <a:pt x="12031" y="189062"/>
                </a:lnTo>
                <a:lnTo>
                  <a:pt x="0" y="152968"/>
                </a:lnTo>
                <a:cubicBezTo>
                  <a:pt x="8021" y="144947"/>
                  <a:pt x="14336" y="134740"/>
                  <a:pt x="24063" y="128904"/>
                </a:cubicBezTo>
                <a:cubicBezTo>
                  <a:pt x="34938" y="122379"/>
                  <a:pt x="47533" y="118075"/>
                  <a:pt x="60158" y="116873"/>
                </a:cubicBezTo>
                <a:cubicBezTo>
                  <a:pt x="132133" y="110018"/>
                  <a:pt x="204537" y="108852"/>
                  <a:pt x="276726" y="104841"/>
                </a:cubicBezTo>
                <a:cubicBezTo>
                  <a:pt x="300789" y="96820"/>
                  <a:pt x="327811" y="94848"/>
                  <a:pt x="348916" y="80778"/>
                </a:cubicBezTo>
                <a:cubicBezTo>
                  <a:pt x="398769" y="47542"/>
                  <a:pt x="370982" y="60222"/>
                  <a:pt x="433137" y="44683"/>
                </a:cubicBezTo>
                <a:cubicBezTo>
                  <a:pt x="436699" y="42308"/>
                  <a:pt x="493301" y="0"/>
                  <a:pt x="505326" y="8589"/>
                </a:cubicBezTo>
                <a:cubicBezTo>
                  <a:pt x="528859" y="25399"/>
                  <a:pt x="533002" y="60329"/>
                  <a:pt x="553452" y="80778"/>
                </a:cubicBezTo>
                <a:lnTo>
                  <a:pt x="577516" y="104841"/>
                </a:lnTo>
                <a:lnTo>
                  <a:pt x="613610" y="213125"/>
                </a:lnTo>
                <a:cubicBezTo>
                  <a:pt x="617621" y="225157"/>
                  <a:pt x="615090" y="242185"/>
                  <a:pt x="625642" y="249220"/>
                </a:cubicBezTo>
                <a:cubicBezTo>
                  <a:pt x="649705" y="265262"/>
                  <a:pt x="677381" y="276898"/>
                  <a:pt x="697831" y="297347"/>
                </a:cubicBezTo>
                <a:cubicBezTo>
                  <a:pt x="705852" y="305368"/>
                  <a:pt x="712168" y="315574"/>
                  <a:pt x="721895" y="321410"/>
                </a:cubicBezTo>
                <a:cubicBezTo>
                  <a:pt x="732770" y="327935"/>
                  <a:pt x="745958" y="329431"/>
                  <a:pt x="757989" y="333441"/>
                </a:cubicBezTo>
                <a:cubicBezTo>
                  <a:pt x="770021" y="341462"/>
                  <a:pt x="781150" y="351037"/>
                  <a:pt x="794084" y="357504"/>
                </a:cubicBezTo>
                <a:cubicBezTo>
                  <a:pt x="805428" y="363176"/>
                  <a:pt x="819627" y="362501"/>
                  <a:pt x="830179" y="369536"/>
                </a:cubicBezTo>
                <a:cubicBezTo>
                  <a:pt x="844336" y="378974"/>
                  <a:pt x="851500" y="397189"/>
                  <a:pt x="866273" y="405631"/>
                </a:cubicBezTo>
                <a:cubicBezTo>
                  <a:pt x="880630" y="413835"/>
                  <a:pt x="898500" y="413119"/>
                  <a:pt x="914400" y="417662"/>
                </a:cubicBezTo>
                <a:cubicBezTo>
                  <a:pt x="998404" y="441663"/>
                  <a:pt x="890971" y="421191"/>
                  <a:pt x="1034716" y="441725"/>
                </a:cubicBezTo>
                <a:cubicBezTo>
                  <a:pt x="1042737" y="449746"/>
                  <a:pt x="1048633" y="460716"/>
                  <a:pt x="1058779" y="465789"/>
                </a:cubicBezTo>
                <a:cubicBezTo>
                  <a:pt x="1081466" y="477133"/>
                  <a:pt x="1109863" y="475782"/>
                  <a:pt x="1130968" y="489852"/>
                </a:cubicBezTo>
                <a:cubicBezTo>
                  <a:pt x="1212596" y="544270"/>
                  <a:pt x="1182708" y="517528"/>
                  <a:pt x="1227221" y="56204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982663" y="1106488"/>
            <a:ext cx="738187" cy="806450"/>
          </a:xfrm>
          <a:custGeom>
            <a:avLst/>
            <a:gdLst>
              <a:gd name="connsiteX0" fmla="*/ 737144 w 737144"/>
              <a:gd name="connsiteY0" fmla="*/ 806116 h 806116"/>
              <a:gd name="connsiteX1" fmla="*/ 664954 w 737144"/>
              <a:gd name="connsiteY1" fmla="*/ 782053 h 806116"/>
              <a:gd name="connsiteX2" fmla="*/ 628860 w 737144"/>
              <a:gd name="connsiteY2" fmla="*/ 770021 h 806116"/>
              <a:gd name="connsiteX3" fmla="*/ 568702 w 737144"/>
              <a:gd name="connsiteY3" fmla="*/ 733927 h 806116"/>
              <a:gd name="connsiteX4" fmla="*/ 496512 w 737144"/>
              <a:gd name="connsiteY4" fmla="*/ 697832 h 806116"/>
              <a:gd name="connsiteX5" fmla="*/ 424323 w 737144"/>
              <a:gd name="connsiteY5" fmla="*/ 649706 h 806116"/>
              <a:gd name="connsiteX6" fmla="*/ 388228 w 737144"/>
              <a:gd name="connsiteY6" fmla="*/ 625642 h 806116"/>
              <a:gd name="connsiteX7" fmla="*/ 352133 w 737144"/>
              <a:gd name="connsiteY7" fmla="*/ 613611 h 806116"/>
              <a:gd name="connsiteX8" fmla="*/ 328070 w 737144"/>
              <a:gd name="connsiteY8" fmla="*/ 577516 h 806116"/>
              <a:gd name="connsiteX9" fmla="*/ 291975 w 737144"/>
              <a:gd name="connsiteY9" fmla="*/ 565484 h 806116"/>
              <a:gd name="connsiteX10" fmla="*/ 255881 w 737144"/>
              <a:gd name="connsiteY10" fmla="*/ 541421 h 806116"/>
              <a:gd name="connsiteX11" fmla="*/ 159628 w 737144"/>
              <a:gd name="connsiteY11" fmla="*/ 469232 h 806116"/>
              <a:gd name="connsiteX12" fmla="*/ 99470 w 737144"/>
              <a:gd name="connsiteY12" fmla="*/ 409074 h 806116"/>
              <a:gd name="connsiteX13" fmla="*/ 39312 w 737144"/>
              <a:gd name="connsiteY13" fmla="*/ 348916 h 806116"/>
              <a:gd name="connsiteX14" fmla="*/ 27281 w 737144"/>
              <a:gd name="connsiteY14" fmla="*/ 312821 h 806116"/>
              <a:gd name="connsiteX15" fmla="*/ 3217 w 737144"/>
              <a:gd name="connsiteY15" fmla="*/ 288758 h 806116"/>
              <a:gd name="connsiteX16" fmla="*/ 15249 w 737144"/>
              <a:gd name="connsiteY16" fmla="*/ 192506 h 806116"/>
              <a:gd name="connsiteX17" fmla="*/ 39312 w 737144"/>
              <a:gd name="connsiteY17" fmla="*/ 120316 h 806116"/>
              <a:gd name="connsiteX18" fmla="*/ 111502 w 737144"/>
              <a:gd name="connsiteY18" fmla="*/ 72190 h 806116"/>
              <a:gd name="connsiteX19" fmla="*/ 147596 w 737144"/>
              <a:gd name="connsiteY19" fmla="*/ 48127 h 806116"/>
              <a:gd name="connsiteX20" fmla="*/ 171660 w 737144"/>
              <a:gd name="connsiteY20" fmla="*/ 24063 h 806116"/>
              <a:gd name="connsiteX21" fmla="*/ 243849 w 737144"/>
              <a:gd name="connsiteY21" fmla="*/ 0 h 806116"/>
              <a:gd name="connsiteX22" fmla="*/ 340102 w 737144"/>
              <a:gd name="connsiteY22" fmla="*/ 36095 h 806116"/>
              <a:gd name="connsiteX23" fmla="*/ 400260 w 737144"/>
              <a:gd name="connsiteY23" fmla="*/ 96253 h 806116"/>
              <a:gd name="connsiteX24" fmla="*/ 472449 w 737144"/>
              <a:gd name="connsiteY24" fmla="*/ 120316 h 806116"/>
              <a:gd name="connsiteX25" fmla="*/ 508544 w 737144"/>
              <a:gd name="connsiteY25" fmla="*/ 144379 h 806116"/>
              <a:gd name="connsiteX26" fmla="*/ 580733 w 737144"/>
              <a:gd name="connsiteY26" fmla="*/ 204537 h 806116"/>
              <a:gd name="connsiteX27" fmla="*/ 592765 w 737144"/>
              <a:gd name="connsiteY27" fmla="*/ 240632 h 806116"/>
              <a:gd name="connsiteX28" fmla="*/ 628860 w 737144"/>
              <a:gd name="connsiteY28" fmla="*/ 276727 h 806116"/>
              <a:gd name="connsiteX29" fmla="*/ 652923 w 737144"/>
              <a:gd name="connsiteY29" fmla="*/ 312821 h 806116"/>
              <a:gd name="connsiteX30" fmla="*/ 664954 w 737144"/>
              <a:gd name="connsiteY30" fmla="*/ 348916 h 806116"/>
              <a:gd name="connsiteX31" fmla="*/ 689017 w 737144"/>
              <a:gd name="connsiteY31" fmla="*/ 385011 h 80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7144" h="806116">
                <a:moveTo>
                  <a:pt x="737144" y="806116"/>
                </a:moveTo>
                <a:lnTo>
                  <a:pt x="664954" y="782053"/>
                </a:lnTo>
                <a:lnTo>
                  <a:pt x="628860" y="770021"/>
                </a:lnTo>
                <a:cubicBezTo>
                  <a:pt x="581855" y="723018"/>
                  <a:pt x="631179" y="765166"/>
                  <a:pt x="568702" y="733927"/>
                </a:cubicBezTo>
                <a:cubicBezTo>
                  <a:pt x="475411" y="687281"/>
                  <a:pt x="587234" y="728071"/>
                  <a:pt x="496512" y="697832"/>
                </a:cubicBezTo>
                <a:lnTo>
                  <a:pt x="424323" y="649706"/>
                </a:lnTo>
                <a:cubicBezTo>
                  <a:pt x="412291" y="641685"/>
                  <a:pt x="401946" y="630215"/>
                  <a:pt x="388228" y="625642"/>
                </a:cubicBezTo>
                <a:lnTo>
                  <a:pt x="352133" y="613611"/>
                </a:lnTo>
                <a:cubicBezTo>
                  <a:pt x="344112" y="601579"/>
                  <a:pt x="339361" y="586549"/>
                  <a:pt x="328070" y="577516"/>
                </a:cubicBezTo>
                <a:cubicBezTo>
                  <a:pt x="318167" y="569593"/>
                  <a:pt x="303319" y="571156"/>
                  <a:pt x="291975" y="565484"/>
                </a:cubicBezTo>
                <a:cubicBezTo>
                  <a:pt x="279042" y="559017"/>
                  <a:pt x="266763" y="550943"/>
                  <a:pt x="255881" y="541421"/>
                </a:cubicBezTo>
                <a:cubicBezTo>
                  <a:pt x="170804" y="466979"/>
                  <a:pt x="229760" y="492608"/>
                  <a:pt x="159628" y="469232"/>
                </a:cubicBezTo>
                <a:cubicBezTo>
                  <a:pt x="95460" y="372979"/>
                  <a:pt x="179681" y="489285"/>
                  <a:pt x="99470" y="409074"/>
                </a:cubicBezTo>
                <a:cubicBezTo>
                  <a:pt x="19259" y="328863"/>
                  <a:pt x="135565" y="413084"/>
                  <a:pt x="39312" y="348916"/>
                </a:cubicBezTo>
                <a:cubicBezTo>
                  <a:pt x="35302" y="336884"/>
                  <a:pt x="33806" y="323696"/>
                  <a:pt x="27281" y="312821"/>
                </a:cubicBezTo>
                <a:cubicBezTo>
                  <a:pt x="21445" y="303094"/>
                  <a:pt x="4346" y="300045"/>
                  <a:pt x="3217" y="288758"/>
                </a:cubicBezTo>
                <a:cubicBezTo>
                  <a:pt x="0" y="256585"/>
                  <a:pt x="8474" y="224122"/>
                  <a:pt x="15249" y="192506"/>
                </a:cubicBezTo>
                <a:cubicBezTo>
                  <a:pt x="20564" y="167704"/>
                  <a:pt x="18207" y="134386"/>
                  <a:pt x="39312" y="120316"/>
                </a:cubicBezTo>
                <a:lnTo>
                  <a:pt x="111502" y="72190"/>
                </a:lnTo>
                <a:cubicBezTo>
                  <a:pt x="123533" y="64169"/>
                  <a:pt x="137371" y="58352"/>
                  <a:pt x="147596" y="48127"/>
                </a:cubicBezTo>
                <a:cubicBezTo>
                  <a:pt x="155617" y="40106"/>
                  <a:pt x="161514" y="29136"/>
                  <a:pt x="171660" y="24063"/>
                </a:cubicBezTo>
                <a:cubicBezTo>
                  <a:pt x="194347" y="12719"/>
                  <a:pt x="243849" y="0"/>
                  <a:pt x="243849" y="0"/>
                </a:cubicBezTo>
                <a:cubicBezTo>
                  <a:pt x="295004" y="10231"/>
                  <a:pt x="303384" y="3967"/>
                  <a:pt x="340102" y="36095"/>
                </a:cubicBezTo>
                <a:cubicBezTo>
                  <a:pt x="361444" y="54769"/>
                  <a:pt x="373357" y="87285"/>
                  <a:pt x="400260" y="96253"/>
                </a:cubicBezTo>
                <a:cubicBezTo>
                  <a:pt x="424323" y="104274"/>
                  <a:pt x="451344" y="106246"/>
                  <a:pt x="472449" y="120316"/>
                </a:cubicBezTo>
                <a:cubicBezTo>
                  <a:pt x="484481" y="128337"/>
                  <a:pt x="497435" y="135122"/>
                  <a:pt x="508544" y="144379"/>
                </a:cubicBezTo>
                <a:cubicBezTo>
                  <a:pt x="601189" y="221582"/>
                  <a:pt x="491114" y="144790"/>
                  <a:pt x="580733" y="204537"/>
                </a:cubicBezTo>
                <a:cubicBezTo>
                  <a:pt x="584744" y="216569"/>
                  <a:pt x="585730" y="230080"/>
                  <a:pt x="592765" y="240632"/>
                </a:cubicBezTo>
                <a:cubicBezTo>
                  <a:pt x="602203" y="254790"/>
                  <a:pt x="617967" y="263655"/>
                  <a:pt x="628860" y="276727"/>
                </a:cubicBezTo>
                <a:cubicBezTo>
                  <a:pt x="638117" y="287835"/>
                  <a:pt x="644902" y="300790"/>
                  <a:pt x="652923" y="312821"/>
                </a:cubicBezTo>
                <a:cubicBezTo>
                  <a:pt x="656933" y="324853"/>
                  <a:pt x="659282" y="337572"/>
                  <a:pt x="664954" y="348916"/>
                </a:cubicBezTo>
                <a:cubicBezTo>
                  <a:pt x="671421" y="361850"/>
                  <a:pt x="689017" y="385011"/>
                  <a:pt x="689017" y="38501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1804988" y="1912938"/>
            <a:ext cx="474662" cy="204787"/>
          </a:xfrm>
          <a:custGeom>
            <a:avLst/>
            <a:gdLst>
              <a:gd name="connsiteX0" fmla="*/ 0 w 474304"/>
              <a:gd name="connsiteY0" fmla="*/ 0 h 204537"/>
              <a:gd name="connsiteX1" fmla="*/ 240631 w 474304"/>
              <a:gd name="connsiteY1" fmla="*/ 12032 h 204537"/>
              <a:gd name="connsiteX2" fmla="*/ 312821 w 474304"/>
              <a:gd name="connsiteY2" fmla="*/ 48126 h 204537"/>
              <a:gd name="connsiteX3" fmla="*/ 336884 w 474304"/>
              <a:gd name="connsiteY3" fmla="*/ 72190 h 204537"/>
              <a:gd name="connsiteX4" fmla="*/ 372979 w 474304"/>
              <a:gd name="connsiteY4" fmla="*/ 84221 h 204537"/>
              <a:gd name="connsiteX5" fmla="*/ 445168 w 474304"/>
              <a:gd name="connsiteY5" fmla="*/ 132347 h 204537"/>
              <a:gd name="connsiteX6" fmla="*/ 469231 w 474304"/>
              <a:gd name="connsiteY6" fmla="*/ 156411 h 204537"/>
              <a:gd name="connsiteX7" fmla="*/ 469231 w 474304"/>
              <a:gd name="connsiteY7" fmla="*/ 204537 h 20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04" h="204537">
                <a:moveTo>
                  <a:pt x="0" y="0"/>
                </a:moveTo>
                <a:cubicBezTo>
                  <a:pt x="80210" y="4011"/>
                  <a:pt x="160622" y="5075"/>
                  <a:pt x="240631" y="12032"/>
                </a:cubicBezTo>
                <a:cubicBezTo>
                  <a:pt x="265583" y="14202"/>
                  <a:pt x="294520" y="33485"/>
                  <a:pt x="312821" y="48126"/>
                </a:cubicBezTo>
                <a:cubicBezTo>
                  <a:pt x="321679" y="55212"/>
                  <a:pt x="327157" y="66354"/>
                  <a:pt x="336884" y="72190"/>
                </a:cubicBezTo>
                <a:cubicBezTo>
                  <a:pt x="347759" y="78715"/>
                  <a:pt x="360947" y="80211"/>
                  <a:pt x="372979" y="84221"/>
                </a:cubicBezTo>
                <a:cubicBezTo>
                  <a:pt x="397042" y="100263"/>
                  <a:pt x="424719" y="111897"/>
                  <a:pt x="445168" y="132347"/>
                </a:cubicBezTo>
                <a:cubicBezTo>
                  <a:pt x="453189" y="140368"/>
                  <a:pt x="465644" y="145649"/>
                  <a:pt x="469231" y="156411"/>
                </a:cubicBezTo>
                <a:cubicBezTo>
                  <a:pt x="474304" y="171630"/>
                  <a:pt x="469231" y="188495"/>
                  <a:pt x="469231" y="20453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502" name="Picture 8" descr="Классическая рубашка в вертикальную черно-белую тонкую полоску Интернет магазин Таобао на русском языке с доставкой в Россию, У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714375"/>
            <a:ext cx="23209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3" name="Picture 12" descr="Дизайнерская одежда от Gio Guerre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714375"/>
            <a:ext cx="2643187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 descr="231629.preview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571500"/>
            <a:ext cx="1924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7" descr="resh04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" b="-563"/>
          <a:stretch>
            <a:fillRect/>
          </a:stretch>
        </p:blipFill>
        <p:spPr bwMode="auto">
          <a:xfrm>
            <a:off x="285750" y="2714625"/>
            <a:ext cx="21431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0" descr="interer_01_06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2714625"/>
            <a:ext cx="23193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2" descr="224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500063"/>
            <a:ext cx="1857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1" r="4288" b="5739"/>
          <a:stretch>
            <a:fillRect/>
          </a:stretch>
        </p:blipFill>
        <p:spPr bwMode="auto">
          <a:xfrm>
            <a:off x="500063" y="4357688"/>
            <a:ext cx="1452562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4429125"/>
            <a:ext cx="15367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500063"/>
            <a:ext cx="29289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5286375" y="2571750"/>
            <a:ext cx="364331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Из тестируемого школьного оборудования и принадлежностей, наибольший коэффициент агрессивности – 83 определен для черной решетчатой подставки для бумаг; 71 – для бланков ЕГЭ; 66 - для горизонтальных жалюзи на окнах; 52 – для презентации слайдов в серо-сиреневом дизайне; 45 – для разлиновки журнала успеваемости.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82A64-2AA0-4276-AC70-345B15CE94A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071563"/>
            <a:ext cx="4214813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email">
            <a:lum contras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071563"/>
            <a:ext cx="40719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1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2805BA0-C4A8-4B97-9AED-95291BDE2B4B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214313" y="571500"/>
            <a:ext cx="8643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Визуальная среда является одним из важных компонентов жизнеобеспечения человека. </a:t>
            </a:r>
          </a:p>
        </p:txBody>
      </p:sp>
      <p:pic>
        <p:nvPicPr>
          <p:cNvPr id="4100" name="Picture 6" descr="http://http--www.fototerra.ru/image.html?id=200762&amp;size=mediu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714500"/>
            <a:ext cx="850106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B475E6-1AA0-4BB4-BE5C-0FCD15CC081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22531" name="Picture 2" descr="http://yoshkar-ola.rentpost.ru/sites/default/files/news/41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4000500"/>
            <a:ext cx="3865562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C:\Users\User\Desktop\df03ab_4ed852c7c257419aa8811af18247c973.jpg_srz_918_645_85_22_0.50_1.20_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642938"/>
            <a:ext cx="419735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C:\Users\User\Desktop\41_3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500063"/>
            <a:ext cx="44291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D28FE1-E8E4-4DDD-868E-CDD623AC136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23555" name="Picture 2" descr="C:\Users\User\Desktop\16678107_2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642938"/>
            <a:ext cx="4762500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C:\Users\User\Desktop\df03ab_4ed852c7c257419aa8811af18247c973.jpg_srz_918_645_85_22_0.50_1.20_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2643188"/>
            <a:ext cx="419735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User\Desktop\stoluchenicheskij2h-mestnijreguliruemijparametrmod_1543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642938"/>
            <a:ext cx="152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2843213" cy="2808288"/>
          </a:xfrm>
        </p:spPr>
      </p:pic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611188" y="3068638"/>
            <a:ext cx="1584325" cy="91598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3300"/>
                </a:solidFill>
              </a:rPr>
              <a:t>Агрессивная </a:t>
            </a:r>
          </a:p>
          <a:p>
            <a:pPr algn="ctr"/>
            <a:r>
              <a:rPr lang="ru-RU">
                <a:solidFill>
                  <a:srgbClr val="FF3300"/>
                </a:solidFill>
              </a:rPr>
              <a:t>визуальная</a:t>
            </a:r>
          </a:p>
          <a:p>
            <a:pPr algn="ctr"/>
            <a:r>
              <a:rPr lang="ru-RU">
                <a:solidFill>
                  <a:srgbClr val="FF3300"/>
                </a:solidFill>
              </a:rPr>
              <a:t>среда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2843213" y="620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5857875" y="2428875"/>
            <a:ext cx="309721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pPr>
              <a:buFontTx/>
              <a:buChar char="-"/>
            </a:pPr>
            <a:r>
              <a:rPr lang="ru-RU">
                <a:solidFill>
                  <a:srgbClr val="FF3300"/>
                </a:solidFill>
              </a:rPr>
              <a:t>увеличивается число ошибок;</a:t>
            </a:r>
          </a:p>
          <a:p>
            <a:pPr>
              <a:buFontTx/>
              <a:buChar char="-"/>
            </a:pPr>
            <a:r>
              <a:rPr lang="ru-RU">
                <a:solidFill>
                  <a:srgbClr val="FF3300"/>
                </a:solidFill>
              </a:rPr>
              <a:t> время выполнения  учебных заданий;</a:t>
            </a:r>
          </a:p>
          <a:p>
            <a:pPr>
              <a:buFontTx/>
              <a:buChar char="-"/>
            </a:pPr>
            <a:r>
              <a:rPr lang="ru-RU">
                <a:solidFill>
                  <a:srgbClr val="FF3300"/>
                </a:solidFill>
              </a:rPr>
              <a:t>снижается продуктивность труда</a:t>
            </a:r>
          </a:p>
          <a:p>
            <a:endParaRPr lang="ru-RU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/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2700338" y="1052513"/>
            <a:ext cx="3024187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Нистагм (непроизвольные колебательные движения глаз)</a:t>
            </a:r>
          </a:p>
          <a:p>
            <a:r>
              <a:rPr lang="ru-RU"/>
              <a:t>Снижение остроты зрения</a:t>
            </a:r>
          </a:p>
          <a:p>
            <a:r>
              <a:rPr lang="ru-RU"/>
              <a:t>Близорукость</a:t>
            </a:r>
          </a:p>
          <a:p>
            <a:r>
              <a:rPr lang="ru-RU"/>
              <a:t>Нарушения сердечного ритма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/>
              <a:t>Двигательное беспокойство</a:t>
            </a:r>
          </a:p>
          <a:p>
            <a:r>
              <a:rPr lang="ru-RU"/>
              <a:t>Рассеянность внимания</a:t>
            </a:r>
          </a:p>
          <a:p>
            <a:r>
              <a:rPr lang="ru-RU"/>
              <a:t>Усталость</a:t>
            </a:r>
          </a:p>
          <a:p>
            <a:r>
              <a:rPr lang="ru-RU"/>
              <a:t>Утомление</a:t>
            </a:r>
          </a:p>
          <a:p>
            <a:r>
              <a:rPr lang="ru-RU"/>
              <a:t>Переутомление</a:t>
            </a:r>
          </a:p>
          <a:p>
            <a:r>
              <a:rPr lang="ru-RU"/>
              <a:t>Раздражительность</a:t>
            </a:r>
          </a:p>
          <a:p>
            <a:r>
              <a:rPr lang="ru-RU"/>
              <a:t>Агрессивность</a:t>
            </a:r>
          </a:p>
        </p:txBody>
      </p:sp>
      <p:sp>
        <p:nvSpPr>
          <p:cNvPr id="24583" name="AutoShape 12"/>
          <p:cNvSpPr>
            <a:spLocks noChangeArrowheads="1"/>
          </p:cNvSpPr>
          <p:nvPr/>
        </p:nvSpPr>
        <p:spPr bwMode="auto">
          <a:xfrm>
            <a:off x="2051050" y="3284538"/>
            <a:ext cx="719138" cy="485775"/>
          </a:xfrm>
          <a:prstGeom prst="rightArrow">
            <a:avLst>
              <a:gd name="adj1" fmla="val 45102"/>
              <a:gd name="adj2" fmla="val 6862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3357563" y="3143250"/>
            <a:ext cx="2324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Снижает рабоспособность</a:t>
            </a:r>
          </a:p>
          <a:p>
            <a:pPr algn="ctr"/>
            <a:r>
              <a:rPr lang="ru-RU" b="1">
                <a:solidFill>
                  <a:srgbClr val="FF3300"/>
                </a:solidFill>
              </a:rPr>
              <a:t>школьника:</a:t>
            </a:r>
          </a:p>
        </p:txBody>
      </p:sp>
      <p:pic>
        <p:nvPicPr>
          <p:cNvPr id="24585" name="Picture 13" descr="C:\Users\User\Desktop\get-what-you-want3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642938"/>
            <a:ext cx="24288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57188" y="928688"/>
            <a:ext cx="8429625" cy="38862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mtClean="0">
                <a:solidFill>
                  <a:schemeClr val="bg2"/>
                </a:solidFill>
              </a:rPr>
              <a:t>Конгресс «Человек и лекарство»</a:t>
            </a:r>
          </a:p>
          <a:p>
            <a:pPr algn="just">
              <a:buFont typeface="Wingdings" pitchFamily="2" charset="2"/>
              <a:buNone/>
            </a:pPr>
            <a:r>
              <a:rPr lang="ru-RU" b="1" smtClean="0">
                <a:solidFill>
                  <a:schemeClr val="bg2"/>
                </a:solidFill>
              </a:rPr>
              <a:t>лека́рство</a:t>
            </a:r>
          </a:p>
          <a:p>
            <a:pPr algn="just">
              <a:buFont typeface="Wingdings" pitchFamily="2" charset="2"/>
              <a:buNone/>
            </a:pPr>
            <a:r>
              <a:rPr lang="ru-RU" smtClean="0">
                <a:solidFill>
                  <a:schemeClr val="bg2"/>
                </a:solidFill>
              </a:rPr>
              <a:t>1)вещество, средство используемое для лечения или предупреждения болезни</a:t>
            </a:r>
          </a:p>
          <a:p>
            <a:pPr algn="just">
              <a:buFont typeface="Wingdings" pitchFamily="2" charset="2"/>
              <a:buNone/>
            </a:pPr>
            <a:r>
              <a:rPr lang="ru-RU" smtClean="0">
                <a:solidFill>
                  <a:schemeClr val="bg2"/>
                </a:solidFill>
              </a:rPr>
              <a:t>2)то, что помогает предотвратить, устранить нежелательное явление</a:t>
            </a:r>
          </a:p>
          <a:p>
            <a:pPr algn="ctr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7A6F8D1-D557-4B07-978E-B975A89CB2BC}" type="slidenum">
              <a:rPr lang="ru-RU" smtClean="0"/>
              <a:pPr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29613" cy="1371600"/>
          </a:xfrm>
        </p:spPr>
        <p:txBody>
          <a:bodyPr/>
          <a:lstStyle/>
          <a:p>
            <a:pPr algn="just"/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Лекарство </a:t>
            </a:r>
            <a:r>
              <a:rPr lang="ru-RU" sz="32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(средства и способы)</a:t>
            </a:r>
            <a:r>
              <a:rPr lang="ru-RU" sz="32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от воздействия агрессивных визуальных полей: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4AFF144-A60D-4957-9D58-DFB5A1DF2D6D}" type="slidenum">
              <a:rPr lang="ru-RU" smtClean="0"/>
              <a:pPr>
                <a:defRPr/>
              </a:pPr>
              <a:t>24</a:t>
            </a:fld>
            <a:endParaRPr lang="ru-RU" smtClean="0"/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1" r="4288" b="5739"/>
          <a:stretch>
            <a:fillRect/>
          </a:stretch>
        </p:blipFill>
        <p:spPr bwMode="auto">
          <a:xfrm>
            <a:off x="500063" y="1857375"/>
            <a:ext cx="314325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4071938" y="1928813"/>
            <a:ext cx="4500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Замена черной разлиновки журналов на светло-синюю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3714750"/>
            <a:ext cx="4572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323850" y="836613"/>
            <a:ext cx="467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7651" name="Picture 4" descr="http://storage.pressfoto.ru/2010.12/41295583639af3a1558efd21f1fdcab2a88a0b12c9_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005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2428875"/>
            <a:ext cx="27749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4143375" y="3714750"/>
            <a:ext cx="47863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Замена яркой темной разлиновки тетрадей на светло-голубую.</a:t>
            </a:r>
          </a:p>
          <a:p>
            <a:pPr algn="just"/>
            <a:r>
              <a:rPr 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Использование тетрадей с двойными полями для двойной разгрузки зрительного анализатора.</a:t>
            </a:r>
          </a:p>
          <a:p>
            <a:endParaRPr lang="ru-RU" sz="28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2" descr="http://static.guim.co.uk/sys-images/Guardian/Pix/pictures/2013/1/2/1357121761938/Open-notebook-with-yellow-00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39"/>
          <a:stretch>
            <a:fillRect/>
          </a:stretch>
        </p:blipFill>
        <p:spPr bwMode="auto">
          <a:xfrm>
            <a:off x="4357688" y="857250"/>
            <a:ext cx="44291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F21ADE-0CBB-46CA-9382-935230CE418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3429000" y="6357938"/>
            <a:ext cx="189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Marc Thomasset</a:t>
            </a:r>
            <a:endParaRPr lang="ru-RU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45005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357563"/>
            <a:ext cx="43576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650" y="285750"/>
            <a:ext cx="43243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http://img0.liveinternet.ru/images/attach/c/2/66/131/66131141_1288794806_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357563"/>
            <a:ext cx="4429125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46085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357313"/>
            <a:ext cx="3744913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285750" y="4429125"/>
            <a:ext cx="8429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Замена зеленой доски на белую под синий маркер, чтобы обеспечить одинаковую контрастность букв с фоном, как в тетрадях, так и на доске для лучшего восприятия информации обучающимися.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4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D48418B-4B7C-4AD7-AB96-7D06DDDD34FB}" type="slidenum">
              <a:rPr lang="ru-RU" smtClean="0"/>
              <a:pPr>
                <a:defRPr/>
              </a:pPr>
              <a:t>28</a:t>
            </a:fld>
            <a:endParaRPr lang="ru-RU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28625"/>
            <a:ext cx="5018087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214313" y="3857625"/>
            <a:ext cx="5000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Отдавать приоритет выбору ручек с синим, голубым или белым, бежевым корпусом.</a:t>
            </a:r>
          </a:p>
        </p:txBody>
      </p:sp>
      <p:pic>
        <p:nvPicPr>
          <p:cNvPr id="30725" name="Picture 2" descr="Экоручка шариковая, 1 шт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428625"/>
            <a:ext cx="27860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6786563" y="3571875"/>
            <a:ext cx="1179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Экоручка</a:t>
            </a:r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5072063"/>
            <a:ext cx="35496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3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037EE41-F924-4E33-B49F-321DB068A693}" type="slidenum">
              <a:rPr lang="ru-RU" smtClean="0"/>
              <a:pPr>
                <a:defRPr/>
              </a:pPr>
              <a:t>29</a:t>
            </a:fld>
            <a:endParaRPr lang="ru-RU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6921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714375"/>
            <a:ext cx="3929062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Прямоугольник 7"/>
          <p:cNvSpPr>
            <a:spLocks noChangeArrowheads="1"/>
          </p:cNvSpPr>
          <p:nvPr/>
        </p:nvSpPr>
        <p:spPr bwMode="auto">
          <a:xfrm>
            <a:off x="428625" y="4857750"/>
            <a:ext cx="4029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Выбирать мебель с</a:t>
            </a:r>
          </a:p>
          <a:p>
            <a:pPr algn="just"/>
            <a:r>
              <a:rPr lang="ru-RU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округлыми углами.</a:t>
            </a:r>
          </a:p>
        </p:txBody>
      </p:sp>
      <p:pic>
        <p:nvPicPr>
          <p:cNvPr id="31750" name="Picture 2" descr="C:\Users\User\Desktop\16678107_2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4000500"/>
            <a:ext cx="2833688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620713"/>
            <a:ext cx="1905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79388" y="620713"/>
            <a:ext cx="68040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Глаз </a:t>
            </a:r>
            <a:r>
              <a:rPr 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самый активный из органов чувств, он постоянно перемещается в двух основных плоскостях: горизонтальной (вправо-влево) и вертикальной (вверх-вниз).</a:t>
            </a: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4716463" y="2276475"/>
            <a:ext cx="4249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125" name="Picture 11" descr="http://peresmotr.antontroyan.com/img/robo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500313"/>
            <a:ext cx="1357313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Двойная стрелка влево/вправо 10"/>
          <p:cNvSpPr/>
          <p:nvPr/>
        </p:nvSpPr>
        <p:spPr>
          <a:xfrm>
            <a:off x="1785938" y="3571875"/>
            <a:ext cx="4392612" cy="485775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" b="4892"/>
          <a:stretch>
            <a:fillRect/>
          </a:stretch>
        </p:blipFill>
        <p:spPr bwMode="auto">
          <a:xfrm>
            <a:off x="5805488" y="2928938"/>
            <a:ext cx="333851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3635375" y="2913063"/>
            <a:ext cx="1152525" cy="612775"/>
          </a:xfrm>
          <a:prstGeom prst="wedgeRoundRect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3300"/>
                </a:solidFill>
              </a:rPr>
              <a:t>48 метров</a:t>
            </a: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2214563" y="5286375"/>
            <a:ext cx="6408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/>
            <a:r>
              <a:rPr lang="ru-RU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 неподвижных глазах мы смогли бы ясно видеть человека в полный рост только с расстояния 48 метров.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algn="l">
              <a:defRPr/>
            </a:pPr>
            <a:fld id="{11DA7C18-807C-47BA-893A-EA62DBE1C76A}" type="slidenum">
              <a:rPr lang="ru-RU" smtClean="0">
                <a:latin typeface="Arial" charset="0"/>
              </a:rPr>
              <a:pPr algn="l">
                <a:defRPr/>
              </a:pPr>
              <a:t>30</a:t>
            </a:fld>
            <a:endParaRPr lang="ru-RU">
              <a:latin typeface="Arial" charset="0"/>
            </a:endParaRPr>
          </a:p>
        </p:txBody>
      </p:sp>
      <p:pic>
        <p:nvPicPr>
          <p:cNvPr id="32771" name="Picture 2" descr="C:\Users\User\Desktop\1-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46434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http://health-news.ru/doc/med/images/345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0"/>
            <a:ext cx="35179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3429000"/>
            <a:ext cx="53641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1A4E58-9FE0-4392-8CEB-1D42D11052B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33795" name="Picture 2" descr="Vittra (1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28625"/>
            <a:ext cx="4214813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Vittra (13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357563"/>
            <a:ext cx="4714875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Vittra (8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188"/>
            <a:ext cx="43910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Прямоугольник 5"/>
          <p:cNvSpPr>
            <a:spLocks noChangeArrowheads="1"/>
          </p:cNvSpPr>
          <p:nvPr/>
        </p:nvSpPr>
        <p:spPr bwMode="auto">
          <a:xfrm>
            <a:off x="5072063" y="3857625"/>
            <a:ext cx="3857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РЕКРЕАЦИЯ, -и, ж.  Отдых, восстановление сил после труда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idx="4294967295"/>
          </p:nvPr>
        </p:nvSpPr>
        <p:spPr>
          <a:xfrm>
            <a:off x="357188" y="5286375"/>
            <a:ext cx="8258175" cy="1343025"/>
          </a:xfrm>
        </p:spPr>
        <p:txBody>
          <a:bodyPr/>
          <a:lstStyle/>
          <a:p>
            <a:pPr marL="84138" indent="-15875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0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Организация комнат психологической разгрузки для субъектов образовательного процесса</a:t>
            </a:r>
          </a:p>
        </p:txBody>
      </p:sp>
      <p:pic>
        <p:nvPicPr>
          <p:cNvPr id="34819" name="Picture 7" descr="DSC07179(1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4367213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16_filippova_kirillov_i_dr_sensornaja_komnata_ris_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24013"/>
            <a:ext cx="4572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357188" y="5286375"/>
            <a:ext cx="8229600" cy="1371600"/>
          </a:xfrm>
        </p:spPr>
        <p:txBody>
          <a:bodyPr/>
          <a:lstStyle/>
          <a:p>
            <a:pPr algn="just"/>
            <a:r>
              <a:rPr lang="ru-RU" sz="32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Внедрение плавных линий и очертаний в архитектуру образовательных учреждений</a:t>
            </a:r>
          </a:p>
        </p:txBody>
      </p:sp>
      <p:pic>
        <p:nvPicPr>
          <p:cNvPr id="35843" name="Picture 2" descr="http://www.archfacade.ru/uploads/2012/05/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" y="500063"/>
            <a:ext cx="4543425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http://www.archfacade.ru/uploads/2012/05/4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3071813"/>
            <a:ext cx="50006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285750" y="5286375"/>
            <a:ext cx="8643938" cy="1371600"/>
          </a:xfrm>
        </p:spPr>
        <p:txBody>
          <a:bodyPr/>
          <a:lstStyle/>
          <a:p>
            <a:pPr algn="just"/>
            <a:r>
              <a:rPr lang="ru-RU" sz="32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Использование отделочных материалов пастельных тонов, с выделением крупных элементов.</a:t>
            </a:r>
          </a:p>
        </p:txBody>
      </p:sp>
      <p:pic>
        <p:nvPicPr>
          <p:cNvPr id="36867" name="Picture 4" descr="SP_A185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571500"/>
            <a:ext cx="31305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SP_A18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42938"/>
            <a:ext cx="47037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500063" y="5429250"/>
            <a:ext cx="8643937" cy="1085850"/>
          </a:xfrm>
        </p:spPr>
        <p:txBody>
          <a:bodyPr/>
          <a:lstStyle/>
          <a:p>
            <a:pPr algn="just"/>
            <a:r>
              <a:rPr lang="ru-RU" sz="32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Замена жалюзи рулонными шторами</a:t>
            </a:r>
          </a:p>
        </p:txBody>
      </p:sp>
      <p:sp>
        <p:nvSpPr>
          <p:cNvPr id="60418" name="Номер слайда 3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5C3949E-9F26-4EA6-8AB4-207A5E276C9D}" type="slidenum">
              <a:rPr lang="ru-RU" smtClean="0"/>
              <a:pPr>
                <a:defRPr/>
              </a:pPr>
              <a:t>35</a:t>
            </a:fld>
            <a:endParaRPr lang="ru-RU" smtClean="0"/>
          </a:p>
        </p:txBody>
      </p:sp>
      <p:pic>
        <p:nvPicPr>
          <p:cNvPr id="37892" name="Picture 4" descr="0_2b684_6d5a5d6_L - Горизонтальные жалюзи - Фотоальбомы - ЖАЛЮЗИ от НАТАЛИ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714500"/>
            <a:ext cx="2695575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 descr="C:\Users\User\Desktop\Screenshot_2015-03-21-12-35-36-1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1714500"/>
            <a:ext cx="463073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4035A-862D-421C-8F28-F774655C2738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38915" name="Picture 3" descr="C:\Users\User\Desktop\1295503148_priroda2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857625"/>
            <a:ext cx="4643437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C:\Users\User\Desktop\778_big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500063"/>
            <a:ext cx="42545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C:\Users\User\Desktop\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500063"/>
            <a:ext cx="43830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 descr="C:\Users\User\Desktop\690406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3714750"/>
            <a:ext cx="4000500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algn="l">
              <a:defRPr/>
            </a:pPr>
            <a:fld id="{E5B01690-F7ED-478E-8878-162907BD2E6B}" type="slidenum">
              <a:rPr lang="ru-RU">
                <a:solidFill>
                  <a:schemeClr val="tx1">
                    <a:tint val="75000"/>
                  </a:schemeClr>
                </a:solidFill>
                <a:latin typeface="Arial" pitchFamily="34" charset="0"/>
              </a:rPr>
              <a:pPr algn="l">
                <a:defRPr/>
              </a:pPr>
              <a:t>37</a:t>
            </a:fld>
            <a:endParaRPr lang="ru-RU">
              <a:solidFill>
                <a:schemeClr val="tx1">
                  <a:tint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39939" name="Picture 4" descr="http://r.zbp.ru/630x420/1b/6cbf42.h1w338.3sqp.ci.8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3" y="357188"/>
            <a:ext cx="43942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http://sch215.minsk.edu.by/sm_full.aspx?guid=48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714750"/>
            <a:ext cx="85725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0" descr="http://master.festival.1september.ru/articles/621494/img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57188"/>
            <a:ext cx="3929062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2857500" y="571500"/>
            <a:ext cx="5757863" cy="8048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4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3E8F3FB-6967-457E-9FC1-6FAD7952DAC0}" type="slidenum">
              <a:rPr lang="ru-RU" smtClean="0"/>
              <a:pPr>
                <a:defRPr/>
              </a:pPr>
              <a:t>38</a:t>
            </a:fld>
            <a:endParaRPr lang="ru-RU" smtClean="0"/>
          </a:p>
        </p:txBody>
      </p:sp>
      <p:pic>
        <p:nvPicPr>
          <p:cNvPr id="40964" name="Picture 2" descr="Креативчик &quot; WWW.OPEN.AZ - ОТКРОЙ ДЛЯ СЕБЯ АЗЕРБАЙДЖАН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7215188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692150"/>
            <a:ext cx="7693025" cy="37242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mtClean="0">
                <a:solidFill>
                  <a:srgbClr val="006600"/>
                </a:solidFill>
                <a:latin typeface="Comic Sans MS" pitchFamily="66" charset="0"/>
              </a:rPr>
              <a:t>Желаю всем благоприятной визуальной среды!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0" y="1765300"/>
            <a:ext cx="682625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9" t="3612" r="4276" b="1221"/>
          <a:stretch>
            <a:fillRect/>
          </a:stretch>
        </p:blipFill>
        <p:spPr bwMode="auto">
          <a:xfrm>
            <a:off x="395288" y="1773238"/>
            <a:ext cx="4608512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5148263" y="1093788"/>
            <a:ext cx="35274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>
                <a:solidFill>
                  <a:schemeClr val="bg2"/>
                </a:solidFill>
              </a:rPr>
              <a:t>П-образный тип (уравновешенные люди)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solidFill>
                  <a:schemeClr val="bg2"/>
                </a:solidFill>
              </a:rPr>
              <a:t>Саккадический тип (возбудимые )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solidFill>
                  <a:schemeClr val="bg2"/>
                </a:solidFill>
              </a:rPr>
              <a:t>Оптокинетический (скрытое косоглазие)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solidFill>
                  <a:schemeClr val="bg2"/>
                </a:solidFill>
              </a:rPr>
              <a:t>Дрейфовый (спокойные, флегматичные)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solidFill>
                  <a:schemeClr val="bg2"/>
                </a:solidFill>
              </a:rPr>
              <a:t>Взрывной (психические отклонения в скрытой форме)</a:t>
            </a:r>
          </a:p>
          <a:p>
            <a:pPr marL="342900" indent="-342900"/>
            <a:endParaRPr lang="ru-RU">
              <a:solidFill>
                <a:schemeClr val="bg2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2857500" y="500063"/>
            <a:ext cx="3335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/>
                </a:solidFill>
              </a:rPr>
              <a:t>Типы движений глаз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163" y="4221163"/>
            <a:ext cx="8532812" cy="250983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1 – запись движений глаз при фиксации неподвижной точки;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2 – после приема алкоголя спустя 20 мин.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3 – спустя 40 мин.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79B120D-7915-404D-9921-20D4B84F4E04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0" r="6781" b="2534"/>
          <a:stretch>
            <a:fillRect/>
          </a:stretch>
        </p:blipFill>
        <p:spPr bwMode="auto">
          <a:xfrm>
            <a:off x="323850" y="690563"/>
            <a:ext cx="60785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C:\Users\User\Desktop\24672_4400-0-1_big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571500"/>
            <a:ext cx="135096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229600" cy="3886200"/>
          </a:xfrm>
        </p:spPr>
        <p:txBody>
          <a:bodyPr/>
          <a:lstStyle/>
          <a:p>
            <a:pPr marL="0" indent="446088" algn="just">
              <a:buFont typeface="Wingdings" pitchFamily="2" charset="2"/>
              <a:buNone/>
            </a:pPr>
            <a:r>
              <a:rPr lang="ru-RU" smtClean="0">
                <a:solidFill>
                  <a:schemeClr val="bg2"/>
                </a:solidFill>
              </a:rPr>
              <a:t>Окружающая среда, в которой человек одномоментно видит большое число одинаковых элементов называется </a:t>
            </a:r>
            <a:r>
              <a:rPr lang="ru-RU" b="1" smtClean="0">
                <a:solidFill>
                  <a:srgbClr val="FF0000"/>
                </a:solidFill>
              </a:rPr>
              <a:t>агрессивной визуальной средой.</a:t>
            </a:r>
          </a:p>
        </p:txBody>
      </p:sp>
      <p:pic>
        <p:nvPicPr>
          <p:cNvPr id="8195" name="Picture 6" descr="http://i2.beon.ru/80/99/2199980/24/76352924/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714625"/>
            <a:ext cx="435768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2" descr="http://spravka.ua/company/photo/5007d40b91db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714625"/>
            <a:ext cx="41878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20713"/>
            <a:ext cx="8229600" cy="3886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800" smtClean="0">
                <a:solidFill>
                  <a:schemeClr val="bg2"/>
                </a:solidFill>
              </a:rPr>
              <a:t>Типичными примерами агрессивных видимых полей являются следующие тесты: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80"/>
          <a:stretch>
            <a:fillRect/>
          </a:stretch>
        </p:blipFill>
        <p:spPr bwMode="auto">
          <a:xfrm>
            <a:off x="250825" y="1644650"/>
            <a:ext cx="51847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1643063"/>
            <a:ext cx="309562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4643438"/>
            <a:ext cx="33067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280319e63afe8f8e4835ad5f5c11a79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20"/>
          <a:stretch>
            <a:fillRect/>
          </a:stretch>
        </p:blipFill>
        <p:spPr>
          <a:xfrm>
            <a:off x="428625" y="642938"/>
            <a:ext cx="3024188" cy="1655762"/>
          </a:xfrm>
        </p:spPr>
      </p:pic>
      <p:pic>
        <p:nvPicPr>
          <p:cNvPr id="10243" name="Picture 5" descr="0_e5a_d790655b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428625"/>
            <a:ext cx="41433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 descr="Главный распределительный щит купить в Санкт-Петербурге по низкой цене - OpenRussia.r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786188"/>
            <a:ext cx="45720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tgm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2643188"/>
            <a:ext cx="3143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8625"/>
            <a:ext cx="2881312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428625"/>
            <a:ext cx="25923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428625"/>
            <a:ext cx="22479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071813" y="1571625"/>
            <a:ext cx="481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5786438" y="1500188"/>
            <a:ext cx="481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3300"/>
                </a:solidFill>
              </a:rPr>
              <a:t>=</a:t>
            </a:r>
          </a:p>
        </p:txBody>
      </p:sp>
      <p:pic>
        <p:nvPicPr>
          <p:cNvPr id="11271" name="Picture 5" descr="В ГАИ наружную рекламу назвали одной из главных причин ДТП Авто-мото Новости Online.ua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85750" y="3571875"/>
            <a:ext cx="44577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4" descr="0_2b684_6d5a5d6_L - Горизонтальные жалюзи - Фотоальбомы - ЖАЛЮЗИ от НАТАЛИ"/>
          <p:cNvPicPr>
            <a:picLocks noChangeAspect="1" noChangeArrowheads="1"/>
          </p:cNvPicPr>
          <p:nvPr/>
        </p:nvPicPr>
        <p:blipFill>
          <a:blip r:embed="rId7" r:link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3429000"/>
            <a:ext cx="24288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5086</TotalTime>
  <Words>630</Words>
  <Application>Microsoft Office PowerPoint</Application>
  <PresentationFormat>Экран (4:3)</PresentationFormat>
  <Paragraphs>111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Пиксел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Лекарство (средства и способы) от воздействия агрессивных визуальных полей: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Внедрение плавных линий и очертаний в архитектуру образовательных учреждений</vt:lpstr>
      <vt:lpstr>Использование отделочных материалов пастельных тонов, с выделением крупных элементов.</vt:lpstr>
      <vt:lpstr>Замена жалюзи рулонными шторами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446</cp:revision>
  <dcterms:created xsi:type="dcterms:W3CDTF">2007-10-02T15:27:44Z</dcterms:created>
  <dcterms:modified xsi:type="dcterms:W3CDTF">2015-10-29T04:36:55Z</dcterms:modified>
</cp:coreProperties>
</file>