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1" r:id="rId2"/>
    <p:sldId id="293" r:id="rId3"/>
    <p:sldId id="337" r:id="rId4"/>
    <p:sldId id="339" r:id="rId5"/>
    <p:sldId id="340" r:id="rId6"/>
    <p:sldId id="336" r:id="rId7"/>
    <p:sldId id="362" r:id="rId8"/>
    <p:sldId id="317" r:id="rId9"/>
    <p:sldId id="370" r:id="rId10"/>
    <p:sldId id="310" r:id="rId11"/>
    <p:sldId id="367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48" r:id="rId22"/>
    <p:sldId id="314" r:id="rId23"/>
    <p:sldId id="352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3782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93;&#1075;&#1072;&#1083;&#1090;&#1077;&#1088;\AppData\Local\Temp\7zO296B.tmp\&#1050;&#1086;&#1088;&#1100;%20&#1079;&#1072;&#1073;.&#1087;&#1088;&#1080;&#1074;&#1080;&#1074;&#1082;&#1080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1;&#1091;&#1093;&#1075;&#1072;&#1083;&#1090;&#1077;&#1088;\Desktop\&#1044;&#1091;&#1073;&#1080;&#1085;&#1080;&#1085;&#1072;\&#1088;&#1072;&#1073;&#1086;&#1095;&#1077;&#1077;\&#1087;&#1088;&#1077;&#1079;&#1077;&#1085;&#1090;&#1072;&#1094;\&#1050;&#1042;&#1040;&#1056;&#1058;&#1040;&#1051;&#1067;%202015\1%20&#1082;&#1074;&#1072;&#1088;&#1090;&#1072;&#1083;%202015\&#1055;&#1088;&#1077;&#1079;&#1077;&#1085;&#1090;&#1072;&#1094;&#1080;&#1103;%201%20&#1082;&#1074;&#1072;&#1088;&#1090;&#1072;&#1083;%202015&#1075;\&#1055;&#1088;&#1077;&#1079;&#1077;&#1085;&#1090;&#1072;&#1094;&#1080;&#1103;%201%20&#1082;&#1074;&#1072;&#1088;&#1090;&#1072;&#1083;%202015&#1075;\&#1050;&#1086;&#1088;&#1100;%20&#1079;&#1072;&#1073;.&#1087;&#1088;&#1080;&#1074;&#1080;&#1074;&#1082;&#1080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7;&#1086;&#1083;2&#1082;5\AppData\Local\Temp\7zODD89.tmp\&#1043;&#1088;&#1072;&#1092;&#1080;&#1082;&#1080;%20&#1074;%20&#1087;&#1088;&#1077;&#1079;&#1077;&#1085;&#1090;&#1072;&#1094;&#1080;&#1102;%209%20&#1084;&#1077;&#1089;.2015&#1075;.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44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\&#1056;&#1072;&#1073;&#1086;&#1095;&#1080;&#1081;%20&#1089;&#1090;&#1086;&#1083;\&#1044;&#1086;&#1082;&#1091;&#1084;&#1077;&#1085;&#1090;&#1099;%20&#1080;&#1079;%20&#1095;&#1072;&#1090;&#1072;\&#1047;&#1080;&#1084;&#1080;&#1085;&#1072;%20&#1043;&#1072;&#1083;&#1080;&#1085;&#1072;%20&#1043;&#1088;&#1080;&#1075;&#1086;&#1088;&#1100;&#1077;&#1074;&#1085;&#1072;\&#1043;&#1088;&#1072;&#1092;&#1080;&#1082;&#1080;%20&#1087;&#1086;%20&#1042;&#1048;&#1063;%20&#1076;&#1083;&#1103;%20&#1043;.&#1042;.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\&#1056;&#1072;&#1073;&#1086;&#1095;&#1080;&#1081;%20&#1089;&#1090;&#1086;&#1083;\&#1044;&#1086;&#1082;&#1091;&#1084;&#1077;&#1085;&#1090;&#1099;%20&#1080;&#1079;%20&#1095;&#1072;&#1090;&#1072;\&#1047;&#1080;&#1084;&#1080;&#1085;&#1072;%20&#1043;&#1072;&#1083;&#1080;&#1085;&#1072;%20&#1043;&#1088;&#1080;&#1075;&#1086;&#1088;&#1100;&#1077;&#1074;&#1085;&#1072;\&#1043;&#1088;&#1072;&#1092;&#1080;&#1082;&#1080;%20&#1087;&#1086;%20&#1042;&#1048;&#1063;%20&#1076;&#1083;&#1103;%20&#1043;.&#1042;.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&#1043;&#1088;&#1072;&#1092;&#1080;&#1082;&#1080;%20&#1087;&#1086;%20&#1042;&#1048;&#1063;%20&#1076;&#1083;&#1103;%20&#1043;.&#1042;.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\&#1056;&#1072;&#1073;&#1086;&#1095;&#1080;&#1081;%20&#1089;&#1090;&#1086;&#1083;\&#1076;&#1077;&#1084;&#1086;&#1075;&#1088;&#1072;&#1092;&#1080;&#1103;_&#1075;&#1088;&#1072;&#1092;&#1080;&#1082;&#1080;_2014_&#1087;&#1088;&#1077;&#1076;&#1074;&#1072;&#1088;&#1080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1;&#1091;&#1093;&#1075;&#1072;&#1083;&#1090;&#1077;&#1088;\Desktop\&#1050;&#1086;&#1085;&#1092;&#1077;&#1088;&#1077;&#1085;&#1094;&#1080;&#1103;%20&#1055;&#1040;&#1056;&#1040;&#1047;.%2024.09.15\&#1043;&#1088;&#1072;&#1092;&#1080;&#1082;&#1080;%20&#1079;&#1072;%202014%20&#1075;&#1086;&#1076;\&#1057;&#1054;&#1050;&#1048;%20&#1076;&#1080;&#1085;&#1072;&#1084;&#1080;&#1082;&#1072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8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3;&#1077;&#1086;&#1083;2&#1082;5\Desktop\&#1055;&#1088;&#1077;&#1079;&#1077;&#1085;&#1090;&#1072;&#1094;&#1080;&#1103;%209%20&#1084;&#1077;&#1089;.%20&#1086;&#1082;&#1090;&#1103;&#1073;&#1088;&#1100;\&#1054;&#1050;&#1048;%20&#1087;&#1086;%20&#1074;&#1086;&#1079;&#1088;&#1072;&#1089;&#1090;&#1072;&#108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kumimoji="1" lang="ru-RU" sz="1200" b="1" i="0" u="none" strike="noStrike" kern="120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n-ea"/>
                <a:cs typeface="+mn-cs"/>
              </a:defRPr>
            </a:pPr>
            <a:r>
              <a:rPr kumimoji="1" lang="ru-RU" sz="1200" b="1" i="0" u="none" strike="noStrike" kern="120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n-ea"/>
                <a:cs typeface="+mn-cs"/>
              </a:rPr>
              <a:t>По микробиологическим показателям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22043010752692"/>
          <c:y val="0.13007246376811588"/>
          <c:w val="0.82014118194903052"/>
          <c:h val="0.41496376811594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проб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11461</c:v>
                </c:pt>
                <c:pt idx="1">
                  <c:v>11325</c:v>
                </c:pt>
                <c:pt idx="2">
                  <c:v>7239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не соответствует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423</c:v>
                </c:pt>
                <c:pt idx="1">
                  <c:v>453</c:v>
                </c:pt>
                <c:pt idx="2">
                  <c:v>327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19950592"/>
        <c:axId val="1996467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уд. вес проб не соответствующих нормативам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 formatCode="0.0%">
                  <c:v>3.6999999999999998E-2</c:v>
                </c:pt>
                <c:pt idx="1">
                  <c:v>4.0000000000000022E-2</c:v>
                </c:pt>
                <c:pt idx="2" formatCode="0.0%">
                  <c:v>4.5000000000000012E-2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68000"/>
        <c:axId val="19966208"/>
      </c:lineChart>
      <c:catAx>
        <c:axId val="1995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64672"/>
        <c:crosses val="autoZero"/>
        <c:auto val="1"/>
        <c:lblAlgn val="ctr"/>
        <c:lblOffset val="100"/>
        <c:noMultiLvlLbl val="0"/>
      </c:catAx>
      <c:valAx>
        <c:axId val="1996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950592"/>
        <c:crosses val="autoZero"/>
        <c:crossBetween val="between"/>
      </c:valAx>
      <c:valAx>
        <c:axId val="1996620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crossAx val="19968000"/>
        <c:crosses val="max"/>
        <c:crossBetween val="between"/>
      </c:valAx>
      <c:catAx>
        <c:axId val="1996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9662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3145817458301584"/>
          <c:y val="0.65227804404884648"/>
          <c:w val="0.70545092724065228"/>
          <c:h val="0.186570866141732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Лист1!$B$4:$R$4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6 мес.2014</c:v>
                </c:pt>
                <c:pt idx="16">
                  <c:v> 6 мес.2015</c:v>
                </c:pt>
              </c:strCache>
            </c:strRef>
          </c:cat>
          <c:val>
            <c:numRef>
              <c:f>Лист1!$B$5:$R$5</c:f>
              <c:numCache>
                <c:formatCode>0</c:formatCode>
                <c:ptCount val="17"/>
                <c:pt idx="0">
                  <c:v>109</c:v>
                </c:pt>
                <c:pt idx="1">
                  <c:v>44</c:v>
                </c:pt>
                <c:pt idx="2">
                  <c:v>44</c:v>
                </c:pt>
                <c:pt idx="3">
                  <c:v>2</c:v>
                </c:pt>
                <c:pt idx="4">
                  <c:v>0</c:v>
                </c:pt>
                <c:pt idx="5">
                  <c:v>40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46</c:v>
                </c:pt>
                <c:pt idx="15">
                  <c:v>34</c:v>
                </c:pt>
                <c:pt idx="1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05408"/>
        <c:axId val="68097152"/>
      </c:barChart>
      <c:lineChart>
        <c:grouping val="standard"/>
        <c:varyColors val="0"/>
        <c:ser>
          <c:idx val="1"/>
          <c:order val="1"/>
          <c:tx>
            <c:strRef>
              <c:f>Лист1!$A$6</c:f>
              <c:strCache>
                <c:ptCount val="1"/>
                <c:pt idx="0">
                  <c:v>прививки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3.9829302987197959E-2"/>
                  <c:y val="3.6529680365296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829302987197959E-2"/>
                  <c:y val="-4.2617960426179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829302987197959E-2"/>
                  <c:y val="3.9573820395738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382171645329571E-2"/>
                  <c:y val="-3.0441400304414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449502133712661E-2"/>
                  <c:y val="-5.4794520547945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4831673779043266E-3"/>
                  <c:y val="-6.6971080669710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519203413940404E-2"/>
                  <c:y val="4.5662100456621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932669511617056E-2"/>
                  <c:y val="-4.5662100456621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069701280227601E-2"/>
                  <c:y val="4.8706240487062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6036036036036036E-2"/>
                  <c:y val="-5.1750380517503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6899004267425323E-3"/>
                  <c:y val="-1.5220700152207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6899004267425321E-2"/>
                  <c:y val="3.9573820395738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9.4831673779043266E-3"/>
                  <c:y val="-5.7838660578386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7.7972163814726816E-3"/>
                  <c:y val="-4.9658764504448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Лист1!$B$4:$R$4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6 мес.2014</c:v>
                </c:pt>
                <c:pt idx="16">
                  <c:v> 6 мес.2015</c:v>
                </c:pt>
              </c:strCache>
            </c:strRef>
          </c:cat>
          <c:val>
            <c:numRef>
              <c:f>Лист1!$B$6:$R$6</c:f>
              <c:numCache>
                <c:formatCode>0</c:formatCode>
                <c:ptCount val="17"/>
                <c:pt idx="0">
                  <c:v>27118</c:v>
                </c:pt>
                <c:pt idx="1">
                  <c:v>25489</c:v>
                </c:pt>
                <c:pt idx="2">
                  <c:v>27421</c:v>
                </c:pt>
                <c:pt idx="3">
                  <c:v>28171</c:v>
                </c:pt>
                <c:pt idx="4">
                  <c:v>42610</c:v>
                </c:pt>
                <c:pt idx="5">
                  <c:v>75937</c:v>
                </c:pt>
                <c:pt idx="6">
                  <c:v>44026</c:v>
                </c:pt>
                <c:pt idx="7">
                  <c:v>44664</c:v>
                </c:pt>
                <c:pt idx="8">
                  <c:v>43887</c:v>
                </c:pt>
                <c:pt idx="9">
                  <c:v>63226</c:v>
                </c:pt>
                <c:pt idx="10">
                  <c:v>61192</c:v>
                </c:pt>
                <c:pt idx="11">
                  <c:v>69665</c:v>
                </c:pt>
                <c:pt idx="12">
                  <c:v>69950</c:v>
                </c:pt>
                <c:pt idx="13">
                  <c:v>53893</c:v>
                </c:pt>
                <c:pt idx="14">
                  <c:v>106380</c:v>
                </c:pt>
                <c:pt idx="15">
                  <c:v>45241</c:v>
                </c:pt>
                <c:pt idx="16">
                  <c:v>4028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302336"/>
        <c:axId val="66303872"/>
      </c:lineChart>
      <c:catAx>
        <c:axId val="6630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ru-RU"/>
          </a:p>
        </c:txPr>
        <c:crossAx val="66303872"/>
        <c:crosses val="autoZero"/>
        <c:auto val="1"/>
        <c:lblAlgn val="ctr"/>
        <c:lblOffset val="100"/>
        <c:noMultiLvlLbl val="0"/>
      </c:catAx>
      <c:valAx>
        <c:axId val="6630387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6302336"/>
        <c:crosses val="autoZero"/>
        <c:crossBetween val="between"/>
      </c:valAx>
      <c:catAx>
        <c:axId val="66305408"/>
        <c:scaling>
          <c:orientation val="minMax"/>
        </c:scaling>
        <c:delete val="1"/>
        <c:axPos val="b"/>
        <c:majorTickMark val="out"/>
        <c:minorTickMark val="none"/>
        <c:tickLblPos val="nextTo"/>
        <c:crossAx val="68097152"/>
        <c:crosses val="autoZero"/>
        <c:auto val="1"/>
        <c:lblAlgn val="ctr"/>
        <c:lblOffset val="100"/>
        <c:noMultiLvlLbl val="0"/>
      </c:catAx>
      <c:valAx>
        <c:axId val="6809715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6630540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2371546017629732"/>
          <c:y val="0.84257009892875967"/>
          <c:w val="0.35256893030618686"/>
          <c:h val="0.1129857676968453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21868199112032"/>
          <c:y val="0.16521085883330094"/>
          <c:w val="0.69294253158583063"/>
          <c:h val="0.6970640128317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заболеваемость по возрастам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Лист1!$A$6:$A$12</c:f>
              <c:strCache>
                <c:ptCount val="7"/>
                <c:pt idx="0">
                  <c:v>до года             </c:v>
                </c:pt>
                <c:pt idx="1">
                  <c:v>1-2 лет             </c:v>
                </c:pt>
                <c:pt idx="2">
                  <c:v>3-6 лет             </c:v>
                </c:pt>
                <c:pt idx="3">
                  <c:v>7-14 лет    </c:v>
                </c:pt>
                <c:pt idx="4">
                  <c:v>15-17 лет           </c:v>
                </c:pt>
                <c:pt idx="5">
                  <c:v>18-35 лет</c:v>
                </c:pt>
                <c:pt idx="6">
                  <c:v>ст. 35 лет</c:v>
                </c:pt>
              </c:strCache>
            </c:strRef>
          </c:cat>
          <c:val>
            <c:numRef>
              <c:f>Лист1!$B$6:$B$12</c:f>
              <c:numCache>
                <c:formatCode>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38112"/>
        <c:axId val="68139648"/>
      </c:barChart>
      <c:catAx>
        <c:axId val="68138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8139648"/>
        <c:crosses val="autoZero"/>
        <c:auto val="1"/>
        <c:lblAlgn val="r"/>
        <c:lblOffset val="100"/>
        <c:noMultiLvlLbl val="0"/>
      </c:catAx>
      <c:valAx>
        <c:axId val="68139648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crossAx val="681381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350132669363119E-2"/>
          <c:y val="1.7676604188247153E-2"/>
          <c:w val="0.8696734617237426"/>
          <c:h val="0.77100518186144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Лист1!$B$4:$R$4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9 мес.2015</c:v>
                </c:pt>
              </c:strCache>
            </c:strRef>
          </c:cat>
          <c:val>
            <c:numRef>
              <c:f>Лист1!$B$5:$R$5</c:f>
              <c:numCache>
                <c:formatCode>0</c:formatCode>
                <c:ptCount val="17"/>
                <c:pt idx="0">
                  <c:v>109</c:v>
                </c:pt>
                <c:pt idx="1">
                  <c:v>44</c:v>
                </c:pt>
                <c:pt idx="2">
                  <c:v>44</c:v>
                </c:pt>
                <c:pt idx="3">
                  <c:v>2</c:v>
                </c:pt>
                <c:pt idx="4">
                  <c:v>0</c:v>
                </c:pt>
                <c:pt idx="5">
                  <c:v>40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46</c:v>
                </c:pt>
                <c:pt idx="15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69821184"/>
        <c:axId val="69822720"/>
      </c:barChart>
      <c:lineChart>
        <c:grouping val="standard"/>
        <c:varyColors val="0"/>
        <c:ser>
          <c:idx val="1"/>
          <c:order val="1"/>
          <c:tx>
            <c:strRef>
              <c:f>Лист1!$A$6</c:f>
              <c:strCache>
                <c:ptCount val="1"/>
                <c:pt idx="0">
                  <c:v>прививки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3.9829302987197876E-2"/>
                  <c:y val="3.6529680365296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829302987197876E-2"/>
                  <c:y val="-4.2617960426179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829302987197876E-2"/>
                  <c:y val="3.9573820395738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382171645329571E-2"/>
                  <c:y val="-3.0441400304414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449502133712661E-2"/>
                  <c:y val="-5.4794520547945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4831673779042849E-3"/>
                  <c:y val="-6.6971080669710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519203413940404E-2"/>
                  <c:y val="4.5662100456621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932669511617022E-2"/>
                  <c:y val="-4.5662100456621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069701280227601E-2"/>
                  <c:y val="4.8706240487062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6036036036036036E-2"/>
                  <c:y val="-5.1750380517503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6899004267425323E-3"/>
                  <c:y val="-1.5220700152207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6899004267425321E-2"/>
                  <c:y val="3.9573820395738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9.4831673779042849E-3"/>
                  <c:y val="-5.7838660578386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2067372612816461E-7"/>
                  <c:y val="6.0660992748957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Лист1!$B$4:$R$4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9 мес.2015</c:v>
                </c:pt>
              </c:strCache>
            </c:strRef>
          </c:cat>
          <c:val>
            <c:numRef>
              <c:f>Лист1!$B$6:$R$6</c:f>
              <c:numCache>
                <c:formatCode>0</c:formatCode>
                <c:ptCount val="17"/>
                <c:pt idx="0">
                  <c:v>27118</c:v>
                </c:pt>
                <c:pt idx="1">
                  <c:v>25489</c:v>
                </c:pt>
                <c:pt idx="2">
                  <c:v>27421</c:v>
                </c:pt>
                <c:pt idx="3">
                  <c:v>28171</c:v>
                </c:pt>
                <c:pt idx="4">
                  <c:v>42610</c:v>
                </c:pt>
                <c:pt idx="5">
                  <c:v>75937</c:v>
                </c:pt>
                <c:pt idx="6">
                  <c:v>44026</c:v>
                </c:pt>
                <c:pt idx="7">
                  <c:v>44664</c:v>
                </c:pt>
                <c:pt idx="8">
                  <c:v>43887</c:v>
                </c:pt>
                <c:pt idx="9">
                  <c:v>63226</c:v>
                </c:pt>
                <c:pt idx="10">
                  <c:v>61192</c:v>
                </c:pt>
                <c:pt idx="11">
                  <c:v>69665</c:v>
                </c:pt>
                <c:pt idx="12">
                  <c:v>69950</c:v>
                </c:pt>
                <c:pt idx="13">
                  <c:v>53893</c:v>
                </c:pt>
                <c:pt idx="14">
                  <c:v>106380</c:v>
                </c:pt>
                <c:pt idx="15">
                  <c:v>60785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54880"/>
        <c:axId val="68156416"/>
      </c:lineChart>
      <c:catAx>
        <c:axId val="6815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68156416"/>
        <c:crosses val="autoZero"/>
        <c:auto val="1"/>
        <c:lblAlgn val="ctr"/>
        <c:lblOffset val="100"/>
        <c:noMultiLvlLbl val="0"/>
      </c:catAx>
      <c:valAx>
        <c:axId val="6815641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8154880"/>
        <c:crosses val="autoZero"/>
        <c:crossBetween val="between"/>
      </c:valAx>
      <c:catAx>
        <c:axId val="69821184"/>
        <c:scaling>
          <c:orientation val="minMax"/>
        </c:scaling>
        <c:delete val="1"/>
        <c:axPos val="b"/>
        <c:majorTickMark val="out"/>
        <c:minorTickMark val="none"/>
        <c:tickLblPos val="nextTo"/>
        <c:crossAx val="69822720"/>
        <c:crosses val="autoZero"/>
        <c:auto val="1"/>
        <c:lblAlgn val="ctr"/>
        <c:lblOffset val="100"/>
        <c:noMultiLvlLbl val="0"/>
      </c:catAx>
      <c:valAx>
        <c:axId val="6982272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6982118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8366895796709382"/>
          <c:y val="0.91793758223914468"/>
          <c:w val="0.70377295229255865"/>
          <c:h val="6.5395867745457595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Лист1!$A$228</c:f>
              <c:strCache>
                <c:ptCount val="1"/>
                <c:pt idx="0">
                  <c:v>все жители         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Лист1!$B$227:$G$227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9 мес.2014</c:v>
                </c:pt>
                <c:pt idx="5">
                  <c:v>9 мес. 2015</c:v>
                </c:pt>
              </c:strCache>
            </c:strRef>
          </c:cat>
          <c:val>
            <c:numRef>
              <c:f>Лист1!$B$228:$G$228</c:f>
              <c:numCache>
                <c:formatCode>0.0</c:formatCode>
                <c:ptCount val="6"/>
                <c:pt idx="0">
                  <c:v>340.6</c:v>
                </c:pt>
                <c:pt idx="1">
                  <c:v>325.2</c:v>
                </c:pt>
                <c:pt idx="2">
                  <c:v>401.1</c:v>
                </c:pt>
                <c:pt idx="3">
                  <c:v>381</c:v>
                </c:pt>
                <c:pt idx="4">
                  <c:v>274</c:v>
                </c:pt>
                <c:pt idx="5">
                  <c:v>274.2</c:v>
                </c:pt>
              </c:numCache>
            </c:numRef>
          </c:val>
        </c:ser>
        <c:ser>
          <c:idx val="1"/>
          <c:order val="1"/>
          <c:tx>
            <c:strRef>
              <c:f>Лист1!$A$229</c:f>
              <c:strCache>
                <c:ptCount val="1"/>
                <c:pt idx="0">
                  <c:v>до 14 лет          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Лист1!$B$227:$G$227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9 мес.2014</c:v>
                </c:pt>
                <c:pt idx="5">
                  <c:v>9 мес. 2015</c:v>
                </c:pt>
              </c:strCache>
            </c:strRef>
          </c:cat>
          <c:val>
            <c:numRef>
              <c:f>Лист1!$B$229:$G$229</c:f>
              <c:numCache>
                <c:formatCode>0.0</c:formatCode>
                <c:ptCount val="6"/>
                <c:pt idx="0">
                  <c:v>977.1</c:v>
                </c:pt>
                <c:pt idx="1">
                  <c:v>1054.5999999999999</c:v>
                </c:pt>
                <c:pt idx="2">
                  <c:v>987.7</c:v>
                </c:pt>
                <c:pt idx="3">
                  <c:v>856.9</c:v>
                </c:pt>
                <c:pt idx="4">
                  <c:v>639.79999999999995</c:v>
                </c:pt>
                <c:pt idx="5">
                  <c:v>514.29999999999995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shape val="cylinder"/>
        <c:axId val="67900928"/>
        <c:axId val="67902464"/>
        <c:axId val="0"/>
      </c:bar3DChart>
      <c:catAx>
        <c:axId val="6790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902464"/>
        <c:crosses val="autoZero"/>
        <c:auto val="1"/>
        <c:lblAlgn val="ctr"/>
        <c:lblOffset val="100"/>
        <c:noMultiLvlLbl val="0"/>
      </c:catAx>
      <c:valAx>
        <c:axId val="67902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7900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846712233985136"/>
          <c:y val="0.82596972199669638"/>
          <c:w val="0.64564055322475411"/>
          <c:h val="8.5142011254514205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</c:spPr>
  <c:txPr>
    <a:bodyPr/>
    <a:lstStyle/>
    <a:p>
      <a:pPr>
        <a:defRPr sz="9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20583895691911E-2"/>
          <c:y val="0"/>
          <c:w val="0.93696081053471325"/>
          <c:h val="0.67373841652901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0"/>
              <c:layout>
                <c:manualLayout>
                  <c:x val="0"/>
                  <c:y val="-1.646092668536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453429343557109E-3"/>
                  <c:y val="0.22222066687197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906858687114214E-3"/>
                  <c:y val="0.19999860018477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453429343557109E-3"/>
                  <c:y val="0.21777625353453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0599059077373636E-16"/>
                  <c:y val="0.21333184019709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3697753982602626E-3"/>
                  <c:y val="0.21305782636691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Лист1!$B$4:$Q$4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9 мес.2015</c:v>
                </c:pt>
              </c:strCache>
            </c:strRef>
          </c:cat>
          <c:val>
            <c:numRef>
              <c:f>Лист1!$B$5:$Q$5</c:f>
              <c:numCache>
                <c:formatCode>0</c:formatCode>
                <c:ptCount val="16"/>
                <c:pt idx="0">
                  <c:v>360498</c:v>
                </c:pt>
                <c:pt idx="1">
                  <c:v>303383</c:v>
                </c:pt>
                <c:pt idx="2">
                  <c:v>318320</c:v>
                </c:pt>
                <c:pt idx="3">
                  <c:v>347402</c:v>
                </c:pt>
                <c:pt idx="4">
                  <c:v>288087</c:v>
                </c:pt>
                <c:pt idx="5">
                  <c:v>310055</c:v>
                </c:pt>
                <c:pt idx="6">
                  <c:v>318491</c:v>
                </c:pt>
                <c:pt idx="7">
                  <c:v>344616</c:v>
                </c:pt>
                <c:pt idx="8">
                  <c:v>335779</c:v>
                </c:pt>
                <c:pt idx="9">
                  <c:v>445351</c:v>
                </c:pt>
                <c:pt idx="10">
                  <c:v>339649</c:v>
                </c:pt>
                <c:pt idx="11">
                  <c:v>426075</c:v>
                </c:pt>
                <c:pt idx="12">
                  <c:v>399614</c:v>
                </c:pt>
                <c:pt idx="13">
                  <c:v>455224</c:v>
                </c:pt>
                <c:pt idx="14">
                  <c:v>445993</c:v>
                </c:pt>
                <c:pt idx="15">
                  <c:v>296019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941120"/>
        <c:axId val="67942656"/>
      </c:barChart>
      <c:lineChart>
        <c:grouping val="standard"/>
        <c:varyColors val="0"/>
        <c:ser>
          <c:idx val="1"/>
          <c:order val="1"/>
          <c:tx>
            <c:strRef>
              <c:f>Лист1!$A$6</c:f>
              <c:strCache>
                <c:ptCount val="1"/>
                <c:pt idx="0">
                  <c:v>прививки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8461353983169582E-3"/>
                  <c:y val="4.3895804494308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69227079663385E-2"/>
                  <c:y val="7.681765786503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820451327722992E-3"/>
                  <c:y val="8.779160898861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230676991584513E-3"/>
                  <c:y val="5.4869755617885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757101129165636E-2"/>
                  <c:y val="0.10063061675858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769203097475321E-2"/>
                  <c:y val="-4.9382780056097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5640902655445914E-3"/>
                  <c:y val="6.035673117967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5640902655446504E-3"/>
                  <c:y val="-3.2921853370731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051248230247615E-2"/>
                  <c:y val="7.133068230325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473657088633219E-2"/>
                  <c:y val="-8.910838769282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1429574700394876E-2"/>
                  <c:y val="-5.827150816092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5755855546216851E-2"/>
                  <c:y val="-0.14112447156975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3615436804894918E-3"/>
                  <c:y val="-5.931402054928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2820451327722992E-3"/>
                  <c:y val="-9.876556011219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Лист1!$B$4:$Q$4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9 мес.2015</c:v>
                </c:pt>
              </c:strCache>
            </c:strRef>
          </c:cat>
          <c:val>
            <c:numRef>
              <c:f>Лист1!$B$6:$Q$6</c:f>
              <c:numCache>
                <c:formatCode>0</c:formatCode>
                <c:ptCount val="16"/>
                <c:pt idx="0">
                  <c:v>210862</c:v>
                </c:pt>
                <c:pt idx="1">
                  <c:v>332377</c:v>
                </c:pt>
                <c:pt idx="2">
                  <c:v>288205</c:v>
                </c:pt>
                <c:pt idx="3">
                  <c:v>232685</c:v>
                </c:pt>
                <c:pt idx="4">
                  <c:v>251877</c:v>
                </c:pt>
                <c:pt idx="5">
                  <c:v>198015</c:v>
                </c:pt>
                <c:pt idx="6">
                  <c:v>234659</c:v>
                </c:pt>
                <c:pt idx="7">
                  <c:v>227940</c:v>
                </c:pt>
                <c:pt idx="8">
                  <c:v>233506</c:v>
                </c:pt>
                <c:pt idx="9">
                  <c:v>440912</c:v>
                </c:pt>
                <c:pt idx="10">
                  <c:v>823644</c:v>
                </c:pt>
                <c:pt idx="11">
                  <c:v>564776</c:v>
                </c:pt>
                <c:pt idx="12">
                  <c:v>551200</c:v>
                </c:pt>
                <c:pt idx="13">
                  <c:v>538281</c:v>
                </c:pt>
                <c:pt idx="14">
                  <c:v>543624</c:v>
                </c:pt>
                <c:pt idx="15">
                  <c:v>336296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941120"/>
        <c:axId val="67942656"/>
      </c:lineChart>
      <c:catAx>
        <c:axId val="6794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942656"/>
        <c:crosses val="autoZero"/>
        <c:auto val="1"/>
        <c:lblAlgn val="ctr"/>
        <c:lblOffset val="100"/>
        <c:noMultiLvlLbl val="0"/>
      </c:catAx>
      <c:valAx>
        <c:axId val="679426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67941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846630450393894"/>
          <c:y val="0.87913645398807372"/>
          <c:w val="0.50393065136678561"/>
          <c:h val="8.7595028368096337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67435028284194E-2"/>
          <c:y val="5.2674528443726922E-2"/>
          <c:w val="0.95393891515429474"/>
          <c:h val="0.48082118544968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808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Лист1!$B$4:$B$10</c:f>
              <c:strCache>
                <c:ptCount val="7"/>
                <c:pt idx="0">
                  <c:v>Курганская обл.</c:v>
                </c:pt>
                <c:pt idx="1">
                  <c:v>Челябинская обл.</c:v>
                </c:pt>
                <c:pt idx="2">
                  <c:v>Свердловская обл.</c:v>
                </c:pt>
                <c:pt idx="3">
                  <c:v>Тюменская обл.</c:v>
                </c:pt>
                <c:pt idx="4">
                  <c:v>ХМАО</c:v>
                </c:pt>
                <c:pt idx="5">
                  <c:v>ЯНАО</c:v>
                </c:pt>
                <c:pt idx="6">
                  <c:v>РФ</c:v>
                </c:pt>
              </c:strCache>
            </c:strRef>
          </c:cat>
          <c:val>
            <c:numRef>
              <c:f>Лист1!$C$4:$C$10</c:f>
              <c:numCache>
                <c:formatCode>0.00</c:formatCode>
                <c:ptCount val="7"/>
                <c:pt idx="0" formatCode="General">
                  <c:v>79.900000000000006</c:v>
                </c:pt>
                <c:pt idx="1">
                  <c:v>118.7</c:v>
                </c:pt>
                <c:pt idx="2" formatCode="0">
                  <c:v>173.6</c:v>
                </c:pt>
                <c:pt idx="3" formatCode="General">
                  <c:v>112.2</c:v>
                </c:pt>
                <c:pt idx="4" formatCode="General">
                  <c:v>100.7</c:v>
                </c:pt>
                <c:pt idx="5">
                  <c:v>28.1</c:v>
                </c:pt>
                <c:pt idx="6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1"/>
        <c:axId val="68025344"/>
        <c:axId val="68027136"/>
      </c:barChart>
      <c:catAx>
        <c:axId val="6802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68027136"/>
        <c:crosses val="autoZero"/>
        <c:auto val="1"/>
        <c:lblAlgn val="ctr"/>
        <c:lblOffset val="100"/>
        <c:noMultiLvlLbl val="0"/>
      </c:catAx>
      <c:valAx>
        <c:axId val="6802713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680253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8.5469487258451118E-3"/>
                  <c:y val="-2.222206668719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375589806760903E-3"/>
                  <c:y val="5.5555166717993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093897451690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5.5555166717993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093897451690224E-3"/>
                  <c:y val="-5.5555166717993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8375589806760903E-3"/>
                  <c:y val="-5.5555166717993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7093897451690224E-3"/>
                  <c:y val="-2.2222066687197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256338471014134E-2"/>
                  <c:y val="-2.2222066687197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[Книга1]Лист1!$A$2:$A$13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9 мес. 2014</c:v>
                </c:pt>
                <c:pt idx="11">
                  <c:v>9 мес. 2015</c:v>
                </c:pt>
              </c:strCache>
            </c:strRef>
          </c:cat>
          <c:val>
            <c:numRef>
              <c:f>[Книга1]Лист1!$B$2:$B$13</c:f>
              <c:numCache>
                <c:formatCode>General</c:formatCode>
                <c:ptCount val="12"/>
                <c:pt idx="0">
                  <c:v>39</c:v>
                </c:pt>
                <c:pt idx="1">
                  <c:v>44</c:v>
                </c:pt>
                <c:pt idx="2">
                  <c:v>46</c:v>
                </c:pt>
                <c:pt idx="3">
                  <c:v>56</c:v>
                </c:pt>
                <c:pt idx="4">
                  <c:v>63</c:v>
                </c:pt>
                <c:pt idx="5">
                  <c:v>70</c:v>
                </c:pt>
                <c:pt idx="6">
                  <c:v>83</c:v>
                </c:pt>
                <c:pt idx="7">
                  <c:v>95</c:v>
                </c:pt>
                <c:pt idx="8">
                  <c:v>123</c:v>
                </c:pt>
                <c:pt idx="9">
                  <c:v>132</c:v>
                </c:pt>
                <c:pt idx="10">
                  <c:v>91</c:v>
                </c:pt>
                <c:pt idx="11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070016"/>
        <c:axId val="68080000"/>
        <c:axId val="0"/>
      </c:bar3DChart>
      <c:catAx>
        <c:axId val="6807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080000"/>
        <c:crosses val="autoZero"/>
        <c:auto val="1"/>
        <c:lblAlgn val="ctr"/>
        <c:lblOffset val="100"/>
        <c:noMultiLvlLbl val="0"/>
      </c:catAx>
      <c:valAx>
        <c:axId val="68080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0700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334902403131006E-2"/>
          <c:y val="0"/>
          <c:w val="0.95879200700624378"/>
          <c:h val="0.71617990863604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муж.%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2.4286581663630837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</a:t>
                    </a:r>
                    <a:r>
                      <a:rPr lang="ru-RU" b="1" dirty="0" smtClean="0"/>
                      <a:t>1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24074074074080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286581663630837E-3"/>
                  <c:y val="-3.24074074074080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146326654523468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Лист1!$C$19:$G$19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Лист1!$C$20:$G$20</c:f>
              <c:numCache>
                <c:formatCode>General</c:formatCode>
                <c:ptCount val="5"/>
                <c:pt idx="0">
                  <c:v>50.8</c:v>
                </c:pt>
                <c:pt idx="1">
                  <c:v>54.6</c:v>
                </c:pt>
                <c:pt idx="2">
                  <c:v>53.7</c:v>
                </c:pt>
                <c:pt idx="3">
                  <c:v>53.57</c:v>
                </c:pt>
                <c:pt idx="4">
                  <c:v>60.59</c:v>
                </c:pt>
              </c:numCache>
            </c:numRef>
          </c:val>
        </c:ser>
        <c:ser>
          <c:idx val="1"/>
          <c:order val="1"/>
          <c:tx>
            <c:strRef>
              <c:f>Лист1!$B$21</c:f>
              <c:strCache>
                <c:ptCount val="1"/>
                <c:pt idx="0">
                  <c:v>женщ.%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571948998178498E-2"/>
                  <c:y val="-2.77777777777785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86581663630787E-2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001214329083616E-2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143897996357106E-2"/>
                  <c:y val="-1.38888888888891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286581663630787E-2"/>
                  <c:y val="-2.77777777777785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Лист1!$C$19:$G$19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Лист1!$C$21:$G$21</c:f>
              <c:numCache>
                <c:formatCode>General</c:formatCode>
                <c:ptCount val="5"/>
                <c:pt idx="0">
                  <c:v>49.2</c:v>
                </c:pt>
                <c:pt idx="1">
                  <c:v>45.4</c:v>
                </c:pt>
                <c:pt idx="2">
                  <c:v>46.3</c:v>
                </c:pt>
                <c:pt idx="3">
                  <c:v>46.43</c:v>
                </c:pt>
                <c:pt idx="4">
                  <c:v>39.410000000000004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091264"/>
        <c:axId val="70198400"/>
        <c:axId val="0"/>
      </c:bar3DChart>
      <c:catAx>
        <c:axId val="6809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198400"/>
        <c:crosses val="autoZero"/>
        <c:auto val="1"/>
        <c:lblAlgn val="ctr"/>
        <c:lblOffset val="100"/>
        <c:noMultiLvlLbl val="0"/>
      </c:catAx>
      <c:valAx>
        <c:axId val="70198400"/>
        <c:scaling>
          <c:orientation val="minMax"/>
        </c:scaling>
        <c:delete val="1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68091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518381755426474"/>
          <c:y val="0.91321212253713657"/>
          <c:w val="0.51752514122681259"/>
          <c:h val="8.6788075569873641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1749790285636703E-2"/>
          <c:w val="1"/>
          <c:h val="0.60215163757904056"/>
        </c:manualLayout>
      </c:layout>
      <c:pie3DChart>
        <c:varyColors val="1"/>
        <c:ser>
          <c:idx val="0"/>
          <c:order val="0"/>
          <c:tx>
            <c:strRef>
              <c:f>Лист1!$D$117</c:f>
              <c:strCache>
                <c:ptCount val="1"/>
                <c:pt idx="0">
                  <c:v>2014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66FF"/>
              </a:solidFill>
            </c:spPr>
          </c:dPt>
          <c:dPt>
            <c:idx val="7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6803958348086387E-2"/>
                  <c:y val="-3.24292544537733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6248786667009303E-2"/>
                  <c:y val="6.163223433847363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3.1519028871391081E-3"/>
                  <c:y val="2.605351414406543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3.1872557528288266E-3"/>
                  <c:y val="6.58435701939119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1.1118032419720597E-2"/>
                  <c:y val="1.31687140387824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2.0791091192400961E-2"/>
                  <c:y val="9.99399075716464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Лист1!$C$118:$C$129</c:f>
              <c:strCache>
                <c:ptCount val="12"/>
                <c:pt idx="0">
                  <c:v>дети 0-14 лет</c:v>
                </c:pt>
                <c:pt idx="1">
                  <c:v>подростки 15-17 лет</c:v>
                </c:pt>
                <c:pt idx="2">
                  <c:v>18-19 лет</c:v>
                </c:pt>
                <c:pt idx="3">
                  <c:v>20-24 лет</c:v>
                </c:pt>
                <c:pt idx="4">
                  <c:v>25-29 лет</c:v>
                </c:pt>
                <c:pt idx="5">
                  <c:v>30-34 лет</c:v>
                </c:pt>
                <c:pt idx="6">
                  <c:v>35-39 лет</c:v>
                </c:pt>
                <c:pt idx="7">
                  <c:v>40-44 лет</c:v>
                </c:pt>
                <c:pt idx="8">
                  <c:v>45-49 лет</c:v>
                </c:pt>
                <c:pt idx="9">
                  <c:v>50-54 лет</c:v>
                </c:pt>
                <c:pt idx="10">
                  <c:v>55-59 лет</c:v>
                </c:pt>
                <c:pt idx="11">
                  <c:v>60 лет и старше</c:v>
                </c:pt>
              </c:strCache>
            </c:strRef>
          </c:cat>
          <c:val>
            <c:numRef>
              <c:f>Лист1!$D$118:$D$129</c:f>
              <c:numCache>
                <c:formatCode>General</c:formatCode>
                <c:ptCount val="12"/>
                <c:pt idx="0">
                  <c:v>0.8</c:v>
                </c:pt>
                <c:pt idx="1">
                  <c:v>0.60000000000000064</c:v>
                </c:pt>
                <c:pt idx="2">
                  <c:v>1.4</c:v>
                </c:pt>
                <c:pt idx="3">
                  <c:v>8.8000000000000007</c:v>
                </c:pt>
                <c:pt idx="4">
                  <c:v>23.5</c:v>
                </c:pt>
                <c:pt idx="5">
                  <c:v>25.1</c:v>
                </c:pt>
                <c:pt idx="6">
                  <c:v>20.7</c:v>
                </c:pt>
                <c:pt idx="7">
                  <c:v>10.9</c:v>
                </c:pt>
                <c:pt idx="8">
                  <c:v>3.6</c:v>
                </c:pt>
                <c:pt idx="9">
                  <c:v>2.2000000000000002</c:v>
                </c:pt>
                <c:pt idx="10">
                  <c:v>1.6</c:v>
                </c:pt>
                <c:pt idx="1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8.7640784357641194E-2"/>
          <c:y val="0.75543468680754078"/>
          <c:w val="0.87969969941945891"/>
          <c:h val="0.2421593689161483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'ест. движ. насел. Тюм и РФ диаг'!$B$4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7.5774160873454399E-2"/>
                  <c:y val="5.785656541560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373425253678533E-2"/>
                  <c:y val="5.259687765055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972689633902029E-2"/>
                  <c:y val="4.733718988549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058298831076859E-2"/>
                  <c:y val="6.8375940945716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71586204237754E-2"/>
                  <c:y val="6.8375940945716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887080436727692E-2"/>
                  <c:y val="4.733718988549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7250070109389629E-2"/>
                  <c:y val="-5.259687765055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160294247910474E-2"/>
                  <c:y val="-1.0519375530110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5774160873454399E-2"/>
                  <c:y val="-3.155812659033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0346114887580181E-2"/>
                  <c:y val="-4.733718988549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945379267804059E-2"/>
                  <c:y val="-6.31162531806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4116597662153732E-2"/>
                  <c:y val="-6.31162531806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371586204237754E-2"/>
                  <c:y val="-4.733718988549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0801471239552384E-2"/>
                  <c:y val="-8.4155004240884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2328047030570873E-2"/>
                  <c:y val="-6.31162531806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'ест. движ. насел. Тюм и РФ диаг'!$C$3:$Q$3</c:f>
              <c:strCache>
                <c:ptCount val="15"/>
                <c:pt idx="0">
                  <c:v>2000г.</c:v>
                </c:pt>
                <c:pt idx="1">
                  <c:v>2001г.</c:v>
                </c:pt>
                <c:pt idx="2">
                  <c:v>2002г.</c:v>
                </c:pt>
                <c:pt idx="3">
                  <c:v>2003г.</c:v>
                </c:pt>
                <c:pt idx="4">
                  <c:v>2004г.</c:v>
                </c:pt>
                <c:pt idx="5">
                  <c:v>2005г.</c:v>
                </c:pt>
                <c:pt idx="6">
                  <c:v>2006г.</c:v>
                </c:pt>
                <c:pt idx="7">
                  <c:v>2007г.</c:v>
                </c:pt>
                <c:pt idx="8">
                  <c:v>2008г.</c:v>
                </c:pt>
                <c:pt idx="9">
                  <c:v>2009г.</c:v>
                </c:pt>
                <c:pt idx="10">
                  <c:v>2010г.</c:v>
                </c:pt>
                <c:pt idx="11">
                  <c:v>2011г.</c:v>
                </c:pt>
                <c:pt idx="12">
                  <c:v>2012г. </c:v>
                </c:pt>
                <c:pt idx="13">
                  <c:v>2013г.</c:v>
                </c:pt>
                <c:pt idx="14">
                  <c:v>2014г.*</c:v>
                </c:pt>
              </c:strCache>
            </c:strRef>
          </c:cat>
          <c:val>
            <c:numRef>
              <c:f>'ест. движ. насел. Тюм и РФ диаг'!$C$4:$Q$4</c:f>
              <c:numCache>
                <c:formatCode>0.0</c:formatCode>
                <c:ptCount val="15"/>
                <c:pt idx="0">
                  <c:v>-3.8</c:v>
                </c:pt>
                <c:pt idx="1">
                  <c:v>-3.4</c:v>
                </c:pt>
                <c:pt idx="2">
                  <c:v>-3.5</c:v>
                </c:pt>
                <c:pt idx="3">
                  <c:v>-3.2</c:v>
                </c:pt>
                <c:pt idx="4">
                  <c:v>-2.4</c:v>
                </c:pt>
                <c:pt idx="5">
                  <c:v>-2.2999999999999998</c:v>
                </c:pt>
                <c:pt idx="6">
                  <c:v>-0.9</c:v>
                </c:pt>
                <c:pt idx="7">
                  <c:v>0.9</c:v>
                </c:pt>
                <c:pt idx="8">
                  <c:v>1.8</c:v>
                </c:pt>
                <c:pt idx="9">
                  <c:v>2.8</c:v>
                </c:pt>
                <c:pt idx="10">
                  <c:v>3</c:v>
                </c:pt>
                <c:pt idx="11">
                  <c:v>3.8</c:v>
                </c:pt>
                <c:pt idx="12">
                  <c:v>4.8</c:v>
                </c:pt>
                <c:pt idx="13" formatCode="General">
                  <c:v>5.0999999999999996</c:v>
                </c:pt>
                <c:pt idx="14" formatCode="General">
                  <c:v>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95296"/>
        <c:axId val="69896832"/>
      </c:lineChart>
      <c:catAx>
        <c:axId val="6989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69896832"/>
        <c:crosses val="autoZero"/>
        <c:auto val="1"/>
        <c:lblAlgn val="ctr"/>
        <c:lblOffset val="100"/>
        <c:noMultiLvlLbl val="0"/>
      </c:catAx>
      <c:valAx>
        <c:axId val="698968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698952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1" lang="ru-RU" sz="1200" b="1" i="0" u="none" strike="noStrike" kern="120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n-ea"/>
                <a:cs typeface="+mn-cs"/>
              </a:rPr>
              <a:t>По санитарно-химическим показателям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44654088050344"/>
          <c:y val="0.19581300813008129"/>
          <c:w val="0.74396226415094258"/>
          <c:h val="0.40995422828244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проб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2487</c:v>
                </c:pt>
                <c:pt idx="1">
                  <c:v>3819</c:v>
                </c:pt>
                <c:pt idx="2">
                  <c:v>1322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не соответствует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962752"/>
        <c:axId val="2196428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уд. вес проб, не соответствующих нормативам </c:v>
                </c:pt>
              </c:strCache>
            </c:strRef>
          </c:tx>
          <c:dLbls>
            <c:dLbl>
              <c:idx val="2"/>
              <c:layout>
                <c:manualLayout>
                  <c:x val="-5.9748427672955982E-2"/>
                  <c:y val="-5.1235426966977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8.0000000000000227E-3</c:v>
                </c:pt>
                <c:pt idx="1">
                  <c:v>2.0000000000000052E-3</c:v>
                </c:pt>
                <c:pt idx="2">
                  <c:v>4.0000000000000114E-3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5808"/>
        <c:axId val="21965824"/>
      </c:lineChart>
      <c:catAx>
        <c:axId val="2196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64288"/>
        <c:crosses val="autoZero"/>
        <c:auto val="1"/>
        <c:lblAlgn val="ctr"/>
        <c:lblOffset val="100"/>
        <c:noMultiLvlLbl val="0"/>
      </c:catAx>
      <c:valAx>
        <c:axId val="2196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962752"/>
        <c:crosses val="autoZero"/>
        <c:crossBetween val="between"/>
      </c:valAx>
      <c:valAx>
        <c:axId val="2196582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crossAx val="21975808"/>
        <c:crosses val="max"/>
        <c:crossBetween val="between"/>
      </c:valAx>
      <c:catAx>
        <c:axId val="2197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96582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309562719754366E-2"/>
          <c:y val="0.73182414698162734"/>
          <c:w val="0.83080201059773184"/>
          <c:h val="0.216942867606666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рождаемость</c:v>
          </c:tx>
          <c:dLbls>
            <c:dLbl>
              <c:idx val="0"/>
              <c:layout>
                <c:manualLayout>
                  <c:x val="8.3333333333333506E-3"/>
                  <c:y val="0.1203703703703704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143E-3"/>
                  <c:y val="0.111111111111111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064814814814821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8143E-3"/>
                  <c:y val="0.111111111111111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259259259259353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6061E-3"/>
                  <c:y val="0.10185185185185186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851851851851858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555555555555558E-3"/>
                  <c:y val="1.3888888888888994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2.777777777777809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851851851851858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2.777777777777809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1.3888888888888994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3333333333332708E-3"/>
                  <c:y val="9.2592592592593576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Лист1!$C$21:$C$34</c:f>
              <c:strCache>
                <c:ptCount val="14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</c:strCache>
            </c:strRef>
          </c:cat>
          <c:val>
            <c:numRef>
              <c:f>Лист1!$D$21:$D$34</c:f>
              <c:numCache>
                <c:formatCode>0.0</c:formatCode>
                <c:ptCount val="14"/>
                <c:pt idx="0">
                  <c:v>10.1</c:v>
                </c:pt>
                <c:pt idx="1">
                  <c:v>11</c:v>
                </c:pt>
                <c:pt idx="2">
                  <c:v>11.5</c:v>
                </c:pt>
                <c:pt idx="3">
                  <c:v>12.2</c:v>
                </c:pt>
                <c:pt idx="4">
                  <c:v>12.2</c:v>
                </c:pt>
                <c:pt idx="5">
                  <c:v>12.7</c:v>
                </c:pt>
                <c:pt idx="6">
                  <c:v>14</c:v>
                </c:pt>
                <c:pt idx="7">
                  <c:v>15.1</c:v>
                </c:pt>
                <c:pt idx="8">
                  <c:v>15.8</c:v>
                </c:pt>
                <c:pt idx="9">
                  <c:v>15.8</c:v>
                </c:pt>
                <c:pt idx="10">
                  <c:v>15.9</c:v>
                </c:pt>
                <c:pt idx="11">
                  <c:v>16.8</c:v>
                </c:pt>
                <c:pt idx="12" formatCode="General">
                  <c:v>16.600000000000001</c:v>
                </c:pt>
                <c:pt idx="13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v>смертность</c:v>
          </c:tx>
          <c:dLbls>
            <c:dLbl>
              <c:idx val="6"/>
              <c:layout>
                <c:manualLayout>
                  <c:x val="5.5555555555555558E-3"/>
                  <c:y val="0.10185185185185186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777777777778143E-3"/>
                  <c:y val="0.111111111111111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0.1157407407407412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0.1064814814814821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0.1064814814814821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7777777777778143E-3"/>
                  <c:y val="0.111111111111111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0.10185185185185186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3333333333332708E-3"/>
                  <c:y val="0.1111111111111111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Лист1!$C$21:$C$34</c:f>
              <c:strCache>
                <c:ptCount val="14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</c:strCache>
            </c:strRef>
          </c:cat>
          <c:val>
            <c:numRef>
              <c:f>Лист1!$E$21:$E$34</c:f>
              <c:numCache>
                <c:formatCode>0.0</c:formatCode>
                <c:ptCount val="14"/>
                <c:pt idx="0">
                  <c:v>13.5</c:v>
                </c:pt>
                <c:pt idx="1">
                  <c:v>14.5</c:v>
                </c:pt>
                <c:pt idx="2">
                  <c:v>14.7</c:v>
                </c:pt>
                <c:pt idx="3">
                  <c:v>14.7</c:v>
                </c:pt>
                <c:pt idx="4">
                  <c:v>14.5</c:v>
                </c:pt>
                <c:pt idx="5">
                  <c:v>13.6</c:v>
                </c:pt>
                <c:pt idx="6">
                  <c:v>13.2</c:v>
                </c:pt>
                <c:pt idx="7">
                  <c:v>13.3</c:v>
                </c:pt>
                <c:pt idx="8">
                  <c:v>12.9</c:v>
                </c:pt>
                <c:pt idx="9">
                  <c:v>12.8</c:v>
                </c:pt>
                <c:pt idx="10" formatCode="General">
                  <c:v>12.1</c:v>
                </c:pt>
                <c:pt idx="11">
                  <c:v>12</c:v>
                </c:pt>
                <c:pt idx="12" formatCode="General">
                  <c:v>11.5</c:v>
                </c:pt>
                <c:pt idx="13" formatCode="General">
                  <c:v>11.6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930368"/>
        <c:axId val="69985408"/>
      </c:lineChart>
      <c:catAx>
        <c:axId val="6993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69985408"/>
        <c:crosses val="autoZero"/>
        <c:auto val="1"/>
        <c:lblAlgn val="ctr"/>
        <c:lblOffset val="100"/>
        <c:noMultiLvlLbl val="0"/>
      </c:catAx>
      <c:valAx>
        <c:axId val="69985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99303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 rtl="0"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kumimoji="1" lang="ru-RU" sz="1200" b="1" i="0" u="none" strike="noStrike" kern="120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n-ea"/>
                <a:cs typeface="+mn-cs"/>
              </a:rPr>
              <a:t>По </a:t>
            </a:r>
            <a:r>
              <a:rPr kumimoji="1" lang="ru-RU" sz="1200" b="1" i="0" u="none" strike="noStrike" kern="120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n-ea"/>
                <a:cs typeface="+mn-cs"/>
              </a:rPr>
              <a:t>паразитологическим</a:t>
            </a:r>
            <a:r>
              <a:rPr kumimoji="1" lang="ru-RU" sz="1200" b="1" i="0" u="none" strike="noStrike" kern="120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n-ea"/>
                <a:cs typeface="+mn-cs"/>
              </a:rPr>
              <a:t> показателям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проб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1007</c:v>
                </c:pt>
                <c:pt idx="1">
                  <c:v>1174</c:v>
                </c:pt>
                <c:pt idx="2">
                  <c:v>496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не соответствует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4"/>
        <c:axId val="22053632"/>
        <c:axId val="2205516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удельный вес проб, не соответствующих нормативам</c:v>
                </c:pt>
              </c:strCache>
            </c:strRef>
          </c:tx>
          <c:dLbls>
            <c:dLbl>
              <c:idx val="2"/>
              <c:layout>
                <c:manualLayout>
                  <c:x val="-3.4482758620689592E-2"/>
                  <c:y val="-0.10256410256410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9 мес. 2015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2.0000000000000052E-3</c:v>
                </c:pt>
                <c:pt idx="1">
                  <c:v>0</c:v>
                </c:pt>
                <c:pt idx="2">
                  <c:v>4.0000000000000114E-3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66688"/>
        <c:axId val="22065152"/>
      </c:lineChart>
      <c:catAx>
        <c:axId val="2205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55168"/>
        <c:crosses val="autoZero"/>
        <c:auto val="1"/>
        <c:lblAlgn val="ctr"/>
        <c:lblOffset val="100"/>
        <c:noMultiLvlLbl val="0"/>
      </c:catAx>
      <c:valAx>
        <c:axId val="2205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053632"/>
        <c:crosses val="autoZero"/>
        <c:crossBetween val="between"/>
      </c:valAx>
      <c:valAx>
        <c:axId val="220651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crossAx val="22066688"/>
        <c:crosses val="max"/>
        <c:crossBetween val="between"/>
      </c:valAx>
      <c:catAx>
        <c:axId val="2206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206515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9789272030651361"/>
          <c:y val="0.1913219261053907"/>
          <c:w val="0.29061302681992335"/>
          <c:h val="0.80732384413486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 санитарно-химическим показателям</c:v>
                </c:pt>
                <c:pt idx="1">
                  <c:v>по микробиологически показателям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1.45</c:v>
                </c:pt>
                <c:pt idx="1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 санитарно-химическим показателям</c:v>
                </c:pt>
                <c:pt idx="1">
                  <c:v>по микробиологически показателям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0.2</c:v>
                </c:pt>
                <c:pt idx="1">
                  <c:v>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мес. 2015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 санитарно-химическим показателям</c:v>
                </c:pt>
                <c:pt idx="1">
                  <c:v>по микробиологически показателям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0.2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43"/>
        <c:axId val="22120320"/>
        <c:axId val="22121856"/>
      </c:barChart>
      <c:catAx>
        <c:axId val="2212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2121856"/>
        <c:crosses val="autoZero"/>
        <c:auto val="1"/>
        <c:lblAlgn val="ctr"/>
        <c:lblOffset val="100"/>
        <c:noMultiLvlLbl val="0"/>
      </c:catAx>
      <c:valAx>
        <c:axId val="22121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12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73389512584334"/>
          <c:y val="0.10138282436373568"/>
          <c:w val="9.5990807474283374E-2"/>
          <c:h val="0.827885477737628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405654691447152E-2"/>
          <c:y val="8.524024501481553E-2"/>
          <c:w val="0.876061259717272"/>
          <c:h val="0.560517603150379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9555215517444454E-3"/>
                  <c:y val="-9.7816674607165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6652093604782E-3"/>
                  <c:y val="-9.082976927808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молокоперерабатывающих предприятиях</c:v>
                </c:pt>
                <c:pt idx="1">
                  <c:v>на предприятиях розничной торговли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2.6</c:v>
                </c:pt>
                <c:pt idx="1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888694581396877E-3"/>
                  <c:y val="-0.14672501191074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799956280814239E-2"/>
                  <c:y val="-0.11179048526533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молокоперерабатывающих предприятиях</c:v>
                </c:pt>
                <c:pt idx="1">
                  <c:v>на предприятиях розничной торговли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1.4</c:v>
                </c:pt>
                <c:pt idx="1">
                  <c:v>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мес. 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0480357993624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333260468023949E-2"/>
                  <c:y val="-0.11877739059441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молокоперерабатывающих предприятиях</c:v>
                </c:pt>
                <c:pt idx="1">
                  <c:v>на предприятиях розничной торговли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2.4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3"/>
        <c:gapDepth val="6"/>
        <c:shape val="cylinder"/>
        <c:axId val="21727488"/>
        <c:axId val="21749760"/>
        <c:axId val="0"/>
      </c:bar3DChart>
      <c:catAx>
        <c:axId val="21727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t" anchorCtr="0"/>
          <a:lstStyle/>
          <a:p>
            <a:pPr>
              <a:defRPr sz="1400"/>
            </a:pPr>
            <a:endParaRPr lang="ru-RU"/>
          </a:p>
        </c:txPr>
        <c:crossAx val="21749760"/>
        <c:crosses val="autoZero"/>
        <c:auto val="1"/>
        <c:lblAlgn val="ctr"/>
        <c:lblOffset val="100"/>
        <c:noMultiLvlLbl val="0"/>
      </c:catAx>
      <c:valAx>
        <c:axId val="2174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2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13225300060003"/>
          <c:y val="3.4517443697431933E-2"/>
          <c:w val="0.12326783443777289"/>
          <c:h val="0.930965112605138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Лист1!$B$49:$F$49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</c:strCache>
            </c:strRef>
          </c:cat>
          <c:val>
            <c:numRef>
              <c:f>Лист1!$B$50:$F$50</c:f>
              <c:numCache>
                <c:formatCode>General</c:formatCode>
                <c:ptCount val="5"/>
                <c:pt idx="0">
                  <c:v>659.1</c:v>
                </c:pt>
                <c:pt idx="1">
                  <c:v>648.1</c:v>
                </c:pt>
                <c:pt idx="2" formatCode="0.0">
                  <c:v>654</c:v>
                </c:pt>
                <c:pt idx="3">
                  <c:v>648.6</c:v>
                </c:pt>
                <c:pt idx="4">
                  <c:v>637.99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897088"/>
        <c:axId val="66093824"/>
      </c:lineChart>
      <c:catAx>
        <c:axId val="5189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093824"/>
        <c:crosses val="autoZero"/>
        <c:auto val="1"/>
        <c:lblAlgn val="ctr"/>
        <c:lblOffset val="100"/>
        <c:noMultiLvlLbl val="0"/>
      </c:catAx>
      <c:valAx>
        <c:axId val="6609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897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05384184305592E-2"/>
          <c:y val="2.091488629383265E-2"/>
          <c:w val="0.96685509674658265"/>
          <c:h val="0.7618914303311973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Лист1!$A$6</c:f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Лист1!$B$5:$R$5</c:f>
            </c:multiLvlStrRef>
          </c:cat>
          <c:val>
            <c:numRef>
              <c:f>Лист1!$B$6:$R$6</c:f>
            </c:numRef>
          </c:val>
        </c:ser>
        <c:ser>
          <c:idx val="0"/>
          <c:order val="0"/>
          <c:tx>
            <c:strRef>
              <c:f>'[СОКИ динамика.xls]Лист1'!$A$6</c:f>
              <c:strCache>
                <c:ptCount val="1"/>
                <c:pt idx="0">
                  <c:v>СУММА ОКИ        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002060"/>
                </a:solidFill>
              </a:ln>
            </c:spPr>
            <c:trendlineType val="linear"/>
            <c:dispRSqr val="0"/>
            <c:dispEq val="0"/>
          </c:trendline>
          <c:cat>
            <c:strRef>
              <c:f>'[СОКИ динамика.xls]Лист1'!$B$5:$M$5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2014 9мес</c:v>
                </c:pt>
                <c:pt idx="11">
                  <c:v>2015 9мес</c:v>
                </c:pt>
              </c:strCache>
            </c:strRef>
          </c:cat>
          <c:val>
            <c:numRef>
              <c:f>'[СОКИ динамика.xls]Лист1'!$B$6:$M$6</c:f>
              <c:numCache>
                <c:formatCode>0.0</c:formatCode>
                <c:ptCount val="12"/>
                <c:pt idx="0">
                  <c:v>697.4</c:v>
                </c:pt>
                <c:pt idx="1">
                  <c:v>759.8</c:v>
                </c:pt>
                <c:pt idx="2">
                  <c:v>843.8</c:v>
                </c:pt>
                <c:pt idx="3">
                  <c:v>761</c:v>
                </c:pt>
                <c:pt idx="4">
                  <c:v>702.6</c:v>
                </c:pt>
                <c:pt idx="5">
                  <c:v>791.1</c:v>
                </c:pt>
                <c:pt idx="6">
                  <c:v>675.2</c:v>
                </c:pt>
                <c:pt idx="7">
                  <c:v>660.1</c:v>
                </c:pt>
                <c:pt idx="8">
                  <c:v>649</c:v>
                </c:pt>
                <c:pt idx="9">
                  <c:v>664.1</c:v>
                </c:pt>
                <c:pt idx="10">
                  <c:v>512</c:v>
                </c:pt>
                <c:pt idx="11">
                  <c:v>466.3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66147840"/>
        <c:axId val="66149376"/>
      </c:barChart>
      <c:catAx>
        <c:axId val="6614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149376"/>
        <c:crosses val="autoZero"/>
        <c:auto val="1"/>
        <c:lblAlgn val="ctr"/>
        <c:lblOffset val="100"/>
        <c:noMultiLvlLbl val="0"/>
      </c:catAx>
      <c:valAx>
        <c:axId val="661493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6147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973971503558139E-2"/>
          <c:y val="3.4073835587036055E-2"/>
          <c:w val="0.9394678377030502"/>
          <c:h val="0.63958770775590956"/>
        </c:manualLayout>
      </c:layout>
      <c:areaChart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Сальмонеллезы       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Лист1!$B$5:$R$5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9 мес.2015</c:v>
                </c:pt>
                <c:pt idx="16">
                  <c:v>9 мес.2015</c:v>
                </c:pt>
              </c:strCache>
            </c:strRef>
          </c:cat>
          <c:val>
            <c:numRef>
              <c:f>Лист1!$B$6:$R$6</c:f>
              <c:numCache>
                <c:formatCode>0.00</c:formatCode>
                <c:ptCount val="17"/>
                <c:pt idx="0">
                  <c:v>53.25</c:v>
                </c:pt>
                <c:pt idx="1">
                  <c:v>26.35</c:v>
                </c:pt>
                <c:pt idx="2">
                  <c:v>22.150000000000031</c:v>
                </c:pt>
                <c:pt idx="3">
                  <c:v>25.19</c:v>
                </c:pt>
                <c:pt idx="4">
                  <c:v>20.75</c:v>
                </c:pt>
                <c:pt idx="5">
                  <c:v>25.3</c:v>
                </c:pt>
                <c:pt idx="6">
                  <c:v>51.89</c:v>
                </c:pt>
                <c:pt idx="7">
                  <c:v>34.339999999999996</c:v>
                </c:pt>
                <c:pt idx="8">
                  <c:v>28.58</c:v>
                </c:pt>
                <c:pt idx="9">
                  <c:v>24.23</c:v>
                </c:pt>
                <c:pt idx="10">
                  <c:v>33.92</c:v>
                </c:pt>
                <c:pt idx="11">
                  <c:v>32.78</c:v>
                </c:pt>
                <c:pt idx="12">
                  <c:v>34.270000000000003</c:v>
                </c:pt>
                <c:pt idx="13">
                  <c:v>25.19</c:v>
                </c:pt>
                <c:pt idx="14">
                  <c:v>23.97</c:v>
                </c:pt>
                <c:pt idx="15">
                  <c:v>18.920000000000002</c:v>
                </c:pt>
                <c:pt idx="16">
                  <c:v>17.45</c:v>
                </c:pt>
              </c:numCache>
            </c:numRef>
          </c:val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Дизентерия         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Лист1!$B$5:$R$5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9 мес.2015</c:v>
                </c:pt>
                <c:pt idx="16">
                  <c:v>9 мес.2015</c:v>
                </c:pt>
              </c:strCache>
            </c:strRef>
          </c:cat>
          <c:val>
            <c:numRef>
              <c:f>Лист1!$B$7:$R$7</c:f>
              <c:numCache>
                <c:formatCode>0.0</c:formatCode>
                <c:ptCount val="17"/>
                <c:pt idx="0">
                  <c:v>182.6</c:v>
                </c:pt>
                <c:pt idx="1">
                  <c:v>124</c:v>
                </c:pt>
                <c:pt idx="2" formatCode="0.00">
                  <c:v>72.23</c:v>
                </c:pt>
                <c:pt idx="3" formatCode="0.00">
                  <c:v>78.72</c:v>
                </c:pt>
                <c:pt idx="4">
                  <c:v>106.5</c:v>
                </c:pt>
                <c:pt idx="5" formatCode="0.00">
                  <c:v>83.64</c:v>
                </c:pt>
                <c:pt idx="6" formatCode="0.00">
                  <c:v>38.620000000000012</c:v>
                </c:pt>
                <c:pt idx="7" formatCode="0.00">
                  <c:v>24.25</c:v>
                </c:pt>
                <c:pt idx="8" formatCode="0.00">
                  <c:v>18.43</c:v>
                </c:pt>
                <c:pt idx="9" formatCode="0.00">
                  <c:v>13.639999999999999</c:v>
                </c:pt>
                <c:pt idx="10" formatCode="0.00">
                  <c:v>8.31</c:v>
                </c:pt>
                <c:pt idx="11" formatCode="0.00">
                  <c:v>12.34</c:v>
                </c:pt>
                <c:pt idx="12" formatCode="0.00">
                  <c:v>12.56</c:v>
                </c:pt>
                <c:pt idx="13" formatCode="0.00">
                  <c:v>11.02</c:v>
                </c:pt>
                <c:pt idx="14" formatCode="0.00">
                  <c:v>4.6199999999999966</c:v>
                </c:pt>
                <c:pt idx="15" formatCode="0.00">
                  <c:v>3.8299999999999987</c:v>
                </c:pt>
                <c:pt idx="16" formatCode="0.00">
                  <c:v>3.8299999999999987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96608"/>
        <c:axId val="66198144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Лист1!$A$8</c:f>
              <c:strCache>
                <c:ptCount val="1"/>
                <c:pt idx="0">
                  <c:v>ОКИ ротавирусные   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Лист1!$B$5:$R$5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9 мес.2015</c:v>
                </c:pt>
                <c:pt idx="16">
                  <c:v>9 мес.2015</c:v>
                </c:pt>
              </c:strCache>
            </c:strRef>
          </c:cat>
          <c:val>
            <c:numRef>
              <c:f>Лист1!$B$8:$R$8</c:f>
              <c:numCache>
                <c:formatCode>0.00</c:formatCode>
                <c:ptCount val="17"/>
                <c:pt idx="0">
                  <c:v>2.11</c:v>
                </c:pt>
                <c:pt idx="1">
                  <c:v>8.7800000000000011</c:v>
                </c:pt>
                <c:pt idx="2">
                  <c:v>40.17</c:v>
                </c:pt>
                <c:pt idx="3">
                  <c:v>52.56</c:v>
                </c:pt>
                <c:pt idx="4">
                  <c:v>64.149999999999991</c:v>
                </c:pt>
                <c:pt idx="5">
                  <c:v>90.61</c:v>
                </c:pt>
                <c:pt idx="6" formatCode="0.0">
                  <c:v>117.8</c:v>
                </c:pt>
                <c:pt idx="7" formatCode="0.0">
                  <c:v>155.4</c:v>
                </c:pt>
                <c:pt idx="8" formatCode="0.0">
                  <c:v>178.1</c:v>
                </c:pt>
                <c:pt idx="9" formatCode="0.0">
                  <c:v>216.9</c:v>
                </c:pt>
                <c:pt idx="10" formatCode="0.0">
                  <c:v>265.10000000000002</c:v>
                </c:pt>
                <c:pt idx="11" formatCode="0.0">
                  <c:v>235</c:v>
                </c:pt>
                <c:pt idx="12" formatCode="0.0">
                  <c:v>212.2</c:v>
                </c:pt>
                <c:pt idx="13" formatCode="0.0">
                  <c:v>185.4</c:v>
                </c:pt>
                <c:pt idx="14" formatCode="0.0">
                  <c:v>212.9</c:v>
                </c:pt>
                <c:pt idx="15" formatCode="0.0">
                  <c:v>170.5</c:v>
                </c:pt>
                <c:pt idx="16" formatCode="0.0">
                  <c:v>163.80000000000001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66196608"/>
        <c:axId val="66198144"/>
      </c:barChart>
      <c:catAx>
        <c:axId val="6619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66198144"/>
        <c:crosses val="autoZero"/>
        <c:auto val="1"/>
        <c:lblAlgn val="ctr"/>
        <c:lblOffset val="100"/>
        <c:noMultiLvlLbl val="0"/>
      </c:catAx>
      <c:valAx>
        <c:axId val="6619814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66196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101934544640107"/>
          <c:y val="0.85092212827906721"/>
          <c:w val="0.85140585832914273"/>
          <c:h val="0.113522681672686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227907864879783"/>
          <c:w val="1"/>
          <c:h val="0.622409893176152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Лист1!$H$6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Лист1!$I$5:$M$5</c:f>
              <c:strCache>
                <c:ptCount val="5"/>
                <c:pt idx="0">
                  <c:v>взрослые</c:v>
                </c:pt>
                <c:pt idx="1">
                  <c:v>до 1 года</c:v>
                </c:pt>
                <c:pt idx="2">
                  <c:v>1-2 года</c:v>
                </c:pt>
                <c:pt idx="3">
                  <c:v>3-6 лет</c:v>
                </c:pt>
                <c:pt idx="4">
                  <c:v>7-14 лет</c:v>
                </c:pt>
              </c:strCache>
            </c:strRef>
          </c:cat>
          <c:val>
            <c:numRef>
              <c:f>Лист1!$I$6:$M$6</c:f>
              <c:numCache>
                <c:formatCode>0.0</c:formatCode>
                <c:ptCount val="5"/>
                <c:pt idx="0">
                  <c:v>258.8</c:v>
                </c:pt>
                <c:pt idx="1">
                  <c:v>6115</c:v>
                </c:pt>
                <c:pt idx="2">
                  <c:v>5969.2</c:v>
                </c:pt>
                <c:pt idx="3">
                  <c:v>2085.1</c:v>
                </c:pt>
                <c:pt idx="4">
                  <c:v>660.8</c:v>
                </c:pt>
              </c:numCache>
            </c:numRef>
          </c:val>
        </c:ser>
        <c:ser>
          <c:idx val="1"/>
          <c:order val="1"/>
          <c:tx>
            <c:strRef>
              <c:f>Лист1!$H$7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Лист1!$I$5:$M$5</c:f>
              <c:strCache>
                <c:ptCount val="5"/>
                <c:pt idx="0">
                  <c:v>взрослые</c:v>
                </c:pt>
                <c:pt idx="1">
                  <c:v>до 1 года</c:v>
                </c:pt>
                <c:pt idx="2">
                  <c:v>1-2 года</c:v>
                </c:pt>
                <c:pt idx="3">
                  <c:v>3-6 лет</c:v>
                </c:pt>
                <c:pt idx="4">
                  <c:v>7-14 лет</c:v>
                </c:pt>
              </c:strCache>
            </c:strRef>
          </c:cat>
          <c:val>
            <c:numRef>
              <c:f>Лист1!$I$7:$M$7</c:f>
              <c:numCache>
                <c:formatCode>0.0</c:formatCode>
                <c:ptCount val="5"/>
                <c:pt idx="0">
                  <c:v>235.8</c:v>
                </c:pt>
                <c:pt idx="1">
                  <c:v>6011.3</c:v>
                </c:pt>
                <c:pt idx="2">
                  <c:v>6618.9</c:v>
                </c:pt>
                <c:pt idx="3">
                  <c:v>2000.6</c:v>
                </c:pt>
                <c:pt idx="4">
                  <c:v>756.7</c:v>
                </c:pt>
              </c:numCache>
            </c:numRef>
          </c:val>
        </c:ser>
        <c:ser>
          <c:idx val="2"/>
          <c:order val="2"/>
          <c:tx>
            <c:strRef>
              <c:f>Лист1!$H$8</c:f>
              <c:strCache>
                <c:ptCount val="1"/>
                <c:pt idx="0">
                  <c:v>9 мес.2015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Лист1!$I$5:$M$5</c:f>
              <c:strCache>
                <c:ptCount val="5"/>
                <c:pt idx="0">
                  <c:v>взрослые</c:v>
                </c:pt>
                <c:pt idx="1">
                  <c:v>до 1 года</c:v>
                </c:pt>
                <c:pt idx="2">
                  <c:v>1-2 года</c:v>
                </c:pt>
                <c:pt idx="3">
                  <c:v>3-6 лет</c:v>
                </c:pt>
                <c:pt idx="4">
                  <c:v>7-14 лет</c:v>
                </c:pt>
              </c:strCache>
            </c:strRef>
          </c:cat>
          <c:val>
            <c:numRef>
              <c:f>Лист1!$I$8:$M$8</c:f>
              <c:numCache>
                <c:formatCode>0.0</c:formatCode>
                <c:ptCount val="5"/>
                <c:pt idx="0">
                  <c:v>151</c:v>
                </c:pt>
                <c:pt idx="1">
                  <c:v>4786.6000000000004</c:v>
                </c:pt>
                <c:pt idx="2">
                  <c:v>4674.1000000000004</c:v>
                </c:pt>
                <c:pt idx="3">
                  <c:v>1336</c:v>
                </c:pt>
                <c:pt idx="4">
                  <c:v>478.8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cylinder"/>
        <c:axId val="66237952"/>
        <c:axId val="66239488"/>
        <c:axId val="0"/>
      </c:bar3DChart>
      <c:catAx>
        <c:axId val="6623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239488"/>
        <c:crosses val="autoZero"/>
        <c:auto val="1"/>
        <c:lblAlgn val="ctr"/>
        <c:lblOffset val="100"/>
        <c:noMultiLvlLbl val="0"/>
      </c:catAx>
      <c:valAx>
        <c:axId val="662394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6237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558118917269097"/>
          <c:y val="0.89628589539001369"/>
          <c:w val="0.6000355171923526"/>
          <c:h val="9.1015985889862552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82BA5-C4B9-4774-851B-83ED50DD5883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9E7B7E3-2DB9-49D0-BBEF-A814F3369B73}">
      <dgm:prSet phldrT="[Текст]" custT="1"/>
      <dgm:spPr/>
      <dgm:t>
        <a:bodyPr/>
        <a:lstStyle/>
        <a:p>
          <a:r>
            <a:rPr lang="ru-RU" sz="1400" b="1" dirty="0" smtClean="0">
              <a:latin typeface="Verdana" pitchFamily="34" charset="0"/>
            </a:rPr>
            <a:t>В СМИ 1572 выступлений (9 мес. 2014 - 881) – </a:t>
          </a:r>
          <a:r>
            <a:rPr lang="ru-RU" sz="1400" b="1" dirty="0" smtClean="0">
              <a:solidFill>
                <a:schemeClr val="tx1"/>
              </a:solidFill>
              <a:latin typeface="Verdana" pitchFamily="34" charset="0"/>
            </a:rPr>
            <a:t>рост в 2 раза</a:t>
          </a:r>
          <a:r>
            <a:rPr lang="ru-RU" sz="1400" b="1" dirty="0" smtClean="0">
              <a:latin typeface="Verdana" pitchFamily="34" charset="0"/>
            </a:rPr>
            <a:t>, в т.ч. </a:t>
          </a:r>
          <a:endParaRPr lang="ru-RU" sz="1400" b="1" dirty="0">
            <a:latin typeface="Verdana" pitchFamily="34" charset="0"/>
          </a:endParaRPr>
        </a:p>
      </dgm:t>
    </dgm:pt>
    <dgm:pt modelId="{E28C8826-C760-46C0-B8A7-4D59ED3F9865}" type="parTrans" cxnId="{F2FB69D3-C987-4751-92BB-306BFBA5F81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AC7B220F-801D-42BA-A661-F447F0695B60}" type="sibTrans" cxnId="{F2FB69D3-C987-4751-92BB-306BFBA5F81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DAACF554-7572-4CD6-8158-E01389A1489A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на телевидении – 118 </a:t>
          </a:r>
          <a:endParaRPr lang="ru-RU" sz="1200" b="0" dirty="0">
            <a:latin typeface="Verdana" pitchFamily="34" charset="0"/>
          </a:endParaRPr>
        </a:p>
      </dgm:t>
    </dgm:pt>
    <dgm:pt modelId="{379C7901-D496-4D72-A1B2-86BCF3A0D2E3}" type="parTrans" cxnId="{E2ED8645-3724-45C9-A980-CF2FD3589F6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EEB90E54-E4FA-45DC-B1F3-1DE4E4A2069B}" type="sibTrans" cxnId="{E2ED8645-3724-45C9-A980-CF2FD3589F6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CC6953D4-FF9A-4518-AC0C-3981AE881460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на радио - 104 </a:t>
          </a:r>
          <a:endParaRPr lang="ru-RU" sz="1200" b="0" dirty="0">
            <a:latin typeface="Verdana" pitchFamily="34" charset="0"/>
          </a:endParaRPr>
        </a:p>
      </dgm:t>
    </dgm:pt>
    <dgm:pt modelId="{4E98BB8A-32DE-4416-88ED-EA1B38D0FB9D}" type="parTrans" cxnId="{E2245BEF-D1D8-42C0-B95F-AA085792E38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8A2F0455-13FE-40E2-AB07-D58BB623F5C8}" type="sibTrans" cxnId="{E2245BEF-D1D8-42C0-B95F-AA085792E38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D53862A9-6F04-498F-9A65-8057AC945A1C}">
      <dgm:prSet phldrT="[Текст]" custT="1"/>
      <dgm:spPr/>
      <dgm:t>
        <a:bodyPr/>
        <a:lstStyle/>
        <a:p>
          <a:r>
            <a:rPr lang="ru-RU" sz="1400" b="1" dirty="0" smtClean="0">
              <a:latin typeface="Verdana" pitchFamily="34" charset="0"/>
            </a:rPr>
            <a:t>В Интернете – 936 материалов (9 мес. 2014 - 518) – </a:t>
          </a:r>
          <a:r>
            <a:rPr lang="ru-RU" sz="1400" b="1" dirty="0" smtClean="0">
              <a:solidFill>
                <a:schemeClr val="tx1"/>
              </a:solidFill>
              <a:latin typeface="Verdana" pitchFamily="34" charset="0"/>
            </a:rPr>
            <a:t>рост в 2 раза</a:t>
          </a:r>
          <a:r>
            <a:rPr lang="ru-RU" sz="1400" b="1" dirty="0" smtClean="0">
              <a:latin typeface="Verdana" pitchFamily="34" charset="0"/>
            </a:rPr>
            <a:t>, в т.ч. на </a:t>
          </a:r>
          <a:endParaRPr lang="ru-RU" sz="1400" b="1" dirty="0">
            <a:latin typeface="Verdana" pitchFamily="34" charset="0"/>
          </a:endParaRPr>
        </a:p>
      </dgm:t>
    </dgm:pt>
    <dgm:pt modelId="{AA3C0346-22C9-4897-80A9-EB501CE0EEDD}" type="parTrans" cxnId="{7DEA35E6-5167-4542-8796-6B80AB8E9D1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645676A3-C41B-4035-BFE1-135E22E4FF2C}" type="sibTrans" cxnId="{7DEA35E6-5167-4542-8796-6B80AB8E9D1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79734B34-8E49-4CF0-88FF-B419EE815954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официальном сайте - 618</a:t>
          </a:r>
          <a:endParaRPr lang="ru-RU" sz="1200" b="0" dirty="0">
            <a:latin typeface="Verdana" pitchFamily="34" charset="0"/>
          </a:endParaRPr>
        </a:p>
      </dgm:t>
    </dgm:pt>
    <dgm:pt modelId="{3C955DA4-06C6-41C4-A3E4-AA3D3214355D}" type="parTrans" cxnId="{39976EF0-CAF1-4AAC-B428-36212F4D490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A5852C10-CC6E-4AEC-8886-4C0AC0AA1B0F}" type="sibTrans" cxnId="{39976EF0-CAF1-4AAC-B428-36212F4D490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CE1DA63F-692D-458B-81EA-DA656350A371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сайте Торгово-промышленной палаты – 11</a:t>
          </a:r>
          <a:endParaRPr lang="ru-RU" sz="1200" b="0" dirty="0">
            <a:latin typeface="Verdana" pitchFamily="34" charset="0"/>
          </a:endParaRPr>
        </a:p>
      </dgm:t>
    </dgm:pt>
    <dgm:pt modelId="{B7ED02AC-4F1D-4BE3-ACDC-0561BCD41D9A}" type="parTrans" cxnId="{9C152F77-00FE-42D1-B62B-93DF2159A47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3F98C424-E53B-4B7C-8104-017A2B662D12}" type="sibTrans" cxnId="{9C152F77-00FE-42D1-B62B-93DF2159A47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FDD599CD-7BDB-4217-B667-017D2726B086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публикаций - 1350 </a:t>
          </a:r>
          <a:endParaRPr lang="ru-RU" sz="1200" b="0" dirty="0">
            <a:latin typeface="Verdana" pitchFamily="34" charset="0"/>
          </a:endParaRPr>
        </a:p>
      </dgm:t>
    </dgm:pt>
    <dgm:pt modelId="{82343937-CC41-4D24-88E2-4215707C7594}" type="parTrans" cxnId="{5BCDE68D-E0F2-4804-A41B-0642491C9BF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14EA1CF0-06E8-4FC0-A96F-4893849B8863}" type="sibTrans" cxnId="{5BCDE68D-E0F2-4804-A41B-0642491C9BF4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2AB051BE-9322-4DC2-9582-3A26809BC079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портале «ТЮМЕНЬМЕДИА» – 160 </a:t>
          </a:r>
          <a:endParaRPr lang="ru-RU" sz="1200" b="0" dirty="0">
            <a:latin typeface="Verdana" pitchFamily="34" charset="0"/>
          </a:endParaRPr>
        </a:p>
      </dgm:t>
    </dgm:pt>
    <dgm:pt modelId="{A7DFF177-EB55-4DE9-9A94-7960D550B1D4}" type="parTrans" cxnId="{769D23AF-4D42-4170-B984-6FC99E81DF7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9D0DFDAB-28F1-445E-A4E4-6681EB8BC613}" type="sibTrans" cxnId="{769D23AF-4D42-4170-B984-6FC99E81DF7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D283A6A4-7AB5-4E77-A679-7BFEC369D158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странице «ВКОНТАКТЕ» - 87</a:t>
          </a:r>
          <a:endParaRPr lang="ru-RU" sz="1200" b="0" dirty="0">
            <a:latin typeface="Verdana" pitchFamily="34" charset="0"/>
          </a:endParaRPr>
        </a:p>
      </dgm:t>
    </dgm:pt>
    <dgm:pt modelId="{AF829109-3CF9-425B-AF90-8879237B5842}" type="parTrans" cxnId="{78606AD1-818D-48EE-BAD1-4116C5FADD5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1D4CE2FF-3B4D-428B-A937-4E1E9F82451F}" type="sibTrans" cxnId="{78606AD1-818D-48EE-BAD1-4116C5FADD5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E160D7EF-C661-457E-A24B-3A5A2601DBD6}">
      <dgm:prSet phldrT="[Текст]" custT="1"/>
      <dgm:spPr/>
      <dgm:t>
        <a:bodyPr/>
        <a:lstStyle/>
        <a:p>
          <a:r>
            <a:rPr lang="ru-RU" sz="1400" b="1" dirty="0" smtClean="0">
              <a:latin typeface="Verdana" pitchFamily="34" charset="0"/>
            </a:rPr>
            <a:t>Проведено 15 пресс-конференций  (9 мес. 2014 - 7), в т.ч. по темам:</a:t>
          </a:r>
          <a:endParaRPr lang="ru-RU" sz="1400" b="1" dirty="0">
            <a:latin typeface="Verdana" pitchFamily="34" charset="0"/>
          </a:endParaRPr>
        </a:p>
      </dgm:t>
    </dgm:pt>
    <dgm:pt modelId="{B59B7CD8-07BF-40E8-80CC-046533748076}" type="parTrans" cxnId="{649E071F-63A1-460E-9C5B-6B7CE3A251B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7EA84F18-F16C-42B9-A171-8F0E8BFA5032}" type="sibTrans" cxnId="{649E071F-63A1-460E-9C5B-6B7CE3A251B8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2CA64B37-A0D4-420D-8E90-C8210C61F585}">
      <dgm:prSet phldrT="[Текст]" custT="1"/>
      <dgm:spPr/>
      <dgm:t>
        <a:bodyPr/>
        <a:lstStyle/>
        <a:p>
          <a:r>
            <a:rPr lang="ru-RU" sz="1400" b="1" dirty="0" smtClean="0">
              <a:latin typeface="Verdana" pitchFamily="34" charset="0"/>
            </a:rPr>
            <a:t>Проведено 82 «горячих линий» (9 мес. 2014 -  22) – </a:t>
          </a:r>
          <a:r>
            <a:rPr lang="ru-RU" sz="1400" b="1" dirty="0" smtClean="0">
              <a:solidFill>
                <a:schemeClr val="tx1"/>
              </a:solidFill>
              <a:latin typeface="Verdana" pitchFamily="34" charset="0"/>
            </a:rPr>
            <a:t>рост в 4 раза</a:t>
          </a:r>
          <a:r>
            <a:rPr lang="ru-RU" sz="1400" b="1" dirty="0" smtClean="0">
              <a:latin typeface="Verdana" pitchFamily="34" charset="0"/>
            </a:rPr>
            <a:t>, в т.ч. по темам:</a:t>
          </a:r>
          <a:endParaRPr lang="ru-RU" sz="1400" b="1" dirty="0">
            <a:latin typeface="Verdana" pitchFamily="34" charset="0"/>
          </a:endParaRPr>
        </a:p>
      </dgm:t>
    </dgm:pt>
    <dgm:pt modelId="{AB2E9F82-62F7-4FBD-B6AF-B28B68561863}" type="parTrans" cxnId="{AF7A2E46-D78A-4A77-8975-A542F587E83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8C8E1D4B-0EFC-4EF9-8DEA-5CA74F604F13}" type="sibTrans" cxnId="{AF7A2E46-D78A-4A77-8975-A542F587E83E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4FB0B9C4-60F1-4B0F-AAD3-0265589E860A}">
      <dgm:prSet custT="1"/>
      <dgm:spPr/>
      <dgm:t>
        <a:bodyPr/>
        <a:lstStyle/>
        <a:p>
          <a:pPr rtl="0"/>
          <a:r>
            <a:rPr lang="ru-RU" sz="1200" b="0" dirty="0" smtClean="0">
              <a:latin typeface="Verdana" pitchFamily="34" charset="0"/>
              <a:cs typeface="Times New Roman" pitchFamily="18" charset="0"/>
            </a:rPr>
            <a:t>Всемирный день защиты прав потребителей</a:t>
          </a:r>
          <a:endParaRPr lang="ru-RU" sz="1200" b="0" dirty="0">
            <a:latin typeface="Verdana" pitchFamily="34" charset="0"/>
            <a:cs typeface="Times New Roman" pitchFamily="18" charset="0"/>
          </a:endParaRPr>
        </a:p>
      </dgm:t>
    </dgm:pt>
    <dgm:pt modelId="{0B5FFF12-ADD5-4870-8628-DF5A3F70A606}" type="parTrans" cxnId="{A69599A7-427D-447F-94E5-7CF8FDB3E91B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53D66C0C-861F-4B77-AEB8-D0E433F6DAC4}" type="sibTrans" cxnId="{A69599A7-427D-447F-94E5-7CF8FDB3E91B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E4820BEB-CE80-4D6D-AFA6-CCD538132D98}">
      <dgm:prSet custT="1"/>
      <dgm:spPr/>
      <dgm:t>
        <a:bodyPr/>
        <a:lstStyle/>
        <a:p>
          <a:pPr rtl="0"/>
          <a:r>
            <a:rPr lang="ru-RU" sz="1200" b="0" dirty="0" smtClean="0">
              <a:latin typeface="Verdana" pitchFamily="34" charset="0"/>
              <a:cs typeface="Times New Roman" pitchFamily="18" charset="0"/>
            </a:rPr>
            <a:t>Организация здорового питания. Проблемы и задачи</a:t>
          </a:r>
          <a:endParaRPr lang="ru-RU" sz="1200" b="0" dirty="0">
            <a:latin typeface="Verdana" pitchFamily="34" charset="0"/>
            <a:cs typeface="Times New Roman" pitchFamily="18" charset="0"/>
          </a:endParaRPr>
        </a:p>
      </dgm:t>
    </dgm:pt>
    <dgm:pt modelId="{56C3A1AA-A322-422B-83AA-796B32328807}" type="parTrans" cxnId="{8CC9BB94-1727-4C7B-8420-F6787552AED1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3573777B-40F1-4C37-8640-E8CC8E39B9D9}" type="sibTrans" cxnId="{8CC9BB94-1727-4C7B-8420-F6787552AED1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0F1F7220-A2E7-44C3-81D2-5D67E1DCD052}">
      <dgm:prSet custT="1"/>
      <dgm:spPr/>
      <dgm:t>
        <a:bodyPr/>
        <a:lstStyle/>
        <a:p>
          <a:pPr rtl="0"/>
          <a:r>
            <a:rPr lang="ru-RU" sz="1200" b="0" dirty="0" smtClean="0">
              <a:latin typeface="Verdana" pitchFamily="34" charset="0"/>
              <a:cs typeface="Times New Roman" pitchFamily="18" charset="0"/>
            </a:rPr>
            <a:t>Реализация в Тюменской области мероприятий по защите населения от инфекционных заболеваний Вакцинопрофилактика</a:t>
          </a:r>
          <a:endParaRPr lang="ru-RU" sz="1200" b="0" dirty="0">
            <a:latin typeface="Verdana" pitchFamily="34" charset="0"/>
            <a:cs typeface="Times New Roman" pitchFamily="18" charset="0"/>
          </a:endParaRPr>
        </a:p>
      </dgm:t>
    </dgm:pt>
    <dgm:pt modelId="{E0C77186-836B-4AA4-8225-DFDD2A513376}" type="parTrans" cxnId="{267E69A9-088F-4B64-B8DF-806F60EB95AD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FB579C6D-3326-4507-B306-BDE3B440322A}" type="sibTrans" cxnId="{267E69A9-088F-4B64-B8DF-806F60EB95AD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5B66285B-463C-4091-825C-0F7CB7092663}">
      <dgm:prSet custT="1"/>
      <dgm:spPr/>
      <dgm:t>
        <a:bodyPr/>
        <a:lstStyle/>
        <a:p>
          <a:pPr rtl="0"/>
          <a:r>
            <a:rPr lang="ru-RU" sz="1200" b="0" dirty="0" smtClean="0">
              <a:latin typeface="Verdana" pitchFamily="34" charset="0"/>
              <a:cs typeface="Times New Roman" pitchFamily="18" charset="0"/>
            </a:rPr>
            <a:t>Клещевые инфекции и современные                          методы их профилактики</a:t>
          </a:r>
          <a:endParaRPr lang="ru-RU" sz="1200" b="0" dirty="0">
            <a:latin typeface="Verdana" pitchFamily="34" charset="0"/>
            <a:cs typeface="Times New Roman" pitchFamily="18" charset="0"/>
          </a:endParaRPr>
        </a:p>
      </dgm:t>
    </dgm:pt>
    <dgm:pt modelId="{D3542C32-7591-4AEB-A41F-A6FDCAEC08A6}" type="parTrans" cxnId="{B8BBAA75-109F-4D5D-BEBF-A4C51739B88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68961A79-DA78-4572-8F65-067B246A6BE4}" type="sibTrans" cxnId="{B8BBAA75-109F-4D5D-BEBF-A4C51739B88F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635E75E4-1832-4855-B22C-5D41F3B59C56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Профилактика гриппа, паразитарных инфекций, клещевых инфекций, </a:t>
          </a:r>
          <a:r>
            <a:rPr lang="ru-RU" sz="1200" b="0" dirty="0" err="1" smtClean="0">
              <a:latin typeface="Verdana" pitchFamily="34" charset="0"/>
            </a:rPr>
            <a:t>вакцинопрофилактика</a:t>
          </a:r>
          <a:r>
            <a:rPr lang="ru-RU" sz="1200" b="0" dirty="0" smtClean="0">
              <a:latin typeface="Verdana" pitchFamily="34" charset="0"/>
            </a:rPr>
            <a:t>, туберкулеза</a:t>
          </a:r>
          <a:endParaRPr lang="ru-RU" sz="1200" b="0" dirty="0">
            <a:latin typeface="Verdana" pitchFamily="34" charset="0"/>
          </a:endParaRPr>
        </a:p>
      </dgm:t>
    </dgm:pt>
    <dgm:pt modelId="{A0B9F271-1256-4EEF-98BB-4AF44737F4B2}" type="parTrans" cxnId="{B4B966BE-D610-4068-A43D-D1CB63807D02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D4CD745C-18C7-4843-A5A6-D02149E41F88}" type="sibTrans" cxnId="{B4B966BE-D610-4068-A43D-D1CB63807D02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E5D8D351-20B8-47A7-B5A6-674D257F093D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Здоровое питание и безопасность пищевых продуктов</a:t>
          </a:r>
          <a:endParaRPr lang="ru-RU" sz="1200" b="0" dirty="0">
            <a:latin typeface="Verdana" pitchFamily="34" charset="0"/>
          </a:endParaRPr>
        </a:p>
      </dgm:t>
    </dgm:pt>
    <dgm:pt modelId="{067B055C-4D1A-4EA4-BD25-8BE41591194C}" type="parTrans" cxnId="{A924DC57-C218-41BE-B7C2-7DBF75F369F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B759D8FB-4BD9-4F7D-B414-9A1DF77BDD32}" type="sibTrans" cxnId="{A924DC57-C218-41BE-B7C2-7DBF75F369FA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5F088709-18A2-4B36-B958-FBA37690453D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Всемирный день без табака и всемирный день здоровья, всемирный день туризма</a:t>
          </a:r>
          <a:endParaRPr lang="ru-RU" sz="1200" b="0" dirty="0">
            <a:latin typeface="Verdana" pitchFamily="34" charset="0"/>
          </a:endParaRPr>
        </a:p>
      </dgm:t>
    </dgm:pt>
    <dgm:pt modelId="{7A0CC920-D6BB-4D9A-BF15-873BE2AABC9C}" type="parTrans" cxnId="{296B689B-E61D-494C-8CAC-72A7E952E6F6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4E22061A-88B1-4EEA-BF01-0D22935E483A}" type="sibTrans" cxnId="{296B689B-E61D-494C-8CAC-72A7E952E6F6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C8BD2FC4-2D8D-4B9A-B5B0-7E5E599C3107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Вопросы качества и безопасности детских товаров</a:t>
          </a:r>
          <a:endParaRPr lang="ru-RU" sz="1200" b="0" dirty="0">
            <a:latin typeface="Verdana" pitchFamily="34" charset="0"/>
          </a:endParaRPr>
        </a:p>
      </dgm:t>
    </dgm:pt>
    <dgm:pt modelId="{8B6B5DFD-5ACD-4552-9FDB-3365614A36D8}" type="parTrans" cxnId="{5F01955F-A7BA-4E72-9481-39539E63117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E02BDAFE-BF9A-4ADC-A901-2721148DFA44}" type="sibTrans" cxnId="{5F01955F-A7BA-4E72-9481-39539E63117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22FBFB0F-B22B-4500-8EAF-80DD3B32517F}">
      <dgm:prSet phldrT="[Текст]" custT="1"/>
      <dgm:spPr/>
      <dgm:t>
        <a:bodyPr/>
        <a:lstStyle/>
        <a:p>
          <a:r>
            <a:rPr lang="ru-RU" sz="1300" b="1" dirty="0" smtClean="0">
              <a:latin typeface="Verdana" pitchFamily="34" charset="0"/>
            </a:rPr>
            <a:t>В соответствии с </a:t>
          </a:r>
          <a:r>
            <a:rPr lang="x-none" sz="1300" b="1" smtClean="0">
              <a:latin typeface="Verdana" pitchFamily="34" charset="0"/>
            </a:rPr>
            <a:t>План</a:t>
          </a:r>
          <a:r>
            <a:rPr lang="ru-RU" sz="1300" b="1" dirty="0" smtClean="0">
              <a:latin typeface="Verdana" pitchFamily="34" charset="0"/>
            </a:rPr>
            <a:t>ом </a:t>
          </a:r>
          <a:r>
            <a:rPr lang="x-none" sz="1300" b="1" smtClean="0">
              <a:latin typeface="Verdana" pitchFamily="34" charset="0"/>
            </a:rPr>
            <a:t>мероприятий по информированию граждан об их правах и обязанностях в сфере ЖКХ </a:t>
          </a:r>
          <a:r>
            <a:rPr lang="ru-RU" sz="1300" b="1" dirty="0" smtClean="0">
              <a:latin typeface="Verdana" pitchFamily="34" charset="0"/>
            </a:rPr>
            <a:t>направляются материалы в СМИ:</a:t>
          </a:r>
          <a:endParaRPr lang="ru-RU" sz="1300" b="1" dirty="0">
            <a:latin typeface="Verdana" pitchFamily="34" charset="0"/>
          </a:endParaRPr>
        </a:p>
      </dgm:t>
    </dgm:pt>
    <dgm:pt modelId="{8313C0DE-D3DC-44AE-BF12-CE90728D5325}" type="parTrans" cxnId="{76517727-B764-4196-ADFA-CF135A37B389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F0D91B0A-99FA-4047-B015-7EC49A298B72}" type="sibTrans" cxnId="{76517727-B764-4196-ADFA-CF135A37B389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0D0A812C-76E6-41AF-9981-8CDBFB394983}">
      <dgm:prSet phldrT="[Текст]" custT="1"/>
      <dgm:spPr/>
      <dgm:t>
        <a:bodyPr/>
        <a:lstStyle/>
        <a:p>
          <a:r>
            <a:rPr lang="x-none" sz="1200" b="0" smtClean="0">
              <a:latin typeface="Verdana" pitchFamily="34" charset="0"/>
            </a:rPr>
            <a:t>ЗАО «ИА «Сибинформбюро»</a:t>
          </a:r>
          <a:r>
            <a:rPr lang="ru-RU" sz="1200" b="0" dirty="0" smtClean="0">
              <a:latin typeface="Verdana" pitchFamily="34" charset="0"/>
            </a:rPr>
            <a:t> </a:t>
          </a:r>
          <a:r>
            <a:rPr lang="x-none" sz="1200" b="0" smtClean="0">
              <a:latin typeface="Verdana" pitchFamily="34" charset="0"/>
            </a:rPr>
            <a:t>(«Тюменское время», «ТСН - Тюменская служба новостей», СТС- Ладья</a:t>
          </a:r>
          <a:r>
            <a:rPr lang="ru-RU" sz="1200" b="0" dirty="0" smtClean="0">
              <a:latin typeface="Verdana" pitchFamily="34" charset="0"/>
            </a:rPr>
            <a:t>)</a:t>
          </a:r>
          <a:endParaRPr lang="ru-RU" sz="1200" b="0" dirty="0">
            <a:latin typeface="Verdana" pitchFamily="34" charset="0"/>
          </a:endParaRPr>
        </a:p>
      </dgm:t>
    </dgm:pt>
    <dgm:pt modelId="{1C7DBDCB-C31C-422A-A7C4-E7FB9427A5A9}" type="parTrans" cxnId="{E8962C8D-151C-4901-82B2-2BB2817C1D41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FCB77FD3-F62E-4E1F-B0D9-F3AC00A3A1B6}" type="sibTrans" cxnId="{E8962C8D-151C-4901-82B2-2BB2817C1D41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2D1AECDE-EC86-4A00-8AD6-C9B668BC692B}">
      <dgm:prSet phldrT="[Текст]" custT="1"/>
      <dgm:spPr/>
      <dgm:t>
        <a:bodyPr/>
        <a:lstStyle/>
        <a:p>
          <a:r>
            <a:rPr lang="x-none" sz="1200" b="0" smtClean="0">
              <a:latin typeface="Verdana" pitchFamily="34" charset="0"/>
            </a:rPr>
            <a:t>ГТРК «Регион-Тюмень» </a:t>
          </a:r>
          <a:r>
            <a:rPr lang="ru-RU" sz="1200" b="0" dirty="0" smtClean="0">
              <a:latin typeface="Verdana" pitchFamily="34" charset="0"/>
            </a:rPr>
            <a:t> </a:t>
          </a:r>
          <a:r>
            <a:rPr lang="x-none" sz="1200" b="0" smtClean="0">
              <a:latin typeface="Verdana" pitchFamily="34" charset="0"/>
            </a:rPr>
            <a:t>(Телеканал </a:t>
          </a:r>
          <a:r>
            <a:rPr lang="ru-RU" sz="1200" b="0" dirty="0" smtClean="0">
              <a:latin typeface="Verdana" pitchFamily="34" charset="0"/>
            </a:rPr>
            <a:t>и радио </a:t>
          </a:r>
          <a:r>
            <a:rPr lang="x-none" sz="1200" b="0" smtClean="0">
              <a:latin typeface="Verdana" pitchFamily="34" charset="0"/>
            </a:rPr>
            <a:t>«Россия»)</a:t>
          </a:r>
          <a:endParaRPr lang="ru-RU" sz="1200" b="0" dirty="0">
            <a:latin typeface="Verdana" pitchFamily="34" charset="0"/>
          </a:endParaRPr>
        </a:p>
      </dgm:t>
    </dgm:pt>
    <dgm:pt modelId="{43DFEEA1-BFBC-4F42-BDD3-182E15341014}" type="parTrans" cxnId="{67DF76CE-2118-43AF-8C44-5A2EA31B5496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943911C6-CD60-4526-83F7-1E30AFEDB4C2}" type="sibTrans" cxnId="{67DF76CE-2118-43AF-8C44-5A2EA31B5496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877F207E-BC46-43AD-AE21-1E3B4C9A41A6}">
      <dgm:prSet phldrT="[Текст]" custT="1"/>
      <dgm:spPr/>
      <dgm:t>
        <a:bodyPr/>
        <a:lstStyle/>
        <a:p>
          <a:r>
            <a:rPr lang="x-none" sz="1200" b="0" smtClean="0">
              <a:latin typeface="Verdana" pitchFamily="34" charset="0"/>
            </a:rPr>
            <a:t>Газет</a:t>
          </a:r>
          <a:r>
            <a:rPr lang="ru-RU" sz="1200" b="0" dirty="0" err="1" smtClean="0">
              <a:latin typeface="Verdana" pitchFamily="34" charset="0"/>
            </a:rPr>
            <a:t>ы</a:t>
          </a:r>
          <a:r>
            <a:rPr lang="x-none" sz="1200" b="0" smtClean="0">
              <a:latin typeface="Verdana" pitchFamily="34" charset="0"/>
            </a:rPr>
            <a:t> «Тюменская область сегодня»</a:t>
          </a:r>
          <a:r>
            <a:rPr lang="ru-RU" sz="1200" b="0" dirty="0" smtClean="0">
              <a:latin typeface="Verdana" pitchFamily="34" charset="0"/>
            </a:rPr>
            <a:t>, </a:t>
          </a:r>
          <a:r>
            <a:rPr lang="x-none" sz="1200" b="0" smtClean="0">
              <a:latin typeface="Verdana" pitchFamily="34" charset="0"/>
            </a:rPr>
            <a:t>«Тюменские известия»</a:t>
          </a:r>
          <a:r>
            <a:rPr lang="ru-RU" sz="1200" b="0" dirty="0" smtClean="0">
              <a:latin typeface="Verdana" pitchFamily="34" charset="0"/>
            </a:rPr>
            <a:t>, </a:t>
          </a:r>
          <a:r>
            <a:rPr lang="x-none" sz="1200" b="0" smtClean="0">
              <a:latin typeface="Verdana" pitchFamily="34" charset="0"/>
            </a:rPr>
            <a:t>«Аргументы и факты»</a:t>
          </a:r>
          <a:endParaRPr lang="ru-RU" sz="1200" b="0" dirty="0">
            <a:latin typeface="Verdana" pitchFamily="34" charset="0"/>
          </a:endParaRPr>
        </a:p>
      </dgm:t>
    </dgm:pt>
    <dgm:pt modelId="{EE4E86D7-AE27-45CF-991D-E9DBC5E71572}" type="parTrans" cxnId="{901765FA-2FE2-4FEB-AFF9-17C390C05AF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27ACB7B2-621C-4FE6-97A1-EEB17AF08065}" type="sibTrans" cxnId="{901765FA-2FE2-4FEB-AFF9-17C390C05AF3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305732E1-2E1E-4DEB-9699-C5AF9127C486}">
      <dgm:prSet phldrT="[Текст]" custT="1"/>
      <dgm:spPr/>
      <dgm:t>
        <a:bodyPr/>
        <a:lstStyle/>
        <a:p>
          <a:r>
            <a:rPr lang="x-none" sz="1200" b="0" smtClean="0">
              <a:latin typeface="Verdana" pitchFamily="34" charset="0"/>
            </a:rPr>
            <a:t>Региональный интернет-портал «Наш город»</a:t>
          </a:r>
          <a:endParaRPr lang="ru-RU" sz="1200" b="0" dirty="0">
            <a:latin typeface="Verdana" pitchFamily="34" charset="0"/>
          </a:endParaRPr>
        </a:p>
      </dgm:t>
    </dgm:pt>
    <dgm:pt modelId="{B8B755D8-F9CC-45A8-9ECB-3DA7BBF6D96C}" type="parTrans" cxnId="{3373F096-3E4E-412B-BF31-D7EC37A74C7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2DEC35AE-F890-4F55-A4BC-53A685598D00}" type="sibTrans" cxnId="{3373F096-3E4E-412B-BF31-D7EC37A74C70}">
      <dgm:prSet/>
      <dgm:spPr/>
      <dgm:t>
        <a:bodyPr/>
        <a:lstStyle/>
        <a:p>
          <a:endParaRPr lang="ru-RU" sz="1200" b="0">
            <a:solidFill>
              <a:schemeClr val="tx1"/>
            </a:solidFill>
            <a:latin typeface="Verdana" pitchFamily="34" charset="0"/>
          </a:endParaRPr>
        </a:p>
      </dgm:t>
    </dgm:pt>
    <dgm:pt modelId="{F218B51C-B851-43A4-8F1A-68F779A86E31}">
      <dgm:prSet custT="1"/>
      <dgm:spPr/>
      <dgm:t>
        <a:bodyPr/>
        <a:lstStyle/>
        <a:p>
          <a:r>
            <a:rPr lang="ru-RU" sz="1200" b="0" dirty="0" smtClean="0">
              <a:latin typeface="Verdana" pitchFamily="34" charset="0"/>
              <a:cs typeface="Times New Roman" pitchFamily="18" charset="0"/>
            </a:rPr>
            <a:t>Итоги деятельности Управления за отчетный период</a:t>
          </a:r>
        </a:p>
      </dgm:t>
    </dgm:pt>
    <dgm:pt modelId="{DC53480C-BCCA-4559-9D34-4543D555E318}" type="parTrans" cxnId="{3338314D-42B9-4E8A-ACF3-647CCBA0CFC1}">
      <dgm:prSet/>
      <dgm:spPr/>
      <dgm:t>
        <a:bodyPr/>
        <a:lstStyle/>
        <a:p>
          <a:endParaRPr lang="ru-RU"/>
        </a:p>
      </dgm:t>
    </dgm:pt>
    <dgm:pt modelId="{CF07AB63-70F7-456E-BE1A-6DADB8B9DCB4}" type="sibTrans" cxnId="{3338314D-42B9-4E8A-ACF3-647CCBA0CFC1}">
      <dgm:prSet/>
      <dgm:spPr/>
      <dgm:t>
        <a:bodyPr/>
        <a:lstStyle/>
        <a:p>
          <a:endParaRPr lang="ru-RU"/>
        </a:p>
      </dgm:t>
    </dgm:pt>
    <dgm:pt modelId="{8EE90B98-09F6-4DED-AAD0-7FA8509A874A}">
      <dgm:prSet custT="1"/>
      <dgm:spPr/>
      <dgm:t>
        <a:bodyPr/>
        <a:lstStyle/>
        <a:p>
          <a:pPr rtl="0"/>
          <a:r>
            <a:rPr lang="ru-RU" sz="1200" b="0" dirty="0" smtClean="0">
              <a:latin typeface="Verdana" pitchFamily="34" charset="0"/>
              <a:cs typeface="Times New Roman" pitchFamily="18" charset="0"/>
            </a:rPr>
            <a:t>Антитабачная кампания</a:t>
          </a:r>
          <a:endParaRPr lang="ru-RU" sz="1200" b="0" dirty="0">
            <a:latin typeface="Verdana" pitchFamily="34" charset="0"/>
            <a:cs typeface="Times New Roman" pitchFamily="18" charset="0"/>
          </a:endParaRPr>
        </a:p>
      </dgm:t>
    </dgm:pt>
    <dgm:pt modelId="{36E1EFF7-7B51-48AB-9B80-297DAF296606}" type="parTrans" cxnId="{ACFDFCAA-AD93-4668-9ABC-87FA42F5078A}">
      <dgm:prSet/>
      <dgm:spPr/>
      <dgm:t>
        <a:bodyPr/>
        <a:lstStyle/>
        <a:p>
          <a:endParaRPr lang="ru-RU"/>
        </a:p>
      </dgm:t>
    </dgm:pt>
    <dgm:pt modelId="{DEC92D92-9227-4EE4-8F80-63AD7B06A7B7}" type="sibTrans" cxnId="{ACFDFCAA-AD93-4668-9ABC-87FA42F5078A}">
      <dgm:prSet/>
      <dgm:spPr/>
      <dgm:t>
        <a:bodyPr/>
        <a:lstStyle/>
        <a:p>
          <a:endParaRPr lang="ru-RU"/>
        </a:p>
      </dgm:t>
    </dgm:pt>
    <dgm:pt modelId="{0AD6FB3F-AD33-4002-9168-CDB280D02F9B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Вопросы продажи </a:t>
          </a:r>
          <a:r>
            <a:rPr lang="ru-RU" sz="1200" b="0" dirty="0" err="1" smtClean="0">
              <a:latin typeface="Verdana" pitchFamily="34" charset="0"/>
            </a:rPr>
            <a:t>санкционных</a:t>
          </a:r>
          <a:r>
            <a:rPr lang="ru-RU" sz="1200" b="0" dirty="0" smtClean="0">
              <a:latin typeface="Verdana" pitchFamily="34" charset="0"/>
            </a:rPr>
            <a:t> продуктов </a:t>
          </a:r>
          <a:endParaRPr lang="ru-RU" sz="1200" b="0" dirty="0">
            <a:latin typeface="Verdana" pitchFamily="34" charset="0"/>
          </a:endParaRPr>
        </a:p>
      </dgm:t>
    </dgm:pt>
    <dgm:pt modelId="{FD18E167-2235-455B-8D93-828E3D055589}" type="parTrans" cxnId="{D5288EA4-C820-46C4-B117-1FF9231B4DD6}">
      <dgm:prSet/>
      <dgm:spPr/>
      <dgm:t>
        <a:bodyPr/>
        <a:lstStyle/>
        <a:p>
          <a:endParaRPr lang="ru-RU"/>
        </a:p>
      </dgm:t>
    </dgm:pt>
    <dgm:pt modelId="{A7D72217-3773-42F9-B7F4-8D2957214313}" type="sibTrans" cxnId="{D5288EA4-C820-46C4-B117-1FF9231B4DD6}">
      <dgm:prSet/>
      <dgm:spPr/>
      <dgm:t>
        <a:bodyPr/>
        <a:lstStyle/>
        <a:p>
          <a:endParaRPr lang="ru-RU"/>
        </a:p>
      </dgm:t>
    </dgm:pt>
    <dgm:pt modelId="{3742175D-3FE7-452F-9747-18B2869E34E0}">
      <dgm:prSet phldrT="[Текст]" custT="1"/>
      <dgm:spPr/>
      <dgm:t>
        <a:bodyPr/>
        <a:lstStyle/>
        <a:p>
          <a:r>
            <a:rPr lang="ru-RU" sz="1200" b="0" dirty="0" smtClean="0">
              <a:latin typeface="Verdana" pitchFamily="34" charset="0"/>
            </a:rPr>
            <a:t>Вопросы развития малого и среднего бизнеса</a:t>
          </a:r>
          <a:endParaRPr lang="ru-RU" sz="1200" b="0" dirty="0">
            <a:latin typeface="Verdana" pitchFamily="34" charset="0"/>
          </a:endParaRPr>
        </a:p>
      </dgm:t>
    </dgm:pt>
    <dgm:pt modelId="{D02F777D-5A9F-4AA0-B5D6-78B055CD237C}" type="parTrans" cxnId="{694BB4D1-80A4-4171-B34A-37A29122CD61}">
      <dgm:prSet/>
      <dgm:spPr/>
      <dgm:t>
        <a:bodyPr/>
        <a:lstStyle/>
        <a:p>
          <a:endParaRPr lang="ru-RU"/>
        </a:p>
      </dgm:t>
    </dgm:pt>
    <dgm:pt modelId="{2988A757-398C-4D5F-AFD0-CF8C4E201A36}" type="sibTrans" cxnId="{694BB4D1-80A4-4171-B34A-37A29122CD61}">
      <dgm:prSet/>
      <dgm:spPr/>
      <dgm:t>
        <a:bodyPr/>
        <a:lstStyle/>
        <a:p>
          <a:endParaRPr lang="ru-RU"/>
        </a:p>
      </dgm:t>
    </dgm:pt>
    <dgm:pt modelId="{99F7E3CE-3F32-4D4D-94B9-8CB72F82D10B}" type="pres">
      <dgm:prSet presAssocID="{8A482BA5-C4B9-4774-851B-83ED50DD58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7761E-0093-4E6B-911F-BC99A4812179}" type="pres">
      <dgm:prSet presAssocID="{F9E7B7E3-2DB9-49D0-BBEF-A814F3369B73}" presName="linNode" presStyleCnt="0"/>
      <dgm:spPr/>
    </dgm:pt>
    <dgm:pt modelId="{860F100B-538D-4F20-94E3-5BA0F3D2B1E2}" type="pres">
      <dgm:prSet presAssocID="{F9E7B7E3-2DB9-49D0-BBEF-A814F3369B73}" presName="parentText" presStyleLbl="node1" presStyleIdx="0" presStyleCnt="5" custScaleY="71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B976C-E17B-4907-874F-AEBADC01F26F}" type="pres">
      <dgm:prSet presAssocID="{F9E7B7E3-2DB9-49D0-BBEF-A814F3369B7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92A01-CB50-4A24-BB64-ED99F97A44D6}" type="pres">
      <dgm:prSet presAssocID="{AC7B220F-801D-42BA-A661-F447F0695B60}" presName="sp" presStyleCnt="0"/>
      <dgm:spPr/>
    </dgm:pt>
    <dgm:pt modelId="{6C06AEFC-AE63-4238-8950-8030133A8BD3}" type="pres">
      <dgm:prSet presAssocID="{D53862A9-6F04-498F-9A65-8057AC945A1C}" presName="linNode" presStyleCnt="0"/>
      <dgm:spPr/>
    </dgm:pt>
    <dgm:pt modelId="{E11CD786-B82E-4733-A7D2-1F7F6AE3E8FE}" type="pres">
      <dgm:prSet presAssocID="{D53862A9-6F04-498F-9A65-8057AC945A1C}" presName="parentText" presStyleLbl="node1" presStyleIdx="1" presStyleCnt="5" custScaleY="76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41974-C918-41BF-9F38-9F455387CB7F}" type="pres">
      <dgm:prSet presAssocID="{D53862A9-6F04-498F-9A65-8057AC945A1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79A52-CC6D-49C0-9611-63A41907F51A}" type="pres">
      <dgm:prSet presAssocID="{645676A3-C41B-4035-BFE1-135E22E4FF2C}" presName="sp" presStyleCnt="0"/>
      <dgm:spPr/>
    </dgm:pt>
    <dgm:pt modelId="{F7366C94-DDC9-4686-8FAA-6BA9F2A089FB}" type="pres">
      <dgm:prSet presAssocID="{E160D7EF-C661-457E-A24B-3A5A2601DBD6}" presName="linNode" presStyleCnt="0"/>
      <dgm:spPr/>
    </dgm:pt>
    <dgm:pt modelId="{45544321-00F2-49EF-AC6E-808B811384F2}" type="pres">
      <dgm:prSet presAssocID="{E160D7EF-C661-457E-A24B-3A5A2601DBD6}" presName="parentText" presStyleLbl="node1" presStyleIdx="2" presStyleCnt="5" custScaleY="1630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E9DE4-AC3F-4BBE-BBE0-4F3C90EF72B7}" type="pres">
      <dgm:prSet presAssocID="{E160D7EF-C661-457E-A24B-3A5A2601DBD6}" presName="descendantText" presStyleLbl="alignAccFollowNode1" presStyleIdx="2" presStyleCnt="5" custScaleY="198692" custLinFactNeighborX="280" custLinFactNeighborY="-2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1524-16D6-4407-AFAE-DDC234F82BA6}" type="pres">
      <dgm:prSet presAssocID="{7EA84F18-F16C-42B9-A171-8F0E8BFA5032}" presName="sp" presStyleCnt="0"/>
      <dgm:spPr/>
    </dgm:pt>
    <dgm:pt modelId="{5C2FDF8F-3B3C-470D-B582-33BFA323BA9E}" type="pres">
      <dgm:prSet presAssocID="{2CA64B37-A0D4-420D-8E90-C8210C61F585}" presName="linNode" presStyleCnt="0"/>
      <dgm:spPr/>
    </dgm:pt>
    <dgm:pt modelId="{D7D0CE9A-D214-4450-8DD0-F18050D1F3D3}" type="pres">
      <dgm:prSet presAssocID="{2CA64B37-A0D4-420D-8E90-C8210C61F585}" presName="parentText" presStyleLbl="node1" presStyleIdx="3" presStyleCnt="5" custScaleY="1396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E2E77-2CBE-48BB-9835-87DAC3772FFB}" type="pres">
      <dgm:prSet presAssocID="{2CA64B37-A0D4-420D-8E90-C8210C61F585}" presName="descendantText" presStyleLbl="alignAccFollowNode1" presStyleIdx="3" presStyleCnt="5" custScaleY="161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BC42B-019E-49B2-9810-B4FE61040A78}" type="pres">
      <dgm:prSet presAssocID="{8C8E1D4B-0EFC-4EF9-8DEA-5CA74F604F13}" presName="sp" presStyleCnt="0"/>
      <dgm:spPr/>
    </dgm:pt>
    <dgm:pt modelId="{27D4FC30-F121-4DD9-9322-079E14EACF97}" type="pres">
      <dgm:prSet presAssocID="{22FBFB0F-B22B-4500-8EAF-80DD3B32517F}" presName="linNode" presStyleCnt="0"/>
      <dgm:spPr/>
    </dgm:pt>
    <dgm:pt modelId="{B5BDF304-72C6-4F55-BCD1-EE0BF95AE1DD}" type="pres">
      <dgm:prSet presAssocID="{22FBFB0F-B22B-4500-8EAF-80DD3B32517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2B6D7-6F26-480C-85AA-BF26640A6636}" type="pres">
      <dgm:prSet presAssocID="{22FBFB0F-B22B-4500-8EAF-80DD3B32517F}" presName="descendantText" presStyleLbl="alignAccFollowNode1" presStyleIdx="4" presStyleCnt="5" custScaleY="130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C042C-EBCD-45FB-BCAD-ECBBBF31DF1D}" type="presOf" srcId="{22FBFB0F-B22B-4500-8EAF-80DD3B32517F}" destId="{B5BDF304-72C6-4F55-BCD1-EE0BF95AE1DD}" srcOrd="0" destOrd="0" presId="urn:microsoft.com/office/officeart/2005/8/layout/vList5"/>
    <dgm:cxn modelId="{8CC9BB94-1727-4C7B-8420-F6787552AED1}" srcId="{E160D7EF-C661-457E-A24B-3A5A2601DBD6}" destId="{E4820BEB-CE80-4D6D-AFA6-CCD538132D98}" srcOrd="1" destOrd="0" parTransId="{56C3A1AA-A322-422B-83AA-796B32328807}" sibTransId="{3573777B-40F1-4C37-8640-E8CC8E39B9D9}"/>
    <dgm:cxn modelId="{7DEA35E6-5167-4542-8796-6B80AB8E9D1F}" srcId="{8A482BA5-C4B9-4774-851B-83ED50DD5883}" destId="{D53862A9-6F04-498F-9A65-8057AC945A1C}" srcOrd="1" destOrd="0" parTransId="{AA3C0346-22C9-4897-80A9-EB501CE0EEDD}" sibTransId="{645676A3-C41B-4035-BFE1-135E22E4FF2C}"/>
    <dgm:cxn modelId="{296B689B-E61D-494C-8CAC-72A7E952E6F6}" srcId="{2CA64B37-A0D4-420D-8E90-C8210C61F585}" destId="{5F088709-18A2-4B36-B958-FBA37690453D}" srcOrd="3" destOrd="0" parTransId="{7A0CC920-D6BB-4D9A-BF15-873BE2AABC9C}" sibTransId="{4E22061A-88B1-4EEA-BF01-0D22935E483A}"/>
    <dgm:cxn modelId="{3338314D-42B9-4E8A-ACF3-647CCBA0CFC1}" srcId="{E160D7EF-C661-457E-A24B-3A5A2601DBD6}" destId="{F218B51C-B851-43A4-8F1A-68F779A86E31}" srcOrd="5" destOrd="0" parTransId="{DC53480C-BCCA-4559-9D34-4543D555E318}" sibTransId="{CF07AB63-70F7-456E-BE1A-6DADB8B9DCB4}"/>
    <dgm:cxn modelId="{A924DC57-C218-41BE-B7C2-7DBF75F369FA}" srcId="{2CA64B37-A0D4-420D-8E90-C8210C61F585}" destId="{E5D8D351-20B8-47A7-B5A6-674D257F093D}" srcOrd="1" destOrd="0" parTransId="{067B055C-4D1A-4EA4-BD25-8BE41591194C}" sibTransId="{B759D8FB-4BD9-4F7D-B414-9A1DF77BDD32}"/>
    <dgm:cxn modelId="{E0667CC2-E300-4D5B-9076-9E217144F660}" type="presOf" srcId="{C8BD2FC4-2D8D-4B9A-B5B0-7E5E599C3107}" destId="{D63E2E77-2CBE-48BB-9835-87DAC3772FFB}" srcOrd="0" destOrd="2" presId="urn:microsoft.com/office/officeart/2005/8/layout/vList5"/>
    <dgm:cxn modelId="{6576787F-4928-4C1E-AC4C-5F89C096AC20}" type="presOf" srcId="{3742175D-3FE7-452F-9747-18B2869E34E0}" destId="{D63E2E77-2CBE-48BB-9835-87DAC3772FFB}" srcOrd="0" destOrd="5" presId="urn:microsoft.com/office/officeart/2005/8/layout/vList5"/>
    <dgm:cxn modelId="{01947B3C-32E0-4178-8D88-22E67389E128}" type="presOf" srcId="{2AB051BE-9322-4DC2-9582-3A26809BC079}" destId="{3F841974-C918-41BF-9F38-9F455387CB7F}" srcOrd="0" destOrd="2" presId="urn:microsoft.com/office/officeart/2005/8/layout/vList5"/>
    <dgm:cxn modelId="{ACFDFCAA-AD93-4668-9ABC-87FA42F5078A}" srcId="{E160D7EF-C661-457E-A24B-3A5A2601DBD6}" destId="{8EE90B98-09F6-4DED-AAD0-7FA8509A874A}" srcOrd="4" destOrd="0" parTransId="{36E1EFF7-7B51-48AB-9B80-297DAF296606}" sibTransId="{DEC92D92-9227-4EE4-8F80-63AD7B06A7B7}"/>
    <dgm:cxn modelId="{69AC270C-24BD-4DE3-BF7F-5F1112B2B4DB}" type="presOf" srcId="{E4820BEB-CE80-4D6D-AFA6-CCD538132D98}" destId="{7D8E9DE4-AC3F-4BBE-BBE0-4F3C90EF72B7}" srcOrd="0" destOrd="1" presId="urn:microsoft.com/office/officeart/2005/8/layout/vList5"/>
    <dgm:cxn modelId="{769D23AF-4D42-4170-B984-6FC99E81DF70}" srcId="{D53862A9-6F04-498F-9A65-8057AC945A1C}" destId="{2AB051BE-9322-4DC2-9582-3A26809BC079}" srcOrd="2" destOrd="0" parTransId="{A7DFF177-EB55-4DE9-9A94-7960D550B1D4}" sibTransId="{9D0DFDAB-28F1-445E-A4E4-6681EB8BC613}"/>
    <dgm:cxn modelId="{AB0E2F46-5588-4A64-8E42-9B7FAAEFA108}" type="presOf" srcId="{F218B51C-B851-43A4-8F1A-68F779A86E31}" destId="{7D8E9DE4-AC3F-4BBE-BBE0-4F3C90EF72B7}" srcOrd="0" destOrd="5" presId="urn:microsoft.com/office/officeart/2005/8/layout/vList5"/>
    <dgm:cxn modelId="{694BB4D1-80A4-4171-B34A-37A29122CD61}" srcId="{2CA64B37-A0D4-420D-8E90-C8210C61F585}" destId="{3742175D-3FE7-452F-9747-18B2869E34E0}" srcOrd="5" destOrd="0" parTransId="{D02F777D-5A9F-4AA0-B5D6-78B055CD237C}" sibTransId="{2988A757-398C-4D5F-AFD0-CF8C4E201A36}"/>
    <dgm:cxn modelId="{39976EF0-CAF1-4AAC-B428-36212F4D490E}" srcId="{D53862A9-6F04-498F-9A65-8057AC945A1C}" destId="{79734B34-8E49-4CF0-88FF-B419EE815954}" srcOrd="0" destOrd="0" parTransId="{3C955DA4-06C6-41C4-A3E4-AA3D3214355D}" sibTransId="{A5852C10-CC6E-4AEC-8886-4C0AC0AA1B0F}"/>
    <dgm:cxn modelId="{A69599A7-427D-447F-94E5-7CF8FDB3E91B}" srcId="{E160D7EF-C661-457E-A24B-3A5A2601DBD6}" destId="{4FB0B9C4-60F1-4B0F-AAD3-0265589E860A}" srcOrd="0" destOrd="0" parTransId="{0B5FFF12-ADD5-4870-8628-DF5A3F70A606}" sibTransId="{53D66C0C-861F-4B77-AEB8-D0E433F6DAC4}"/>
    <dgm:cxn modelId="{D5288EA4-C820-46C4-B117-1FF9231B4DD6}" srcId="{2CA64B37-A0D4-420D-8E90-C8210C61F585}" destId="{0AD6FB3F-AD33-4002-9168-CDB280D02F9B}" srcOrd="4" destOrd="0" parTransId="{FD18E167-2235-455B-8D93-828E3D055589}" sibTransId="{A7D72217-3773-42F9-B7F4-8D2957214313}"/>
    <dgm:cxn modelId="{29B44C79-D653-4E08-A1CB-1FDF6D462D6E}" type="presOf" srcId="{D53862A9-6F04-498F-9A65-8057AC945A1C}" destId="{E11CD786-B82E-4733-A7D2-1F7F6AE3E8FE}" srcOrd="0" destOrd="0" presId="urn:microsoft.com/office/officeart/2005/8/layout/vList5"/>
    <dgm:cxn modelId="{E2ED8645-3724-45C9-A980-CF2FD3589F68}" srcId="{F9E7B7E3-2DB9-49D0-BBEF-A814F3369B73}" destId="{DAACF554-7572-4CD6-8158-E01389A1489A}" srcOrd="0" destOrd="0" parTransId="{379C7901-D496-4D72-A1B2-86BCF3A0D2E3}" sibTransId="{EEB90E54-E4FA-45DC-B1F3-1DE4E4A2069B}"/>
    <dgm:cxn modelId="{B8BBAA75-109F-4D5D-BEBF-A4C51739B88F}" srcId="{E160D7EF-C661-457E-A24B-3A5A2601DBD6}" destId="{5B66285B-463C-4091-825C-0F7CB7092663}" srcOrd="3" destOrd="0" parTransId="{D3542C32-7591-4AEB-A41F-A6FDCAEC08A6}" sibTransId="{68961A79-DA78-4572-8F65-067B246A6BE4}"/>
    <dgm:cxn modelId="{54917459-5244-47D0-9DD5-3FFDD2367146}" type="presOf" srcId="{E160D7EF-C661-457E-A24B-3A5A2601DBD6}" destId="{45544321-00F2-49EF-AC6E-808B811384F2}" srcOrd="0" destOrd="0" presId="urn:microsoft.com/office/officeart/2005/8/layout/vList5"/>
    <dgm:cxn modelId="{901765FA-2FE2-4FEB-AFF9-17C390C05AF3}" srcId="{22FBFB0F-B22B-4500-8EAF-80DD3B32517F}" destId="{877F207E-BC46-43AD-AE21-1E3B4C9A41A6}" srcOrd="2" destOrd="0" parTransId="{EE4E86D7-AE27-45CF-991D-E9DBC5E71572}" sibTransId="{27ACB7B2-621C-4FE6-97A1-EEB17AF08065}"/>
    <dgm:cxn modelId="{E2245BEF-D1D8-42C0-B95F-AA085792E38F}" srcId="{F9E7B7E3-2DB9-49D0-BBEF-A814F3369B73}" destId="{CC6953D4-FF9A-4518-AC0C-3981AE881460}" srcOrd="1" destOrd="0" parTransId="{4E98BB8A-32DE-4416-88ED-EA1B38D0FB9D}" sibTransId="{8A2F0455-13FE-40E2-AB07-D58BB623F5C8}"/>
    <dgm:cxn modelId="{09E9DD4C-46DD-4713-BBAE-06D421A82DB8}" type="presOf" srcId="{0F1F7220-A2E7-44C3-81D2-5D67E1DCD052}" destId="{7D8E9DE4-AC3F-4BBE-BBE0-4F3C90EF72B7}" srcOrd="0" destOrd="2" presId="urn:microsoft.com/office/officeart/2005/8/layout/vList5"/>
    <dgm:cxn modelId="{0E831CD6-5D22-4D6A-84E5-52419C5CFEA4}" type="presOf" srcId="{79734B34-8E49-4CF0-88FF-B419EE815954}" destId="{3F841974-C918-41BF-9F38-9F455387CB7F}" srcOrd="0" destOrd="0" presId="urn:microsoft.com/office/officeart/2005/8/layout/vList5"/>
    <dgm:cxn modelId="{DC63E494-6C5D-495C-B8AF-574547D27F8F}" type="presOf" srcId="{D283A6A4-7AB5-4E77-A679-7BFEC369D158}" destId="{3F841974-C918-41BF-9F38-9F455387CB7F}" srcOrd="0" destOrd="3" presId="urn:microsoft.com/office/officeart/2005/8/layout/vList5"/>
    <dgm:cxn modelId="{F969AEBA-2A7A-443D-BA6D-0234DE9A226C}" type="presOf" srcId="{877F207E-BC46-43AD-AE21-1E3B4C9A41A6}" destId="{AFC2B6D7-6F26-480C-85AA-BF26640A6636}" srcOrd="0" destOrd="2" presId="urn:microsoft.com/office/officeart/2005/8/layout/vList5"/>
    <dgm:cxn modelId="{3373F096-3E4E-412B-BF31-D7EC37A74C70}" srcId="{22FBFB0F-B22B-4500-8EAF-80DD3B32517F}" destId="{305732E1-2E1E-4DEB-9699-C5AF9127C486}" srcOrd="3" destOrd="0" parTransId="{B8B755D8-F9CC-45A8-9ECB-3DA7BBF6D96C}" sibTransId="{2DEC35AE-F890-4F55-A4BC-53A685598D00}"/>
    <dgm:cxn modelId="{87EABC9B-0C38-4ED6-B8D5-47D78B3207F5}" type="presOf" srcId="{FDD599CD-7BDB-4217-B667-017D2726B086}" destId="{2F0B976C-E17B-4907-874F-AEBADC01F26F}" srcOrd="0" destOrd="2" presId="urn:microsoft.com/office/officeart/2005/8/layout/vList5"/>
    <dgm:cxn modelId="{2166D337-2C0F-424E-8D7B-B81787C63D76}" type="presOf" srcId="{CE1DA63F-692D-458B-81EA-DA656350A371}" destId="{3F841974-C918-41BF-9F38-9F455387CB7F}" srcOrd="0" destOrd="1" presId="urn:microsoft.com/office/officeart/2005/8/layout/vList5"/>
    <dgm:cxn modelId="{EBA632A7-A836-4E1B-A9DB-6918368B1A25}" type="presOf" srcId="{2D1AECDE-EC86-4A00-8AD6-C9B668BC692B}" destId="{AFC2B6D7-6F26-480C-85AA-BF26640A6636}" srcOrd="0" destOrd="1" presId="urn:microsoft.com/office/officeart/2005/8/layout/vList5"/>
    <dgm:cxn modelId="{67302B67-B774-4E97-96D0-D50BC3C1C7EA}" type="presOf" srcId="{2CA64B37-A0D4-420D-8E90-C8210C61F585}" destId="{D7D0CE9A-D214-4450-8DD0-F18050D1F3D3}" srcOrd="0" destOrd="0" presId="urn:microsoft.com/office/officeart/2005/8/layout/vList5"/>
    <dgm:cxn modelId="{8D6230DE-2762-43BA-AF12-673A01A338C0}" type="presOf" srcId="{F9E7B7E3-2DB9-49D0-BBEF-A814F3369B73}" destId="{860F100B-538D-4F20-94E3-5BA0F3D2B1E2}" srcOrd="0" destOrd="0" presId="urn:microsoft.com/office/officeart/2005/8/layout/vList5"/>
    <dgm:cxn modelId="{E3A5307E-FF1A-4E76-B2F8-E2A564B10CD9}" type="presOf" srcId="{8A482BA5-C4B9-4774-851B-83ED50DD5883}" destId="{99F7E3CE-3F32-4D4D-94B9-8CB72F82D10B}" srcOrd="0" destOrd="0" presId="urn:microsoft.com/office/officeart/2005/8/layout/vList5"/>
    <dgm:cxn modelId="{78606AD1-818D-48EE-BAD1-4116C5FADD50}" srcId="{D53862A9-6F04-498F-9A65-8057AC945A1C}" destId="{D283A6A4-7AB5-4E77-A679-7BFEC369D158}" srcOrd="3" destOrd="0" parTransId="{AF829109-3CF9-425B-AF90-8879237B5842}" sibTransId="{1D4CE2FF-3B4D-428B-A937-4E1E9F82451F}"/>
    <dgm:cxn modelId="{76C0D2FF-D31A-469E-8DE6-DC6FA9858500}" type="presOf" srcId="{CC6953D4-FF9A-4518-AC0C-3981AE881460}" destId="{2F0B976C-E17B-4907-874F-AEBADC01F26F}" srcOrd="0" destOrd="1" presId="urn:microsoft.com/office/officeart/2005/8/layout/vList5"/>
    <dgm:cxn modelId="{5BCDE68D-E0F2-4804-A41B-0642491C9BF4}" srcId="{F9E7B7E3-2DB9-49D0-BBEF-A814F3369B73}" destId="{FDD599CD-7BDB-4217-B667-017D2726B086}" srcOrd="2" destOrd="0" parTransId="{82343937-CC41-4D24-88E2-4215707C7594}" sibTransId="{14EA1CF0-06E8-4FC0-A96F-4893849B8863}"/>
    <dgm:cxn modelId="{267E69A9-088F-4B64-B8DF-806F60EB95AD}" srcId="{E160D7EF-C661-457E-A24B-3A5A2601DBD6}" destId="{0F1F7220-A2E7-44C3-81D2-5D67E1DCD052}" srcOrd="2" destOrd="0" parTransId="{E0C77186-836B-4AA4-8225-DFDD2A513376}" sibTransId="{FB579C6D-3326-4507-B306-BDE3B440322A}"/>
    <dgm:cxn modelId="{7C8CF59E-9A0C-4B65-9FBD-CB531196A9E1}" type="presOf" srcId="{5F088709-18A2-4B36-B958-FBA37690453D}" destId="{D63E2E77-2CBE-48BB-9835-87DAC3772FFB}" srcOrd="0" destOrd="3" presId="urn:microsoft.com/office/officeart/2005/8/layout/vList5"/>
    <dgm:cxn modelId="{F2FB69D3-C987-4751-92BB-306BFBA5F818}" srcId="{8A482BA5-C4B9-4774-851B-83ED50DD5883}" destId="{F9E7B7E3-2DB9-49D0-BBEF-A814F3369B73}" srcOrd="0" destOrd="0" parTransId="{E28C8826-C760-46C0-B8A7-4D59ED3F9865}" sibTransId="{AC7B220F-801D-42BA-A661-F447F0695B60}"/>
    <dgm:cxn modelId="{24343484-4ADF-418D-A3CB-A4BAF602284C}" type="presOf" srcId="{5B66285B-463C-4091-825C-0F7CB7092663}" destId="{7D8E9DE4-AC3F-4BBE-BBE0-4F3C90EF72B7}" srcOrd="0" destOrd="3" presId="urn:microsoft.com/office/officeart/2005/8/layout/vList5"/>
    <dgm:cxn modelId="{B4B966BE-D610-4068-A43D-D1CB63807D02}" srcId="{2CA64B37-A0D4-420D-8E90-C8210C61F585}" destId="{635E75E4-1832-4855-B22C-5D41F3B59C56}" srcOrd="0" destOrd="0" parTransId="{A0B9F271-1256-4EEF-98BB-4AF44737F4B2}" sibTransId="{D4CD745C-18C7-4843-A5A6-D02149E41F88}"/>
    <dgm:cxn modelId="{38087D52-7283-417D-AF5F-BEBF7DDAEAE8}" type="presOf" srcId="{635E75E4-1832-4855-B22C-5D41F3B59C56}" destId="{D63E2E77-2CBE-48BB-9835-87DAC3772FFB}" srcOrd="0" destOrd="0" presId="urn:microsoft.com/office/officeart/2005/8/layout/vList5"/>
    <dgm:cxn modelId="{C5E2D525-9F35-4218-B8E8-414EA62ED18D}" type="presOf" srcId="{4FB0B9C4-60F1-4B0F-AAD3-0265589E860A}" destId="{7D8E9DE4-AC3F-4BBE-BBE0-4F3C90EF72B7}" srcOrd="0" destOrd="0" presId="urn:microsoft.com/office/officeart/2005/8/layout/vList5"/>
    <dgm:cxn modelId="{69A52D57-8D29-4A7C-A4E1-9B4FF2C356B2}" type="presOf" srcId="{0D0A812C-76E6-41AF-9981-8CDBFB394983}" destId="{AFC2B6D7-6F26-480C-85AA-BF26640A6636}" srcOrd="0" destOrd="0" presId="urn:microsoft.com/office/officeart/2005/8/layout/vList5"/>
    <dgm:cxn modelId="{BE316AF6-287A-497B-B6FE-B58B4FAD0247}" type="presOf" srcId="{E5D8D351-20B8-47A7-B5A6-674D257F093D}" destId="{D63E2E77-2CBE-48BB-9835-87DAC3772FFB}" srcOrd="0" destOrd="1" presId="urn:microsoft.com/office/officeart/2005/8/layout/vList5"/>
    <dgm:cxn modelId="{4A80395B-8982-49DA-AE9A-D336C4633935}" type="presOf" srcId="{305732E1-2E1E-4DEB-9699-C5AF9127C486}" destId="{AFC2B6D7-6F26-480C-85AA-BF26640A6636}" srcOrd="0" destOrd="3" presId="urn:microsoft.com/office/officeart/2005/8/layout/vList5"/>
    <dgm:cxn modelId="{E8962C8D-151C-4901-82B2-2BB2817C1D41}" srcId="{22FBFB0F-B22B-4500-8EAF-80DD3B32517F}" destId="{0D0A812C-76E6-41AF-9981-8CDBFB394983}" srcOrd="0" destOrd="0" parTransId="{1C7DBDCB-C31C-422A-A7C4-E7FB9427A5A9}" sibTransId="{FCB77FD3-F62E-4E1F-B0D9-F3AC00A3A1B6}"/>
    <dgm:cxn modelId="{D0B140ED-B43B-43D6-9247-73B0595DF3ED}" type="presOf" srcId="{8EE90B98-09F6-4DED-AAD0-7FA8509A874A}" destId="{7D8E9DE4-AC3F-4BBE-BBE0-4F3C90EF72B7}" srcOrd="0" destOrd="4" presId="urn:microsoft.com/office/officeart/2005/8/layout/vList5"/>
    <dgm:cxn modelId="{9C152F77-00FE-42D1-B62B-93DF2159A474}" srcId="{D53862A9-6F04-498F-9A65-8057AC945A1C}" destId="{CE1DA63F-692D-458B-81EA-DA656350A371}" srcOrd="1" destOrd="0" parTransId="{B7ED02AC-4F1D-4BE3-ACDC-0561BCD41D9A}" sibTransId="{3F98C424-E53B-4B7C-8104-017A2B662D12}"/>
    <dgm:cxn modelId="{5F01955F-A7BA-4E72-9481-39539E631170}" srcId="{2CA64B37-A0D4-420D-8E90-C8210C61F585}" destId="{C8BD2FC4-2D8D-4B9A-B5B0-7E5E599C3107}" srcOrd="2" destOrd="0" parTransId="{8B6B5DFD-5ACD-4552-9FDB-3365614A36D8}" sibTransId="{E02BDAFE-BF9A-4ADC-A901-2721148DFA44}"/>
    <dgm:cxn modelId="{EBB498E6-6EBD-47F8-BEEC-EF37060CF370}" type="presOf" srcId="{DAACF554-7572-4CD6-8158-E01389A1489A}" destId="{2F0B976C-E17B-4907-874F-AEBADC01F26F}" srcOrd="0" destOrd="0" presId="urn:microsoft.com/office/officeart/2005/8/layout/vList5"/>
    <dgm:cxn modelId="{649E071F-63A1-460E-9C5B-6B7CE3A251B8}" srcId="{8A482BA5-C4B9-4774-851B-83ED50DD5883}" destId="{E160D7EF-C661-457E-A24B-3A5A2601DBD6}" srcOrd="2" destOrd="0" parTransId="{B59B7CD8-07BF-40E8-80CC-046533748076}" sibTransId="{7EA84F18-F16C-42B9-A171-8F0E8BFA5032}"/>
    <dgm:cxn modelId="{76517727-B764-4196-ADFA-CF135A37B389}" srcId="{8A482BA5-C4B9-4774-851B-83ED50DD5883}" destId="{22FBFB0F-B22B-4500-8EAF-80DD3B32517F}" srcOrd="4" destOrd="0" parTransId="{8313C0DE-D3DC-44AE-BF12-CE90728D5325}" sibTransId="{F0D91B0A-99FA-4047-B015-7EC49A298B72}"/>
    <dgm:cxn modelId="{AF7A2E46-D78A-4A77-8975-A542F587E83E}" srcId="{8A482BA5-C4B9-4774-851B-83ED50DD5883}" destId="{2CA64B37-A0D4-420D-8E90-C8210C61F585}" srcOrd="3" destOrd="0" parTransId="{AB2E9F82-62F7-4FBD-B6AF-B28B68561863}" sibTransId="{8C8E1D4B-0EFC-4EF9-8DEA-5CA74F604F13}"/>
    <dgm:cxn modelId="{67DF76CE-2118-43AF-8C44-5A2EA31B5496}" srcId="{22FBFB0F-B22B-4500-8EAF-80DD3B32517F}" destId="{2D1AECDE-EC86-4A00-8AD6-C9B668BC692B}" srcOrd="1" destOrd="0" parTransId="{43DFEEA1-BFBC-4F42-BDD3-182E15341014}" sibTransId="{943911C6-CD60-4526-83F7-1E30AFEDB4C2}"/>
    <dgm:cxn modelId="{6423686F-1B13-4A27-B89C-539C7E9568DB}" type="presOf" srcId="{0AD6FB3F-AD33-4002-9168-CDB280D02F9B}" destId="{D63E2E77-2CBE-48BB-9835-87DAC3772FFB}" srcOrd="0" destOrd="4" presId="urn:microsoft.com/office/officeart/2005/8/layout/vList5"/>
    <dgm:cxn modelId="{F2D45C17-7C11-4777-82BA-04C8D669B9F4}" type="presParOf" srcId="{99F7E3CE-3F32-4D4D-94B9-8CB72F82D10B}" destId="{1467761E-0093-4E6B-911F-BC99A4812179}" srcOrd="0" destOrd="0" presId="urn:microsoft.com/office/officeart/2005/8/layout/vList5"/>
    <dgm:cxn modelId="{91F22CD8-DA23-437C-B39B-AF2343418227}" type="presParOf" srcId="{1467761E-0093-4E6B-911F-BC99A4812179}" destId="{860F100B-538D-4F20-94E3-5BA0F3D2B1E2}" srcOrd="0" destOrd="0" presId="urn:microsoft.com/office/officeart/2005/8/layout/vList5"/>
    <dgm:cxn modelId="{32054584-0132-4B8D-B7DE-3CD69FD13125}" type="presParOf" srcId="{1467761E-0093-4E6B-911F-BC99A4812179}" destId="{2F0B976C-E17B-4907-874F-AEBADC01F26F}" srcOrd="1" destOrd="0" presId="urn:microsoft.com/office/officeart/2005/8/layout/vList5"/>
    <dgm:cxn modelId="{6416D140-736A-401C-B09C-9901CE9C14A1}" type="presParOf" srcId="{99F7E3CE-3F32-4D4D-94B9-8CB72F82D10B}" destId="{CEA92A01-CB50-4A24-BB64-ED99F97A44D6}" srcOrd="1" destOrd="0" presId="urn:microsoft.com/office/officeart/2005/8/layout/vList5"/>
    <dgm:cxn modelId="{BB1B7419-A31E-432E-923B-7BB30317321D}" type="presParOf" srcId="{99F7E3CE-3F32-4D4D-94B9-8CB72F82D10B}" destId="{6C06AEFC-AE63-4238-8950-8030133A8BD3}" srcOrd="2" destOrd="0" presId="urn:microsoft.com/office/officeart/2005/8/layout/vList5"/>
    <dgm:cxn modelId="{FFBFD73D-769A-40E0-BFEA-DCDBD3257888}" type="presParOf" srcId="{6C06AEFC-AE63-4238-8950-8030133A8BD3}" destId="{E11CD786-B82E-4733-A7D2-1F7F6AE3E8FE}" srcOrd="0" destOrd="0" presId="urn:microsoft.com/office/officeart/2005/8/layout/vList5"/>
    <dgm:cxn modelId="{FFCB78D1-7544-417A-9D5D-82189815FEAE}" type="presParOf" srcId="{6C06AEFC-AE63-4238-8950-8030133A8BD3}" destId="{3F841974-C918-41BF-9F38-9F455387CB7F}" srcOrd="1" destOrd="0" presId="urn:microsoft.com/office/officeart/2005/8/layout/vList5"/>
    <dgm:cxn modelId="{6D528870-AB24-4573-8126-52D8312B74E2}" type="presParOf" srcId="{99F7E3CE-3F32-4D4D-94B9-8CB72F82D10B}" destId="{83979A52-CC6D-49C0-9611-63A41907F51A}" srcOrd="3" destOrd="0" presId="urn:microsoft.com/office/officeart/2005/8/layout/vList5"/>
    <dgm:cxn modelId="{53597DB9-B61B-4720-9323-AF015B6D27EE}" type="presParOf" srcId="{99F7E3CE-3F32-4D4D-94B9-8CB72F82D10B}" destId="{F7366C94-DDC9-4686-8FAA-6BA9F2A089FB}" srcOrd="4" destOrd="0" presId="urn:microsoft.com/office/officeart/2005/8/layout/vList5"/>
    <dgm:cxn modelId="{CEAA4A60-4B0E-4113-93FF-D19E91CF56B3}" type="presParOf" srcId="{F7366C94-DDC9-4686-8FAA-6BA9F2A089FB}" destId="{45544321-00F2-49EF-AC6E-808B811384F2}" srcOrd="0" destOrd="0" presId="urn:microsoft.com/office/officeart/2005/8/layout/vList5"/>
    <dgm:cxn modelId="{CBF953D4-5A7F-4689-A4F1-75ACD499AA32}" type="presParOf" srcId="{F7366C94-DDC9-4686-8FAA-6BA9F2A089FB}" destId="{7D8E9DE4-AC3F-4BBE-BBE0-4F3C90EF72B7}" srcOrd="1" destOrd="0" presId="urn:microsoft.com/office/officeart/2005/8/layout/vList5"/>
    <dgm:cxn modelId="{490BF4D4-EADC-4064-873F-12A142BD2B70}" type="presParOf" srcId="{99F7E3CE-3F32-4D4D-94B9-8CB72F82D10B}" destId="{D7091524-16D6-4407-AFAE-DDC234F82BA6}" srcOrd="5" destOrd="0" presId="urn:microsoft.com/office/officeart/2005/8/layout/vList5"/>
    <dgm:cxn modelId="{17032E81-E605-4C89-B778-746116A63D49}" type="presParOf" srcId="{99F7E3CE-3F32-4D4D-94B9-8CB72F82D10B}" destId="{5C2FDF8F-3B3C-470D-B582-33BFA323BA9E}" srcOrd="6" destOrd="0" presId="urn:microsoft.com/office/officeart/2005/8/layout/vList5"/>
    <dgm:cxn modelId="{E486F3DC-99E0-4841-B2B0-73817102990D}" type="presParOf" srcId="{5C2FDF8F-3B3C-470D-B582-33BFA323BA9E}" destId="{D7D0CE9A-D214-4450-8DD0-F18050D1F3D3}" srcOrd="0" destOrd="0" presId="urn:microsoft.com/office/officeart/2005/8/layout/vList5"/>
    <dgm:cxn modelId="{7B4433D7-DA0E-4723-94E5-800F26FD6670}" type="presParOf" srcId="{5C2FDF8F-3B3C-470D-B582-33BFA323BA9E}" destId="{D63E2E77-2CBE-48BB-9835-87DAC3772FFB}" srcOrd="1" destOrd="0" presId="urn:microsoft.com/office/officeart/2005/8/layout/vList5"/>
    <dgm:cxn modelId="{0A9C193C-8438-40B2-84C4-4CABB002F73C}" type="presParOf" srcId="{99F7E3CE-3F32-4D4D-94B9-8CB72F82D10B}" destId="{4E6BC42B-019E-49B2-9810-B4FE61040A78}" srcOrd="7" destOrd="0" presId="urn:microsoft.com/office/officeart/2005/8/layout/vList5"/>
    <dgm:cxn modelId="{4621B807-FD98-4FAD-9D04-07DA3940EEED}" type="presParOf" srcId="{99F7E3CE-3F32-4D4D-94B9-8CB72F82D10B}" destId="{27D4FC30-F121-4DD9-9322-079E14EACF97}" srcOrd="8" destOrd="0" presId="urn:microsoft.com/office/officeart/2005/8/layout/vList5"/>
    <dgm:cxn modelId="{0F981FEE-B9AC-4520-B39C-58F312AE5852}" type="presParOf" srcId="{27D4FC30-F121-4DD9-9322-079E14EACF97}" destId="{B5BDF304-72C6-4F55-BCD1-EE0BF95AE1DD}" srcOrd="0" destOrd="0" presId="urn:microsoft.com/office/officeart/2005/8/layout/vList5"/>
    <dgm:cxn modelId="{AFBF0EE2-AFD4-478D-B627-5A9DD42E534C}" type="presParOf" srcId="{27D4FC30-F121-4DD9-9322-079E14EACF97}" destId="{AFC2B6D7-6F26-480C-85AA-BF26640A66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976C-E17B-4907-874F-AEBADC01F26F}">
      <dsp:nvSpPr>
        <dsp:cNvPr id="0" name=""/>
        <dsp:cNvSpPr/>
      </dsp:nvSpPr>
      <dsp:spPr>
        <a:xfrm rot="5400000">
          <a:off x="5488870" y="-2348135"/>
          <a:ext cx="875251" cy="557787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на телевидении – 118 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на радио - 104 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публикаций - 1350 </a:t>
          </a:r>
          <a:endParaRPr lang="ru-RU" sz="1200" b="0" kern="1200" dirty="0">
            <a:latin typeface="Verdana" pitchFamily="34" charset="0"/>
          </a:endParaRPr>
        </a:p>
      </dsp:txBody>
      <dsp:txXfrm rot="-5400000">
        <a:off x="3137556" y="45905"/>
        <a:ext cx="5535153" cy="789799"/>
      </dsp:txXfrm>
    </dsp:sp>
    <dsp:sp modelId="{860F100B-538D-4F20-94E3-5BA0F3D2B1E2}">
      <dsp:nvSpPr>
        <dsp:cNvPr id="0" name=""/>
        <dsp:cNvSpPr/>
      </dsp:nvSpPr>
      <dsp:spPr>
        <a:xfrm>
          <a:off x="0" y="48631"/>
          <a:ext cx="3137556" cy="784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В СМИ 1572 выступлений (9 мес. 2014 - 881) – </a:t>
          </a:r>
          <a:r>
            <a:rPr lang="ru-RU" sz="1400" b="1" kern="1200" dirty="0" smtClean="0">
              <a:solidFill>
                <a:schemeClr val="tx1"/>
              </a:solidFill>
              <a:latin typeface="Verdana" pitchFamily="34" charset="0"/>
            </a:rPr>
            <a:t>рост в 2 раза</a:t>
          </a:r>
          <a:r>
            <a:rPr lang="ru-RU" sz="1400" b="1" kern="1200" dirty="0" smtClean="0">
              <a:latin typeface="Verdana" pitchFamily="34" charset="0"/>
            </a:rPr>
            <a:t>, в т.ч. </a:t>
          </a:r>
          <a:endParaRPr lang="ru-RU" sz="1400" b="1" kern="1200" dirty="0">
            <a:latin typeface="Verdana" pitchFamily="34" charset="0"/>
          </a:endParaRPr>
        </a:p>
      </dsp:txBody>
      <dsp:txXfrm>
        <a:off x="38289" y="86920"/>
        <a:ext cx="3060978" cy="707767"/>
      </dsp:txXfrm>
    </dsp:sp>
    <dsp:sp modelId="{3F841974-C918-41BF-9F38-9F455387CB7F}">
      <dsp:nvSpPr>
        <dsp:cNvPr id="0" name=""/>
        <dsp:cNvSpPr/>
      </dsp:nvSpPr>
      <dsp:spPr>
        <a:xfrm rot="5400000">
          <a:off x="5488870" y="-1418180"/>
          <a:ext cx="875251" cy="557787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официальном сайте - 618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сайте Торгово-промышленной палаты – 11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портале «ТЮМЕНЬМЕДИА» – 160 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странице «ВКОНТАКТЕ» - 87</a:t>
          </a:r>
          <a:endParaRPr lang="ru-RU" sz="1200" b="0" kern="1200" dirty="0">
            <a:latin typeface="Verdana" pitchFamily="34" charset="0"/>
          </a:endParaRPr>
        </a:p>
      </dsp:txBody>
      <dsp:txXfrm rot="-5400000">
        <a:off x="3137556" y="975860"/>
        <a:ext cx="5535153" cy="789799"/>
      </dsp:txXfrm>
    </dsp:sp>
    <dsp:sp modelId="{E11CD786-B82E-4733-A7D2-1F7F6AE3E8FE}">
      <dsp:nvSpPr>
        <dsp:cNvPr id="0" name=""/>
        <dsp:cNvSpPr/>
      </dsp:nvSpPr>
      <dsp:spPr>
        <a:xfrm>
          <a:off x="0" y="950140"/>
          <a:ext cx="3137556" cy="8412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В Интернете – 936 материалов (9 мес. 2014 - 518) – </a:t>
          </a:r>
          <a:r>
            <a:rPr lang="ru-RU" sz="1400" b="1" kern="1200" dirty="0" smtClean="0">
              <a:solidFill>
                <a:schemeClr val="tx1"/>
              </a:solidFill>
              <a:latin typeface="Verdana" pitchFamily="34" charset="0"/>
            </a:rPr>
            <a:t>рост в 2 раза</a:t>
          </a:r>
          <a:r>
            <a:rPr lang="ru-RU" sz="1400" b="1" kern="1200" dirty="0" smtClean="0">
              <a:latin typeface="Verdana" pitchFamily="34" charset="0"/>
            </a:rPr>
            <a:t>, в т.ч. на </a:t>
          </a:r>
          <a:endParaRPr lang="ru-RU" sz="1400" b="1" kern="1200" dirty="0">
            <a:latin typeface="Verdana" pitchFamily="34" charset="0"/>
          </a:endParaRPr>
        </a:p>
      </dsp:txBody>
      <dsp:txXfrm>
        <a:off x="41066" y="991206"/>
        <a:ext cx="3055424" cy="759105"/>
      </dsp:txXfrm>
    </dsp:sp>
    <dsp:sp modelId="{7D8E9DE4-AC3F-4BBE-BBE0-4F3C90EF72B7}">
      <dsp:nvSpPr>
        <dsp:cNvPr id="0" name=""/>
        <dsp:cNvSpPr/>
      </dsp:nvSpPr>
      <dsp:spPr>
        <a:xfrm rot="5400000">
          <a:off x="5059692" y="-54986"/>
          <a:ext cx="1739055" cy="55724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  <a:cs typeface="Times New Roman" pitchFamily="18" charset="0"/>
            </a:rPr>
            <a:t>Всемирный день защиты прав потребителей</a:t>
          </a:r>
          <a:endParaRPr lang="ru-RU" sz="1200" b="0" kern="1200" dirty="0">
            <a:latin typeface="Verdana" pitchFamily="34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  <a:cs typeface="Times New Roman" pitchFamily="18" charset="0"/>
            </a:rPr>
            <a:t>Организация здорового питания. Проблемы и задачи</a:t>
          </a:r>
          <a:endParaRPr lang="ru-RU" sz="1200" b="0" kern="1200" dirty="0">
            <a:latin typeface="Verdana" pitchFamily="34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  <a:cs typeface="Times New Roman" pitchFamily="18" charset="0"/>
            </a:rPr>
            <a:t>Реализация в Тюменской области мероприятий по защите населения от инфекционных заболеваний Вакцинопрофилактика</a:t>
          </a:r>
          <a:endParaRPr lang="ru-RU" sz="1200" b="0" kern="1200" dirty="0">
            <a:latin typeface="Verdana" pitchFamily="34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  <a:cs typeface="Times New Roman" pitchFamily="18" charset="0"/>
            </a:rPr>
            <a:t>Клещевые инфекции и современные                          методы их профилактики</a:t>
          </a:r>
          <a:endParaRPr lang="ru-RU" sz="1200" b="0" kern="1200" dirty="0">
            <a:latin typeface="Verdana" pitchFamily="34" charset="0"/>
            <a:cs typeface="Times New Roman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  <a:cs typeface="Times New Roman" pitchFamily="18" charset="0"/>
            </a:rPr>
            <a:t>Антитабачная кампания</a:t>
          </a:r>
          <a:endParaRPr lang="ru-RU" sz="1200" b="0" kern="1200" dirty="0">
            <a:latin typeface="Verdana" pitchFamily="34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  <a:cs typeface="Times New Roman" pitchFamily="18" charset="0"/>
            </a:rPr>
            <a:t>Итоги деятельности Управления за отчетный период</a:t>
          </a:r>
        </a:p>
      </dsp:txBody>
      <dsp:txXfrm rot="-5400000">
        <a:off x="3143004" y="1946596"/>
        <a:ext cx="5487537" cy="1569267"/>
      </dsp:txXfrm>
    </dsp:sp>
    <dsp:sp modelId="{45544321-00F2-49EF-AC6E-808B811384F2}">
      <dsp:nvSpPr>
        <dsp:cNvPr id="0" name=""/>
        <dsp:cNvSpPr/>
      </dsp:nvSpPr>
      <dsp:spPr>
        <a:xfrm>
          <a:off x="0" y="1863088"/>
          <a:ext cx="3134492" cy="17835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Проведено 15 пресс-конференций  (9 мес. 2014 - 7), в т.ч. по темам:</a:t>
          </a:r>
          <a:endParaRPr lang="ru-RU" sz="1400" b="1" kern="1200" dirty="0">
            <a:latin typeface="Verdana" pitchFamily="34" charset="0"/>
          </a:endParaRPr>
        </a:p>
      </dsp:txBody>
      <dsp:txXfrm>
        <a:off x="87064" y="1950152"/>
        <a:ext cx="2960364" cy="1609383"/>
      </dsp:txXfrm>
    </dsp:sp>
    <dsp:sp modelId="{D63E2E77-2CBE-48BB-9835-87DAC3772FFB}">
      <dsp:nvSpPr>
        <dsp:cNvPr id="0" name=""/>
        <dsp:cNvSpPr/>
      </dsp:nvSpPr>
      <dsp:spPr>
        <a:xfrm rot="5400000">
          <a:off x="5212967" y="1679121"/>
          <a:ext cx="1415483" cy="557243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Профилактика гриппа, паразитарных инфекций, клещевых инфекций, </a:t>
          </a:r>
          <a:r>
            <a:rPr lang="ru-RU" sz="1200" b="0" kern="1200" dirty="0" err="1" smtClean="0">
              <a:latin typeface="Verdana" pitchFamily="34" charset="0"/>
            </a:rPr>
            <a:t>вакцинопрофилактика</a:t>
          </a:r>
          <a:r>
            <a:rPr lang="ru-RU" sz="1200" b="0" kern="1200" dirty="0" smtClean="0">
              <a:latin typeface="Verdana" pitchFamily="34" charset="0"/>
            </a:rPr>
            <a:t>, туберкулеза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Здоровое питание и безопасность пищевых продуктов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Вопросы качества и безопасности детских товаров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Всемирный день без табака и всемирный день здоровья, всемирный день туризма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Вопросы продажи </a:t>
          </a:r>
          <a:r>
            <a:rPr lang="ru-RU" sz="1200" b="0" kern="1200" dirty="0" err="1" smtClean="0">
              <a:latin typeface="Verdana" pitchFamily="34" charset="0"/>
            </a:rPr>
            <a:t>санкционных</a:t>
          </a:r>
          <a:r>
            <a:rPr lang="ru-RU" sz="1200" b="0" kern="1200" dirty="0" smtClean="0">
              <a:latin typeface="Verdana" pitchFamily="34" charset="0"/>
            </a:rPr>
            <a:t> продуктов 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Verdana" pitchFamily="34" charset="0"/>
            </a:rPr>
            <a:t>Вопросы развития малого и среднего бизнеса</a:t>
          </a:r>
          <a:endParaRPr lang="ru-RU" sz="1200" b="0" kern="1200" dirty="0">
            <a:latin typeface="Verdana" pitchFamily="34" charset="0"/>
          </a:endParaRPr>
        </a:p>
      </dsp:txBody>
      <dsp:txXfrm rot="-5400000">
        <a:off x="3134493" y="3826693"/>
        <a:ext cx="5503333" cy="1277287"/>
      </dsp:txXfrm>
    </dsp:sp>
    <dsp:sp modelId="{D7D0CE9A-D214-4450-8DD0-F18050D1F3D3}">
      <dsp:nvSpPr>
        <dsp:cNvPr id="0" name=""/>
        <dsp:cNvSpPr/>
      </dsp:nvSpPr>
      <dsp:spPr>
        <a:xfrm>
          <a:off x="0" y="3701302"/>
          <a:ext cx="3134492" cy="15280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itchFamily="34" charset="0"/>
            </a:rPr>
            <a:t>Проведено 82 «горячих линий» (9 мес. 2014 -  22) – </a:t>
          </a:r>
          <a:r>
            <a:rPr lang="ru-RU" sz="1400" b="1" kern="1200" dirty="0" smtClean="0">
              <a:solidFill>
                <a:schemeClr val="tx1"/>
              </a:solidFill>
              <a:latin typeface="Verdana" pitchFamily="34" charset="0"/>
            </a:rPr>
            <a:t>рост в 4 раза</a:t>
          </a:r>
          <a:r>
            <a:rPr lang="ru-RU" sz="1400" b="1" kern="1200" dirty="0" smtClean="0">
              <a:latin typeface="Verdana" pitchFamily="34" charset="0"/>
            </a:rPr>
            <a:t>, в т.ч. по темам:</a:t>
          </a:r>
          <a:endParaRPr lang="ru-RU" sz="1400" b="1" kern="1200" dirty="0">
            <a:latin typeface="Verdana" pitchFamily="34" charset="0"/>
          </a:endParaRPr>
        </a:p>
      </dsp:txBody>
      <dsp:txXfrm>
        <a:off x="74594" y="3775896"/>
        <a:ext cx="2985304" cy="1378881"/>
      </dsp:txXfrm>
    </dsp:sp>
    <dsp:sp modelId="{AFC2B6D7-6F26-480C-85AA-BF26640A6636}">
      <dsp:nvSpPr>
        <dsp:cNvPr id="0" name=""/>
        <dsp:cNvSpPr/>
      </dsp:nvSpPr>
      <dsp:spPr>
        <a:xfrm rot="5400000">
          <a:off x="5349637" y="3068930"/>
          <a:ext cx="1142142" cy="557243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200" b="0" kern="1200" smtClean="0">
              <a:latin typeface="Verdana" pitchFamily="34" charset="0"/>
            </a:rPr>
            <a:t>ЗАО «ИА «Сибинформбюро»</a:t>
          </a:r>
          <a:r>
            <a:rPr lang="ru-RU" sz="1200" b="0" kern="1200" dirty="0" smtClean="0">
              <a:latin typeface="Verdana" pitchFamily="34" charset="0"/>
            </a:rPr>
            <a:t> </a:t>
          </a:r>
          <a:r>
            <a:rPr lang="x-none" sz="1200" b="0" kern="1200" smtClean="0">
              <a:latin typeface="Verdana" pitchFamily="34" charset="0"/>
            </a:rPr>
            <a:t>(«Тюменское время», «ТСН - Тюменская служба новостей», СТС- Ладья</a:t>
          </a:r>
          <a:r>
            <a:rPr lang="ru-RU" sz="1200" b="0" kern="1200" dirty="0" smtClean="0">
              <a:latin typeface="Verdana" pitchFamily="34" charset="0"/>
            </a:rPr>
            <a:t>)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200" b="0" kern="1200" smtClean="0">
              <a:latin typeface="Verdana" pitchFamily="34" charset="0"/>
            </a:rPr>
            <a:t>ГТРК «Регион-Тюмень» </a:t>
          </a:r>
          <a:r>
            <a:rPr lang="ru-RU" sz="1200" b="0" kern="1200" dirty="0" smtClean="0">
              <a:latin typeface="Verdana" pitchFamily="34" charset="0"/>
            </a:rPr>
            <a:t> </a:t>
          </a:r>
          <a:r>
            <a:rPr lang="x-none" sz="1200" b="0" kern="1200" smtClean="0">
              <a:latin typeface="Verdana" pitchFamily="34" charset="0"/>
            </a:rPr>
            <a:t>(Телеканал </a:t>
          </a:r>
          <a:r>
            <a:rPr lang="ru-RU" sz="1200" b="0" kern="1200" dirty="0" smtClean="0">
              <a:latin typeface="Verdana" pitchFamily="34" charset="0"/>
            </a:rPr>
            <a:t>и радио </a:t>
          </a:r>
          <a:r>
            <a:rPr lang="x-none" sz="1200" b="0" kern="1200" smtClean="0">
              <a:latin typeface="Verdana" pitchFamily="34" charset="0"/>
            </a:rPr>
            <a:t>«Россия»)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200" b="0" kern="1200" smtClean="0">
              <a:latin typeface="Verdana" pitchFamily="34" charset="0"/>
            </a:rPr>
            <a:t>Газет</a:t>
          </a:r>
          <a:r>
            <a:rPr lang="ru-RU" sz="1200" b="0" kern="1200" dirty="0" err="1" smtClean="0">
              <a:latin typeface="Verdana" pitchFamily="34" charset="0"/>
            </a:rPr>
            <a:t>ы</a:t>
          </a:r>
          <a:r>
            <a:rPr lang="x-none" sz="1200" b="0" kern="1200" smtClean="0">
              <a:latin typeface="Verdana" pitchFamily="34" charset="0"/>
            </a:rPr>
            <a:t> «Тюменская область сегодня»</a:t>
          </a:r>
          <a:r>
            <a:rPr lang="ru-RU" sz="1200" b="0" kern="1200" dirty="0" smtClean="0">
              <a:latin typeface="Verdana" pitchFamily="34" charset="0"/>
            </a:rPr>
            <a:t>, </a:t>
          </a:r>
          <a:r>
            <a:rPr lang="x-none" sz="1200" b="0" kern="1200" smtClean="0">
              <a:latin typeface="Verdana" pitchFamily="34" charset="0"/>
            </a:rPr>
            <a:t>«Тюменские известия»</a:t>
          </a:r>
          <a:r>
            <a:rPr lang="ru-RU" sz="1200" b="0" kern="1200" dirty="0" smtClean="0">
              <a:latin typeface="Verdana" pitchFamily="34" charset="0"/>
            </a:rPr>
            <a:t>, </a:t>
          </a:r>
          <a:r>
            <a:rPr lang="x-none" sz="1200" b="0" kern="1200" smtClean="0">
              <a:latin typeface="Verdana" pitchFamily="34" charset="0"/>
            </a:rPr>
            <a:t>«Аргументы и факты»</a:t>
          </a:r>
          <a:endParaRPr lang="ru-RU" sz="1200" b="0" kern="1200" dirty="0">
            <a:latin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200" b="0" kern="1200" smtClean="0">
              <a:latin typeface="Verdana" pitchFamily="34" charset="0"/>
            </a:rPr>
            <a:t>Региональный интернет-портал «Наш город»</a:t>
          </a:r>
          <a:endParaRPr lang="ru-RU" sz="1200" b="0" kern="1200" dirty="0">
            <a:latin typeface="Verdana" pitchFamily="34" charset="0"/>
          </a:endParaRPr>
        </a:p>
      </dsp:txBody>
      <dsp:txXfrm rot="-5400000">
        <a:off x="3134493" y="5339830"/>
        <a:ext cx="5516676" cy="1030632"/>
      </dsp:txXfrm>
    </dsp:sp>
    <dsp:sp modelId="{B5BDF304-72C6-4F55-BCD1-EE0BF95AE1DD}">
      <dsp:nvSpPr>
        <dsp:cNvPr id="0" name=""/>
        <dsp:cNvSpPr/>
      </dsp:nvSpPr>
      <dsp:spPr>
        <a:xfrm>
          <a:off x="0" y="5308114"/>
          <a:ext cx="3134492" cy="10940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Verdana" pitchFamily="34" charset="0"/>
            </a:rPr>
            <a:t>В соответствии с </a:t>
          </a:r>
          <a:r>
            <a:rPr lang="x-none" sz="1300" b="1" kern="1200" smtClean="0">
              <a:latin typeface="Verdana" pitchFamily="34" charset="0"/>
            </a:rPr>
            <a:t>План</a:t>
          </a:r>
          <a:r>
            <a:rPr lang="ru-RU" sz="1300" b="1" kern="1200" dirty="0" smtClean="0">
              <a:latin typeface="Verdana" pitchFamily="34" charset="0"/>
            </a:rPr>
            <a:t>ом </a:t>
          </a:r>
          <a:r>
            <a:rPr lang="x-none" sz="1300" b="1" kern="1200" smtClean="0">
              <a:latin typeface="Verdana" pitchFamily="34" charset="0"/>
            </a:rPr>
            <a:t>мероприятий по информированию граждан об их правах и обязанностях в сфере ЖКХ </a:t>
          </a:r>
          <a:r>
            <a:rPr lang="ru-RU" sz="1300" b="1" kern="1200" dirty="0" smtClean="0">
              <a:latin typeface="Verdana" pitchFamily="34" charset="0"/>
            </a:rPr>
            <a:t>направляются материалы в СМИ:</a:t>
          </a:r>
          <a:endParaRPr lang="ru-RU" sz="1300" b="1" kern="1200" dirty="0">
            <a:latin typeface="Verdana" pitchFamily="34" charset="0"/>
          </a:endParaRPr>
        </a:p>
      </dsp:txBody>
      <dsp:txXfrm>
        <a:off x="53408" y="5361522"/>
        <a:ext cx="3027676" cy="987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0.78571</cdr:x>
      <cdr:y>0.02439</cdr:y>
    </cdr:from>
    <cdr:to>
      <cdr:x>0.96429</cdr:x>
      <cdr:y>0.12947</cdr:y>
    </cdr:to>
    <cdr:sp macro="" textlink="">
      <cdr:nvSpPr>
        <cdr:cNvPr id="2" name="TextBox 16"/>
        <cdr:cNvSpPr txBox="1"/>
      </cdr:nvSpPr>
      <cdr:spPr>
        <a:xfrm xmlns:a="http://schemas.openxmlformats.org/drawingml/2006/main">
          <a:off x="3143272" y="71438"/>
          <a:ext cx="714380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8064A2">
            <a:lumMod val="40000"/>
            <a:lumOff val="60000"/>
          </a:srgb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-9%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0.55882</cdr:x>
      <cdr:y>0.64815</cdr:y>
    </cdr:from>
    <cdr:to>
      <cdr:x>0.70588</cdr:x>
      <cdr:y>0.70371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4644" y="2500330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30-34 лет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0.13235</cdr:x>
      <cdr:y>0.42593</cdr:y>
    </cdr:from>
    <cdr:to>
      <cdr:x>0.27941</cdr:x>
      <cdr:y>0.48148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42942" y="1643074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35 - 39 лет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0.17647</cdr:x>
      <cdr:y>0.12963</cdr:y>
    </cdr:from>
    <cdr:to>
      <cdr:x>0.32353</cdr:x>
      <cdr:y>0.18519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57256" y="500066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40-44 лет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0.73529</cdr:x>
      <cdr:y>0.31482</cdr:y>
    </cdr:from>
    <cdr:to>
      <cdr:x>0.88235</cdr:x>
      <cdr:y>0.37037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71900" y="1214446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25- 29 лет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0.60294</cdr:x>
      <cdr:y>0.05556</cdr:y>
    </cdr:from>
    <cdr:to>
      <cdr:x>0.75</cdr:x>
      <cdr:y>0.11111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28958" y="214314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20-24 лет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0833-78BB-4A0A-A729-A021FCF42732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E6D66-00D9-49D8-8691-92EA729E3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7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583DF-C91E-40B8-9A65-068633D535A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4BB3-14ED-46A2-95F5-97FB26111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699E2E-F81B-47D8-A3E2-AEE3A375BF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3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4BB3-14ED-46A2-95F5-97FB26111C5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993CD-A406-4BEE-985D-35DC6F3D2DBF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5013"/>
            <a:ext cx="4987925" cy="37401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4" y="4714638"/>
            <a:ext cx="5430510" cy="4460392"/>
          </a:xfrm>
          <a:noFill/>
          <a:ln w="9525"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17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9B1712-DA38-4455-AC3B-69C2C88797B7}" type="slidenum">
              <a:rPr lang="ru-RU">
                <a:solidFill>
                  <a:srgbClr val="000000"/>
                </a:solidFill>
              </a:rPr>
              <a:pPr/>
              <a:t>22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9BA1-FB5B-4CE6-83B4-C6C5AF7CA2B7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00FD-E750-4647-BEF1-67AA1A719F67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ECFF-CFB6-4172-9210-7519EEFC01FD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15DE-24F8-4BC6-92AD-92A8A3F76EDD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1BD0-C04E-48BD-AF2E-7C3E6795CB2C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881-33A4-4FFB-882E-1D1DE3A09391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758-39D7-490F-A480-02FD272DC313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BB78-6ABC-44DE-923C-230549CD4851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2AB0-F3C4-4CD5-86BD-68F313A29D68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A28-7C55-4CDD-9161-D714BAE50DA0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8323-827E-4D54-AC69-BF35D263069C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E96C-AD9D-4FD3-9D0F-AEDA9519F4C6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11D8-26C4-490B-8BB3-0EA06CDF6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7.jpeg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oleObject" Target="../embeddings/_____Microsoft_Excel_97-20033.xls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chart" Target="../charts/chart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7.gif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image" Target="../media/image7.gif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4.jpe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3" cstate="email">
            <a:lum bright="14000" contras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-6350"/>
            <a:ext cx="69437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4857750" y="6572250"/>
            <a:ext cx="164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3399"/>
                </a:solidFill>
                <a:latin typeface="Verdana" pitchFamily="34" charset="0"/>
              </a:rPr>
              <a:t>Тюмень, 2015г.</a:t>
            </a:r>
            <a:endParaRPr lang="ru-RU" sz="12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pic>
        <p:nvPicPr>
          <p:cNvPr id="9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62913" y="0"/>
            <a:ext cx="1081087" cy="12144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8" name="Picture 13" descr="http://pics.nashgorod.ru/photogal/13819/500_36a001ba2cc708025ca6e376547e6b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209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5" descr="http://pics.nashgorod.ru/photogal/40790/500_ddedc58dcc3fd775583b71ad0bc0b62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209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7" descr="http://tmn.cross-roads.ru/foto_b/017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209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9" descr="http://tmn.cross-roads.ru/foto_b/015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3714750" y="2571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2000250" y="142875"/>
            <a:ext cx="6315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  <a:latin typeface="Verdana" pitchFamily="34" charset="0"/>
              </a:rPr>
              <a:t>Управление Федеральной службы по надзору в сфере </a:t>
            </a:r>
            <a:br>
              <a:rPr lang="ru-RU" sz="1400" b="1" dirty="0">
                <a:solidFill>
                  <a:srgbClr val="003399"/>
                </a:solidFill>
                <a:latin typeface="Verdana" pitchFamily="34" charset="0"/>
              </a:rPr>
            </a:br>
            <a:r>
              <a:rPr lang="ru-RU" sz="1400" b="1" dirty="0">
                <a:solidFill>
                  <a:srgbClr val="003399"/>
                </a:solidFill>
                <a:latin typeface="Verdana" pitchFamily="34" charset="0"/>
              </a:rPr>
              <a:t>защиты прав потребителей и благополучия человека </a:t>
            </a:r>
            <a:br>
              <a:rPr lang="ru-RU" sz="1400" b="1" dirty="0">
                <a:solidFill>
                  <a:srgbClr val="003399"/>
                </a:solidFill>
                <a:latin typeface="Verdana" pitchFamily="34" charset="0"/>
              </a:rPr>
            </a:br>
            <a:r>
              <a:rPr lang="ru-RU" sz="1400" b="1" dirty="0">
                <a:solidFill>
                  <a:srgbClr val="003399"/>
                </a:solidFill>
                <a:latin typeface="Verdana" pitchFamily="34" charset="0"/>
              </a:rPr>
              <a:t>по Тюменской области</a:t>
            </a:r>
          </a:p>
        </p:txBody>
      </p:sp>
      <p:sp>
        <p:nvSpPr>
          <p:cNvPr id="7179" name="Rectangle 3"/>
          <p:cNvSpPr txBox="1">
            <a:spLocks noChangeArrowheads="1"/>
          </p:cNvSpPr>
          <p:nvPr/>
        </p:nvSpPr>
        <p:spPr bwMode="auto">
          <a:xfrm>
            <a:off x="2357438" y="4714875"/>
            <a:ext cx="6500812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3399"/>
                </a:solidFill>
                <a:latin typeface="Verdana" pitchFamily="34" charset="0"/>
              </a:rPr>
              <a:t>Руководитель,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3399"/>
                </a:solidFill>
                <a:latin typeface="Verdana" pitchFamily="34" charset="0"/>
              </a:rPr>
              <a:t>Главный государственный санитарный врач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3399"/>
                </a:solidFill>
                <a:latin typeface="Verdana" pitchFamily="34" charset="0"/>
              </a:rPr>
              <a:t>по Тюменской области,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rgbClr val="003399"/>
                </a:solidFill>
                <a:latin typeface="Verdana" pitchFamily="34" charset="0"/>
              </a:rPr>
              <a:t>д.м.н. Г.В. Шарухо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ru-RU" b="1" i="1" dirty="0">
              <a:solidFill>
                <a:srgbClr val="003399"/>
              </a:solidFill>
              <a:latin typeface="Verdana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ru-RU" b="1" i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00232" y="1857364"/>
            <a:ext cx="7143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Роль санитарно-эпидемиологической службы Тюменской области в сохранении здоровья населения региона</a:t>
            </a:r>
            <a:endParaRPr lang="nl-NL" sz="2800" b="1" dirty="0">
              <a:solidFill>
                <a:srgbClr val="000099"/>
              </a:solidFill>
              <a:latin typeface="Verdan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1" y="274638"/>
            <a:ext cx="7715279" cy="4397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+mn-ea"/>
                <a:cs typeface="Tahoma" pitchFamily="34" charset="0"/>
              </a:rPr>
              <a:t>Динамика заболеваемости гриппом и ОРВИ, прививки против гриппа</a:t>
            </a:r>
            <a:endParaRPr lang="ru-RU" sz="2000" b="1" dirty="0">
              <a:solidFill>
                <a:srgbClr val="000099"/>
              </a:solidFill>
              <a:latin typeface="Verdan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0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3643314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Динамика заболеваемости внебольничными пневмониями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030011D8-26C4-490B-8BB3-0EA06CDF6BA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14678" y="4143380"/>
          <a:ext cx="557213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785794"/>
          <a:ext cx="878684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42844" y="3534013"/>
            <a:ext cx="3286148" cy="3108543"/>
          </a:xfrm>
          <a:prstGeom prst="rect">
            <a:avLst/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2014 году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привито против гриппа – 543 624 человека.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Охват населения области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- 39%.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 тыс. доз вакцины - федеральный бюджет;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тыс. доз - областной бюджет;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35,6 тыс. доз приобрели самостоятельно граждане и организации.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2015г.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Привито против гриппа 510133 человек  – 36,2% населения, в т.ч. за счет граждан и организаций – 9141 человек </a:t>
            </a: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7358084" cy="654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+mn-ea"/>
                <a:cs typeface="Tahoma" pitchFamily="34" charset="0"/>
              </a:rPr>
              <a:t>Число заболевших и прививок клещевым энцефалитом и прививок</a:t>
            </a:r>
            <a:endParaRPr lang="ru-RU" sz="2000" b="1" dirty="0">
              <a:solidFill>
                <a:srgbClr val="000099"/>
              </a:solidFill>
              <a:latin typeface="Verdan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1843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929718" cy="442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1" name="Worksheet" r:id="rId4" imgW="8572500" imgH="4962615" progId="Excel.Sheet.8">
                  <p:embed/>
                </p:oleObj>
              </mc:Choice>
              <mc:Fallback>
                <p:oleObj name="Worksheet" r:id="rId4" imgW="8572500" imgH="496261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142984"/>
                        <a:ext cx="8929718" cy="4429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282" y="5780782"/>
            <a:ext cx="85725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dirty="0" err="1" smtClean="0">
                <a:latin typeface="Times New Roman" pitchFamily="18" charset="0"/>
              </a:rPr>
              <a:t>Акарицидные</a:t>
            </a:r>
            <a:r>
              <a:rPr lang="ru-RU" sz="1500" dirty="0" smtClean="0">
                <a:latin typeface="Times New Roman" pitchFamily="18" charset="0"/>
              </a:rPr>
              <a:t> обработки- 56695 (2014г.-5223 га): в т.ч. областной бюджет-2455,8га, муниципальный бюджет-1844,9 га,  </a:t>
            </a:r>
            <a:r>
              <a:rPr lang="ru-RU" sz="1500" dirty="0" err="1" smtClean="0">
                <a:latin typeface="Times New Roman" pitchFamily="18" charset="0"/>
              </a:rPr>
              <a:t>хоз.субъекты</a:t>
            </a:r>
            <a:r>
              <a:rPr lang="ru-RU" sz="1500" dirty="0" smtClean="0">
                <a:latin typeface="Times New Roman" pitchFamily="18" charset="0"/>
              </a:rPr>
              <a:t> и граждане-1368,8 га.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</a:rPr>
              <a:t>Обратилось 13486, что на 19% меньше по сравнению с 2014г. (16057). Случаи КЭ регистрировались на 14 территориях (2014г.  -на 8).</a:t>
            </a:r>
            <a:endParaRPr lang="ru-RU" sz="1500" dirty="0">
              <a:latin typeface="Times New Roman" pitchFamily="18" charset="0"/>
            </a:endParaRPr>
          </a:p>
        </p:txBody>
      </p:sp>
      <p:pic>
        <p:nvPicPr>
          <p:cNvPr id="9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030011D8-26C4-490B-8BB3-0EA06CDF6BA5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разница между ВИЧ и СПИД?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1071563" y="1143000"/>
            <a:ext cx="3857625" cy="38576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ирус – мельчайший примитивный организм – паразит, он живёт и размножается в клетках живых организмов</a:t>
            </a:r>
            <a:endParaRPr lang="ru-RU" sz="1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ммунодефицит – потеря организмом способности сопротивляться инфекциям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еловек – это означает, что ВИЧ живёт только в организме человека.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29188" y="785813"/>
            <a:ext cx="3643312" cy="378618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</a:rPr>
              <a:t>С</a:t>
            </a:r>
            <a:r>
              <a:rPr lang="ru-RU" dirty="0">
                <a:latin typeface="Times New Roman" pitchFamily="18" charset="0"/>
                <a:ea typeface="+mj-ea"/>
              </a:rPr>
              <a:t>индром – это признаки определённого заболевания</a:t>
            </a:r>
          </a:p>
          <a:p>
            <a:pPr eaLnBrk="0" hangingPunct="0">
              <a:defRPr/>
            </a:pPr>
            <a:endParaRPr lang="ru-RU" dirty="0">
              <a:latin typeface="Times New Roman" pitchFamily="18" charset="0"/>
              <a:ea typeface="+mj-ea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</a:rPr>
              <a:t>П</a:t>
            </a:r>
            <a:r>
              <a:rPr lang="ru-RU" dirty="0">
                <a:latin typeface="Times New Roman" pitchFamily="18" charset="0"/>
                <a:ea typeface="+mj-ea"/>
              </a:rPr>
              <a:t>риобретённого – это значит не врождённого, а приобретённого в результате заражения ВИЧ-инфекцией</a:t>
            </a:r>
          </a:p>
          <a:p>
            <a:pPr eaLnBrk="0" hangingPunct="0">
              <a:defRPr/>
            </a:pPr>
            <a:endParaRPr lang="ru-RU" dirty="0">
              <a:latin typeface="Times New Roman" pitchFamily="18" charset="0"/>
              <a:ea typeface="+mj-ea"/>
            </a:endParaRPr>
          </a:p>
          <a:p>
            <a:pPr eaLnBrk="0" hangingPunct="0"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+mj-ea"/>
              </a:rPr>
              <a:t>И</a:t>
            </a:r>
            <a:r>
              <a:rPr lang="ru-RU" dirty="0" err="1">
                <a:latin typeface="Times New Roman" pitchFamily="18" charset="0"/>
                <a:ea typeface="+mj-ea"/>
              </a:rPr>
              <a:t>ммуно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+mj-ea"/>
              </a:rPr>
              <a:t>Д</a:t>
            </a:r>
            <a:r>
              <a:rPr lang="ru-RU" dirty="0" err="1">
                <a:latin typeface="Times New Roman" pitchFamily="18" charset="0"/>
                <a:ea typeface="+mj-ea"/>
              </a:rPr>
              <a:t>ефицит</a:t>
            </a:r>
            <a:r>
              <a:rPr lang="ru-RU" dirty="0">
                <a:latin typeface="Times New Roman" pitchFamily="18" charset="0"/>
                <a:ea typeface="+mj-ea"/>
              </a:rPr>
              <a:t> – это потеря организмом способности сопротивляться </a:t>
            </a:r>
            <a:r>
              <a:rPr lang="ru-RU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</a:rPr>
              <a:t>инфекциям</a:t>
            </a:r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524375"/>
            <a:ext cx="2357438" cy="15716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4572000"/>
            <a:ext cx="2357437" cy="15684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43688" y="6429375"/>
            <a:ext cx="2500312" cy="428625"/>
          </a:xfrm>
        </p:spPr>
        <p:txBody>
          <a:bodyPr/>
          <a:lstStyle/>
          <a:p>
            <a:pPr>
              <a:defRPr/>
            </a:pPr>
            <a:fld id="{DD194039-9434-4DB1-A307-8448B626220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571500" y="428625"/>
            <a:ext cx="7929563" cy="12858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Первый случай зарегистрирован в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1981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году.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Количество случаев ВИЧ/СПИДа –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млн.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Умерло от ВИЧ/СПИДа -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млн.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человек, в том числе в 2013 г. –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млн.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человек.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настоящее время живет -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млн.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ВИЧ –инфицированных человек.</a:t>
            </a:r>
            <a:endParaRPr lang="ru-RU" sz="1600" smtClean="0"/>
          </a:p>
        </p:txBody>
      </p:sp>
      <p:pic>
        <p:nvPicPr>
          <p:cNvPr id="7171" name="Picture 3" descr="C:\Documents and Settings\1\Рабочий стол\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5286375"/>
            <a:ext cx="2041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571500" y="2214563"/>
            <a:ext cx="7786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</a:rPr>
              <a:t>Первый случай зарегистрирован в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1987</a:t>
            </a:r>
            <a:r>
              <a:rPr lang="ru-RU" sz="1600" dirty="0">
                <a:latin typeface="Times New Roman" pitchFamily="18" charset="0"/>
              </a:rPr>
              <a:t> году.</a:t>
            </a:r>
          </a:p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</a:rPr>
              <a:t>Общее количество зарегистрированных случаев -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907 тыс. </a:t>
            </a:r>
            <a:r>
              <a:rPr lang="ru-RU" sz="1600" dirty="0">
                <a:latin typeface="Times New Roman" pitchFamily="18" charset="0"/>
              </a:rPr>
              <a:t>человек.</a:t>
            </a:r>
          </a:p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</a:rPr>
              <a:t> В 2014 г.  выявлено более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85 тыс. </a:t>
            </a:r>
            <a:r>
              <a:rPr lang="ru-RU" sz="1600" dirty="0">
                <a:latin typeface="Times New Roman" pitchFamily="18" charset="0"/>
              </a:rPr>
              <a:t> ВИЧ-инфицированных.</a:t>
            </a:r>
          </a:p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</a:rPr>
              <a:t> Умерло от ВИЧ/</a:t>
            </a:r>
            <a:r>
              <a:rPr lang="ru-RU" sz="1600" dirty="0" err="1">
                <a:latin typeface="Times New Roman" pitchFamily="18" charset="0"/>
              </a:rPr>
              <a:t>СПИДа</a:t>
            </a:r>
            <a:r>
              <a:rPr lang="ru-RU" sz="1600" dirty="0">
                <a:latin typeface="Times New Roman" pitchFamily="18" charset="0"/>
              </a:rPr>
              <a:t>  -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более 184 тыс. </a:t>
            </a:r>
            <a:r>
              <a:rPr lang="ru-RU" sz="1600" dirty="0">
                <a:latin typeface="Times New Roman" pitchFamily="18" charset="0"/>
              </a:rPr>
              <a:t>человек, в том числе в 2014 г. –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более 24 тыс. </a:t>
            </a:r>
            <a:r>
              <a:rPr lang="ru-RU" sz="1600" dirty="0">
                <a:latin typeface="Times New Roman" pitchFamily="18" charset="0"/>
              </a:rPr>
              <a:t>человек.</a:t>
            </a:r>
          </a:p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ru-RU" sz="1600" dirty="0">
              <a:latin typeface="Times New Roman" pitchFamily="18" charset="0"/>
            </a:endParaRPr>
          </a:p>
        </p:txBody>
      </p:sp>
      <p:sp>
        <p:nvSpPr>
          <p:cNvPr id="7173" name="Прямоугольник 8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ВИЧ-инфекция в мире</a:t>
            </a:r>
            <a:endParaRPr lang="ru-RU" sz="2000"/>
          </a:p>
        </p:txBody>
      </p:sp>
      <p:sp>
        <p:nvSpPr>
          <p:cNvPr id="7174" name="Прямоугольник 9"/>
          <p:cNvSpPr>
            <a:spLocks noChangeArrowheads="1"/>
          </p:cNvSpPr>
          <p:nvPr/>
        </p:nvSpPr>
        <p:spPr bwMode="auto">
          <a:xfrm>
            <a:off x="0" y="17145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ВИЧ-инфекция в РФ</a:t>
            </a:r>
          </a:p>
        </p:txBody>
      </p:sp>
      <p:sp>
        <p:nvSpPr>
          <p:cNvPr id="7175" name="Прямоугольник 10"/>
          <p:cNvSpPr>
            <a:spLocks noChangeArrowheads="1"/>
          </p:cNvSpPr>
          <p:nvPr/>
        </p:nvSpPr>
        <p:spPr bwMode="auto">
          <a:xfrm>
            <a:off x="571472" y="4000504"/>
            <a:ext cx="7572375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</a:rPr>
              <a:t>Первый случай зарегистрирован в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1993</a:t>
            </a:r>
            <a:r>
              <a:rPr lang="ru-RU" sz="1600" dirty="0">
                <a:latin typeface="Times New Roman" pitchFamily="18" charset="0"/>
              </a:rPr>
              <a:t> году.</a:t>
            </a:r>
          </a:p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</a:rPr>
              <a:t>Общее количество зарегистрированных случаев -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16 тыс. </a:t>
            </a:r>
            <a:r>
              <a:rPr lang="ru-RU" sz="1600" dirty="0">
                <a:latin typeface="Times New Roman" pitchFamily="18" charset="0"/>
              </a:rPr>
              <a:t>человек.</a:t>
            </a:r>
          </a:p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</a:rPr>
              <a:t> В 2014 г.  выявлено более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1,5 тыс. </a:t>
            </a:r>
            <a:r>
              <a:rPr lang="ru-RU" sz="1600" dirty="0">
                <a:latin typeface="Times New Roman" pitchFamily="18" charset="0"/>
              </a:rPr>
              <a:t> ВИЧ-инфицированных</a:t>
            </a:r>
            <a:r>
              <a:rPr lang="ru-RU" sz="1600" dirty="0" smtClean="0">
                <a:latin typeface="Times New Roman" pitchFamily="18" charset="0"/>
              </a:rPr>
              <a:t>.</a:t>
            </a:r>
          </a:p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</a:rPr>
              <a:t> За 9 месяцев 2015 г. зарегистрировано почти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</a:rPr>
              <a:t>1,5 тыс</a:t>
            </a:r>
            <a:r>
              <a:rPr lang="ru-RU" sz="1600" dirty="0" smtClean="0">
                <a:latin typeface="Times New Roman" pitchFamily="18" charset="0"/>
              </a:rPr>
              <a:t>. ВИЧ-инфицированных.</a:t>
            </a:r>
            <a:endParaRPr lang="ru-RU" sz="1600" dirty="0">
              <a:latin typeface="Times New Roman" pitchFamily="18" charset="0"/>
            </a:endParaRPr>
          </a:p>
          <a:p>
            <a:pPr algn="just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</a:rPr>
              <a:t> Умерло от ВИЧ/</a:t>
            </a:r>
            <a:r>
              <a:rPr lang="ru-RU" sz="1600" dirty="0" err="1">
                <a:latin typeface="Times New Roman" pitchFamily="18" charset="0"/>
              </a:rPr>
              <a:t>СПИДа</a:t>
            </a:r>
            <a:r>
              <a:rPr lang="ru-RU" sz="1600" dirty="0">
                <a:latin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</a:rPr>
              <a:t>более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</a:rPr>
              <a:t>4 тыс</a:t>
            </a:r>
            <a:r>
              <a:rPr lang="ru-RU" sz="1600" dirty="0" smtClean="0">
                <a:latin typeface="Times New Roman" pitchFamily="18" charset="0"/>
              </a:rPr>
              <a:t>. человек.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7176" name="Прямоугольник 11"/>
          <p:cNvSpPr>
            <a:spLocks noChangeArrowheads="1"/>
          </p:cNvSpPr>
          <p:nvPr/>
        </p:nvSpPr>
        <p:spPr bwMode="auto">
          <a:xfrm>
            <a:off x="0" y="3571876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ВИЧ-инфекция в Тюменской области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643688" y="6500813"/>
            <a:ext cx="2500312" cy="357187"/>
          </a:xfrm>
        </p:spPr>
        <p:txBody>
          <a:bodyPr/>
          <a:lstStyle/>
          <a:p>
            <a:pPr>
              <a:defRPr/>
            </a:pPr>
            <a:fld id="{B90AF971-BF43-429F-A46D-6473AE4594A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1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4219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357313" y="0"/>
            <a:ext cx="70008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Заболеваемость ВИЧ за 2014 г.  по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</a:rPr>
              <a:t>УрФО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(показатель 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100 000 населения)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643063" y="5000625"/>
            <a:ext cx="678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214282" y="5000636"/>
            <a:ext cx="8715375" cy="249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>
              <a:tabLst>
                <a:tab pos="180975" algn="l"/>
              </a:tabLst>
            </a:pPr>
            <a:r>
              <a:rPr lang="ru-RU" sz="1600" dirty="0" smtClean="0">
                <a:latin typeface="Times New Roman" pitchFamily="18" charset="0"/>
              </a:rPr>
              <a:t>За 9 месяцев 2015 г. показатель заболеваемости ВИЧ-инфекцией населения  Тюменской области составил 104,8 на 100 тыс. населения, что на 15,8% больше, чем за аналогичный период 2014 г.   </a:t>
            </a:r>
          </a:p>
          <a:p>
            <a:pPr indent="457200" eaLnBrk="0" hangingPunct="0">
              <a:tabLst>
                <a:tab pos="180975" algn="l"/>
              </a:tabLst>
            </a:pPr>
            <a:r>
              <a:rPr lang="ru-RU" sz="1600" dirty="0" smtClean="0">
                <a:latin typeface="Times New Roman" pitchFamily="18" charset="0"/>
              </a:rPr>
              <a:t>Тюменская </a:t>
            </a:r>
            <a:r>
              <a:rPr lang="ru-RU" sz="1600" dirty="0">
                <a:latin typeface="Times New Roman" pitchFamily="18" charset="0"/>
              </a:rPr>
              <a:t>область по уровню </a:t>
            </a:r>
            <a:r>
              <a:rPr lang="ru-RU" sz="1600" dirty="0" err="1" smtClean="0">
                <a:latin typeface="Times New Roman" pitchFamily="18" charset="0"/>
              </a:rPr>
              <a:t>пораженности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</a:rPr>
              <a:t>заболеваемости </a:t>
            </a:r>
            <a:r>
              <a:rPr lang="ru-RU" sz="1600" dirty="0" smtClean="0">
                <a:latin typeface="Times New Roman" pitchFamily="18" charset="0"/>
              </a:rPr>
              <a:t> в 2014 г. занимает </a:t>
            </a:r>
            <a:r>
              <a:rPr lang="en-US" sz="1600" dirty="0" smtClean="0">
                <a:latin typeface="Times New Roman" pitchFamily="18" charset="0"/>
              </a:rPr>
              <a:t>III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ранговое место по </a:t>
            </a:r>
            <a:r>
              <a:rPr lang="ru-RU" sz="1600" dirty="0" err="1">
                <a:latin typeface="Times New Roman" pitchFamily="18" charset="0"/>
              </a:rPr>
              <a:t>УрФО</a:t>
            </a:r>
            <a:r>
              <a:rPr lang="ru-RU" sz="1600" dirty="0">
                <a:latin typeface="Times New Roman" pitchFamily="18" charset="0"/>
              </a:rPr>
              <a:t> после Свердловской и Челябинской </a:t>
            </a:r>
            <a:r>
              <a:rPr lang="ru-RU" sz="1600" dirty="0" smtClean="0">
                <a:latin typeface="Times New Roman" pitchFamily="18" charset="0"/>
              </a:rPr>
              <a:t>областей.</a:t>
            </a:r>
          </a:p>
          <a:p>
            <a:pPr indent="457200" eaLnBrk="0" hangingPunct="0">
              <a:tabLst>
                <a:tab pos="180975" algn="l"/>
              </a:tabLst>
            </a:pPr>
            <a:r>
              <a:rPr lang="ru-RU" sz="1600" dirty="0" smtClean="0">
                <a:latin typeface="Times New Roman" pitchFamily="18" charset="0"/>
              </a:rPr>
              <a:t>Все субъекты, входящие </a:t>
            </a:r>
            <a:r>
              <a:rPr lang="ru-RU" sz="1600" dirty="0">
                <a:latin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</a:rPr>
              <a:t>УрФО</a:t>
            </a:r>
            <a:r>
              <a:rPr lang="ru-RU" sz="1600" dirty="0">
                <a:latin typeface="Times New Roman" pitchFamily="18" charset="0"/>
              </a:rPr>
              <a:t> (за исключением ЯНАО</a:t>
            </a:r>
            <a:r>
              <a:rPr lang="ru-RU" sz="1600" dirty="0" smtClean="0">
                <a:latin typeface="Times New Roman" pitchFamily="18" charset="0"/>
              </a:rPr>
              <a:t>), </a:t>
            </a:r>
            <a:r>
              <a:rPr lang="ru-RU" sz="1600" dirty="0">
                <a:latin typeface="Times New Roman" pitchFamily="18" charset="0"/>
              </a:rPr>
              <a:t>превышают показатели по РФ в 2-3 раза</a:t>
            </a:r>
            <a:r>
              <a:rPr lang="ru-RU" sz="1600" dirty="0" smtClean="0">
                <a:latin typeface="Times New Roman" pitchFamily="18" charset="0"/>
              </a:rPr>
              <a:t>.</a:t>
            </a:r>
          </a:p>
          <a:p>
            <a:pPr eaLnBrk="0" hangingPunct="0">
              <a:tabLst>
                <a:tab pos="180975" algn="l"/>
              </a:tabLst>
            </a:pPr>
            <a:endParaRPr lang="ru-RU" sz="1600" dirty="0" smtClean="0">
              <a:latin typeface="Times New Roman" pitchFamily="18" charset="0"/>
            </a:endParaRPr>
          </a:p>
          <a:p>
            <a:pPr eaLnBrk="0" hangingPunct="0">
              <a:tabLst>
                <a:tab pos="180975" algn="l"/>
              </a:tabLst>
            </a:pPr>
            <a:r>
              <a:rPr lang="ru-RU" sz="1600" b="1" dirty="0" smtClean="0">
                <a:latin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</a:endParaRPr>
          </a:p>
          <a:p>
            <a:pPr eaLnBrk="0" hangingPunct="0">
              <a:tabLst>
                <a:tab pos="180975" algn="l"/>
              </a:tabLst>
            </a:pPr>
            <a:r>
              <a:rPr lang="ru-RU" sz="1200" b="1" dirty="0"/>
              <a:t>	</a:t>
            </a:r>
            <a:endParaRPr lang="ru-RU" b="1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642918"/>
          <a:ext cx="600079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72250" y="6500813"/>
            <a:ext cx="2571750" cy="357187"/>
          </a:xfrm>
        </p:spPr>
        <p:txBody>
          <a:bodyPr/>
          <a:lstStyle/>
          <a:p>
            <a:pPr>
              <a:defRPr/>
            </a:pPr>
            <a:fld id="{D209A5AB-60E5-4400-A429-7B5724370F7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Динамика заболеваемости ВИЧ-инфекцией в Тюменской области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(показатель на 100 000 населения)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7863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28938" y="5929313"/>
            <a:ext cx="3714750" cy="307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Из 250 человек – 3 ВИЧ инфицированных</a:t>
            </a:r>
            <a:endParaRPr lang="ru-RU" sz="1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2857500" y="6357938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Пораженность -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</a:rPr>
              <a:t> 1,2%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000100" y="1071546"/>
          <a:ext cx="742955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43688" y="6429375"/>
            <a:ext cx="2500312" cy="428625"/>
          </a:xfrm>
        </p:spPr>
        <p:txBody>
          <a:bodyPr/>
          <a:lstStyle/>
          <a:p>
            <a:pPr>
              <a:defRPr/>
            </a:pPr>
            <a:fld id="{320F58F0-08BB-4966-AB7D-914C6864621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1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642350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</a:rPr>
              <a:t> Социально-профессиональная структура заболеваемости</a:t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2000" smtClean="0">
              <a:solidFill>
                <a:srgbClr val="C00000"/>
              </a:solidFill>
            </a:endParaRPr>
          </a:p>
        </p:txBody>
      </p:sp>
      <p:graphicFrame>
        <p:nvGraphicFramePr>
          <p:cNvPr id="1026" name="Object 15"/>
          <p:cNvGraphicFramePr>
            <a:graphicFrameLocks/>
          </p:cNvGraphicFramePr>
          <p:nvPr/>
        </p:nvGraphicFramePr>
        <p:xfrm>
          <a:off x="1643063" y="1500188"/>
          <a:ext cx="6715125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r:id="rId4" imgW="4718713" imgH="2926334" progId="Excel.Sheet.8">
                  <p:embed/>
                </p:oleObj>
              </mc:Choice>
              <mc:Fallback>
                <p:oleObj r:id="rId4" imgW="4718713" imgH="2926334" progId="Excel.Sheet.8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500188"/>
                        <a:ext cx="6715125" cy="435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3714750"/>
            <a:ext cx="1071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1000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2857500"/>
            <a:ext cx="928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4643438"/>
            <a:ext cx="1000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857250"/>
            <a:ext cx="1000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1357313"/>
            <a:ext cx="9286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643688" y="6429375"/>
            <a:ext cx="2500312" cy="428625"/>
          </a:xfrm>
        </p:spPr>
        <p:txBody>
          <a:bodyPr/>
          <a:lstStyle/>
          <a:p>
            <a:pPr>
              <a:defRPr/>
            </a:pPr>
            <a:fld id="{61C12FC5-D1C7-4D17-B305-57618FBA3FF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3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501062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ВИЧ-инфицированных по полу и возрасту </a:t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Тюменской области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857625"/>
            <a:ext cx="37449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0" y="928670"/>
          <a:ext cx="5500726" cy="219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571625"/>
            <a:ext cx="135731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643688" y="6500813"/>
            <a:ext cx="2500312" cy="357187"/>
          </a:xfrm>
        </p:spPr>
        <p:txBody>
          <a:bodyPr/>
          <a:lstStyle/>
          <a:p>
            <a:pPr>
              <a:defRPr/>
            </a:pPr>
            <a:fld id="{97128D85-1793-4258-BBA3-0092FA59D5D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3714744" y="2857496"/>
          <a:ext cx="5214974" cy="400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C:\Documents and Settings\СГМ3\Рабочий стол\Syringe_Needle_3ml_1-620x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786063"/>
            <a:ext cx="1285875" cy="714375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7000875" cy="5000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передачи ВИЧ-инфекции</a:t>
            </a:r>
          </a:p>
        </p:txBody>
      </p:sp>
      <p:pic>
        <p:nvPicPr>
          <p:cNvPr id="11268" name="Picture 2" descr="C:\Users\User\Desktop\документы\blood-don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500063"/>
            <a:ext cx="2352675" cy="1795462"/>
          </a:xfrm>
          <a:prstGeom prst="rect">
            <a:avLst/>
          </a:prstGeom>
          <a:solidFill>
            <a:srgbClr val="00206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2" descr="C:\Users\User\Desktop\документы\1305220880_medicinskii_instrume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3857625"/>
            <a:ext cx="1285875" cy="500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143250" y="4429125"/>
            <a:ext cx="25717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>
                <a:latin typeface="Times New Roman" pitchFamily="18" charset="0"/>
              </a:rPr>
              <a:t>Через нестерильные медицинские инструменты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0800000" flipV="1">
            <a:off x="3214688" y="2322513"/>
            <a:ext cx="2428875" cy="52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</a:rPr>
              <a:t>Парентеральный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</a:rPr>
              <a:t>(через кровь)</a:t>
            </a:r>
          </a:p>
        </p:txBody>
      </p:sp>
      <p:pic>
        <p:nvPicPr>
          <p:cNvPr id="11272" name="Picture 2" descr="C:\Users\User\Desktop\документы\1311090998_229865869_12---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5786438"/>
            <a:ext cx="1143000" cy="5715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13"/>
          <p:cNvSpPr>
            <a:spLocks noChangeArrowheads="1"/>
          </p:cNvSpPr>
          <p:nvPr/>
        </p:nvSpPr>
        <p:spPr bwMode="auto">
          <a:xfrm flipH="1">
            <a:off x="3214688" y="6215063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>
                <a:latin typeface="Times New Roman" pitchFamily="18" charset="0"/>
              </a:rPr>
              <a:t>При использовании чужих предметов личной гигиены</a:t>
            </a:r>
            <a:endParaRPr lang="ru-RU" sz="1200"/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4857750"/>
            <a:ext cx="1285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500063"/>
            <a:ext cx="2232025" cy="18002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 rot="10800000" flipV="1">
            <a:off x="5929313" y="2465388"/>
            <a:ext cx="2786062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</a:rPr>
              <a:t>Вертикальный путь передачи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</a:rPr>
              <a:t>(от матери к ребенку)</a:t>
            </a:r>
          </a:p>
        </p:txBody>
      </p:sp>
      <p:sp>
        <p:nvSpPr>
          <p:cNvPr id="11277" name="Text Box 5"/>
          <p:cNvSpPr txBox="1">
            <a:spLocks noChangeArrowheads="1"/>
          </p:cNvSpPr>
          <p:nvPr/>
        </p:nvSpPr>
        <p:spPr bwMode="auto">
          <a:xfrm>
            <a:off x="3071813" y="5357813"/>
            <a:ext cx="28575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>
                <a:latin typeface="Times New Roman" pitchFamily="18" charset="0"/>
              </a:rPr>
              <a:t>При проведении маникюра, педикюра, татуажа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10800000" flipV="1">
            <a:off x="500063" y="2286000"/>
            <a:ext cx="2286000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</a:rPr>
              <a:t>Половой</a:t>
            </a:r>
          </a:p>
        </p:txBody>
      </p:sp>
      <p:sp>
        <p:nvSpPr>
          <p:cNvPr id="11279" name="Text Box 4"/>
          <p:cNvSpPr txBox="1">
            <a:spLocks noChangeArrowheads="1"/>
          </p:cNvSpPr>
          <p:nvPr/>
        </p:nvSpPr>
        <p:spPr bwMode="auto">
          <a:xfrm rot="10800000" flipV="1">
            <a:off x="3429000" y="3584575"/>
            <a:ext cx="1643063" cy="276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>
                <a:latin typeface="Times New Roman" pitchFamily="18" charset="0"/>
              </a:rPr>
              <a:t>Наркотический</a:t>
            </a:r>
          </a:p>
        </p:txBody>
      </p:sp>
      <p:pic>
        <p:nvPicPr>
          <p:cNvPr id="11280" name="Picture 14" descr="C:\Documents and Settings\СГМ3\Рабочий стол\любовь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2381250" cy="17859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1281" name="Picture 16" descr="C:\Documents and Settings\СГМ3\Рабочий стол\img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143375"/>
            <a:ext cx="16398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Text Box 5"/>
          <p:cNvSpPr txBox="1">
            <a:spLocks noChangeArrowheads="1"/>
          </p:cNvSpPr>
          <p:nvPr/>
        </p:nvSpPr>
        <p:spPr bwMode="auto">
          <a:xfrm>
            <a:off x="6357938" y="5500688"/>
            <a:ext cx="2428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>
                <a:latin typeface="Times New Roman" pitchFamily="18" charset="0"/>
              </a:rPr>
              <a:t>При грудном вскармливании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pPr>
              <a:defRPr/>
            </a:pPr>
            <a:fld id="{44AA0F45-F296-4F04-84C9-A36FA1D4B99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285" name="Text Box 5"/>
          <p:cNvSpPr txBox="1">
            <a:spLocks noChangeArrowheads="1"/>
          </p:cNvSpPr>
          <p:nvPr/>
        </p:nvSpPr>
        <p:spPr bwMode="auto">
          <a:xfrm>
            <a:off x="6286500" y="3214688"/>
            <a:ext cx="207168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>
                <a:latin typeface="Times New Roman" pitchFamily="18" charset="0"/>
              </a:rPr>
              <a:t>Во время беременности</a:t>
            </a:r>
          </a:p>
        </p:txBody>
      </p:sp>
      <p:sp>
        <p:nvSpPr>
          <p:cNvPr id="11286" name="Text Box 5"/>
          <p:cNvSpPr txBox="1">
            <a:spLocks noChangeArrowheads="1"/>
          </p:cNvSpPr>
          <p:nvPr/>
        </p:nvSpPr>
        <p:spPr bwMode="auto">
          <a:xfrm>
            <a:off x="6000750" y="3571875"/>
            <a:ext cx="207168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>
                <a:latin typeface="Times New Roman" pitchFamily="18" charset="0"/>
              </a:rPr>
              <a:t>Во время родов </a:t>
            </a:r>
          </a:p>
        </p:txBody>
      </p:sp>
      <p:sp>
        <p:nvSpPr>
          <p:cNvPr id="11287" name="Прямоугольник 13"/>
          <p:cNvSpPr>
            <a:spLocks noChangeArrowheads="1"/>
          </p:cNvSpPr>
          <p:nvPr/>
        </p:nvSpPr>
        <p:spPr bwMode="auto">
          <a:xfrm flipH="1">
            <a:off x="357188" y="3071813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>
                <a:latin typeface="Times New Roman" pitchFamily="18" charset="0"/>
              </a:rPr>
              <a:t>Незащищенный половой акт</a:t>
            </a:r>
            <a:endParaRPr lang="ru-RU" sz="1200"/>
          </a:p>
        </p:txBody>
      </p:sp>
      <p:pic>
        <p:nvPicPr>
          <p:cNvPr id="24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85938" y="285750"/>
            <a:ext cx="59817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</a:rPr>
              <a:t>Заражение не возможно!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4313" y="714375"/>
            <a:ext cx="3857625" cy="183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sz="2800"/>
              <a:t> </a:t>
            </a:r>
          </a:p>
          <a:p>
            <a:pPr algn="ctr">
              <a:spcBef>
                <a:spcPts val="200"/>
              </a:spcBef>
            </a:pPr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Слюна</a:t>
            </a:r>
          </a:p>
          <a:p>
            <a:pPr algn="ctr">
              <a:spcBef>
                <a:spcPts val="2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1563" y="3286125"/>
            <a:ext cx="7554912" cy="1230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</a:rPr>
              <a:t>ВИЧ не передаётся</a:t>
            </a:r>
            <a:r>
              <a:rPr lang="ru-RU" sz="2800" b="1">
                <a:latin typeface="Times New Roman" pitchFamily="18" charset="0"/>
              </a:rPr>
              <a:t>, </a:t>
            </a:r>
            <a:r>
              <a:rPr lang="ru-RU" b="1">
                <a:latin typeface="Times New Roman" pitchFamily="18" charset="0"/>
              </a:rPr>
              <a:t>если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пожать руку </a:t>
            </a:r>
            <a:r>
              <a:rPr lang="ru-RU" b="1">
                <a:latin typeface="Times New Roman" pitchFamily="18" charset="0"/>
              </a:rPr>
              <a:t>инфицированному человеку или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обнять</a:t>
            </a:r>
            <a:r>
              <a:rPr lang="ru-RU" b="1">
                <a:latin typeface="Times New Roman" pitchFamily="18" charset="0"/>
              </a:rPr>
              <a:t> его, потому что неповреждённая кожа – непреодолимый барьер для вируса</a:t>
            </a:r>
            <a:r>
              <a:rPr lang="ru-RU" sz="2800" b="1">
                <a:latin typeface="Times New Roman" pitchFamily="18" charset="0"/>
              </a:rPr>
              <a:t>. 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4643438"/>
            <a:ext cx="2500313" cy="17367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622800"/>
            <a:ext cx="2538413" cy="17351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643063"/>
            <a:ext cx="2357437" cy="16208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3214688" y="1000125"/>
            <a:ext cx="2643187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sz="2800">
                <a:solidFill>
                  <a:srgbClr val="C00000"/>
                </a:solidFill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Пот </a:t>
            </a:r>
          </a:p>
          <a:p>
            <a:pPr>
              <a:spcBef>
                <a:spcPct val="50000"/>
              </a:spcBef>
            </a:pPr>
            <a:endParaRPr lang="ru-RU" sz="28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5929313" y="1071563"/>
            <a:ext cx="264318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Бассейн</a:t>
            </a:r>
          </a:p>
        </p:txBody>
      </p:sp>
      <p:pic>
        <p:nvPicPr>
          <p:cNvPr id="12298" name="Рисунок 1" descr="http://investigator.org.ua/wp-content/uploads/2093697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2243138" cy="16081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2299" name="Рисунок 2" descr="http://im0-tub-ru.yandex.net/i?id=424851237-07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1643063"/>
            <a:ext cx="2357437" cy="16224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715125" y="6500813"/>
            <a:ext cx="2428875" cy="357187"/>
          </a:xfrm>
        </p:spPr>
        <p:txBody>
          <a:bodyPr/>
          <a:lstStyle/>
          <a:p>
            <a:pPr>
              <a:defRPr/>
            </a:pPr>
            <a:fld id="{62C9E41D-FA4B-45A5-8B88-CF6E9A4DFF9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5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429500" y="1268413"/>
            <a:ext cx="1473200" cy="4500562"/>
            <a:chOff x="4549" y="799"/>
            <a:chExt cx="1059" cy="2835"/>
          </a:xfrm>
        </p:grpSpPr>
        <p:sp>
          <p:nvSpPr>
            <p:cNvPr id="21536" name="Text Box 16"/>
            <p:cNvSpPr txBox="1">
              <a:spLocks noChangeArrowheads="1"/>
            </p:cNvSpPr>
            <p:nvPr/>
          </p:nvSpPr>
          <p:spPr bwMode="auto">
            <a:xfrm>
              <a:off x="4549" y="799"/>
              <a:ext cx="1046" cy="2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Субъект РФ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37" name="AutoShape 21"/>
            <p:cNvSpPr>
              <a:spLocks noChangeArrowheads="1"/>
            </p:cNvSpPr>
            <p:nvPr/>
          </p:nvSpPr>
          <p:spPr bwMode="auto">
            <a:xfrm>
              <a:off x="4549" y="1069"/>
              <a:ext cx="1059" cy="2565"/>
            </a:xfrm>
            <a:prstGeom prst="downArrowCallout">
              <a:avLst>
                <a:gd name="adj1" fmla="val 31806"/>
                <a:gd name="adj2" fmla="val 25000"/>
                <a:gd name="adj3" fmla="val 11112"/>
                <a:gd name="adj4" fmla="val 6426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just">
                <a:lnSpc>
                  <a:spcPts val="1300"/>
                </a:lnSpc>
                <a:buFont typeface="Arial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Органы власти на уровне  субъекта и  муниципальных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образований</a:t>
              </a:r>
            </a:p>
            <a:p>
              <a:pPr algn="just">
                <a:lnSpc>
                  <a:spcPts val="1300"/>
                </a:lnSpc>
                <a:buFont typeface="Arial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Служба Главного федерального инспектора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ts val="1300"/>
                </a:lnSpc>
                <a:buFont typeface="Arial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Прокуратура ТО</a:t>
              </a:r>
            </a:p>
            <a:p>
              <a:pPr algn="just">
                <a:lnSpc>
                  <a:spcPts val="1300"/>
                </a:lnSpc>
                <a:buFont typeface="Arial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Территориальные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органы федеральных органов исполнительной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власти 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300"/>
                </a:lnSpc>
                <a:buFontTx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СМИ</a:t>
              </a:r>
            </a:p>
            <a:p>
              <a:pPr algn="just">
                <a:lnSpc>
                  <a:spcPts val="1300"/>
                </a:lnSpc>
                <a:buFontTx/>
                <a:buChar char="•"/>
              </a:pP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468313" y="6000750"/>
            <a:ext cx="8359775" cy="642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Решение задач для достижения целей по обеспечению санитарно-эпидемиологического благополучия и защиты прав потребителей</a:t>
            </a:r>
          </a:p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26"/>
          <p:cNvSpPr txBox="1">
            <a:spLocks noChangeArrowheads="1"/>
          </p:cNvSpPr>
          <p:nvPr/>
        </p:nvSpPr>
        <p:spPr bwMode="auto">
          <a:xfrm>
            <a:off x="1142976" y="357166"/>
            <a:ext cx="6986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Схема взаимодействия при реализации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 основных направлений деятельности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643438" y="1285875"/>
            <a:ext cx="2805112" cy="4500563"/>
            <a:chOff x="2805" y="808"/>
            <a:chExt cx="1767" cy="2835"/>
          </a:xfrm>
        </p:grpSpPr>
        <p:cxnSp>
          <p:nvCxnSpPr>
            <p:cNvPr id="23" name="Прямая со стрелкой 22"/>
            <p:cNvCxnSpPr/>
            <p:nvPr/>
          </p:nvCxnSpPr>
          <p:spPr>
            <a:xfrm rot="10800000">
              <a:off x="4335" y="1843"/>
              <a:ext cx="210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805" y="808"/>
              <a:ext cx="1767" cy="2835"/>
              <a:chOff x="2805" y="808"/>
              <a:chExt cx="1767" cy="2835"/>
            </a:xfrm>
          </p:grpSpPr>
          <p:sp>
            <p:nvSpPr>
              <p:cNvPr id="21528" name="Text Box 10"/>
              <p:cNvSpPr txBox="1">
                <a:spLocks noChangeArrowheads="1"/>
              </p:cNvSpPr>
              <p:nvPr/>
            </p:nvSpPr>
            <p:spPr bwMode="auto">
              <a:xfrm>
                <a:off x="2805" y="1472"/>
                <a:ext cx="1539" cy="6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ts val="1300"/>
                  </a:lnSpc>
                </a:pPr>
                <a:r>
                  <a:rPr lang="ru-RU" sz="1200">
                    <a:latin typeface="Times New Roman" pitchFamily="18" charset="0"/>
                    <a:cs typeface="Times New Roman" pitchFamily="18" charset="0"/>
                  </a:rPr>
                  <a:t>Территориальные отделы Управления по надзору в сфере защиты прав потребителей и благополучия человека по Тюменской области  </a:t>
                </a:r>
              </a:p>
              <a:p>
                <a:pPr algn="ctr">
                  <a:lnSpc>
                    <a:spcPts val="1300"/>
                  </a:lnSpc>
                </a:pPr>
                <a:r>
                  <a:rPr lang="ru-RU" sz="1200">
                    <a:latin typeface="Times New Roman" pitchFamily="18" charset="0"/>
                    <a:cs typeface="Times New Roman" pitchFamily="18" charset="0"/>
                  </a:rPr>
                  <a:t>(5 территориальных отделов)</a:t>
                </a: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29" name="AutoShape 18"/>
              <p:cNvSpPr>
                <a:spLocks noChangeArrowheads="1"/>
              </p:cNvSpPr>
              <p:nvPr/>
            </p:nvSpPr>
            <p:spPr bwMode="auto">
              <a:xfrm>
                <a:off x="2805" y="2203"/>
                <a:ext cx="1632" cy="1440"/>
              </a:xfrm>
              <a:prstGeom prst="downArrowCallout">
                <a:avLst>
                  <a:gd name="adj1" fmla="val 35501"/>
                  <a:gd name="adj2" fmla="val 30548"/>
                  <a:gd name="adj3" fmla="val 11380"/>
                  <a:gd name="adj4" fmla="val 86060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lvl="1">
                  <a:buFontTx/>
                  <a:buChar char="•"/>
                </a:pPr>
                <a:r>
                  <a:rPr lang="ru-RU" sz="1000" dirty="0">
                    <a:latin typeface="Times New Roman" pitchFamily="18" charset="0"/>
                    <a:cs typeface="Times New Roman" pitchFamily="18" charset="0"/>
                  </a:rPr>
                  <a:t>организация и осуществление надзора и контроля за исполнением обязательных требований законодательства Российской Федерации в области обеспечения санитарно-эпидемиологического благополучия населения, защиты прав потребителей, и на потребительском рынке;</a:t>
                </a:r>
                <a:endParaRPr lang="ru-RU" sz="1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1">
                  <a:buFontTx/>
                  <a:buChar char="•"/>
                </a:pPr>
                <a:r>
                  <a:rPr lang="ru-RU" sz="1000" dirty="0">
                    <a:latin typeface="Times New Roman" pitchFamily="18" charset="0"/>
                    <a:cs typeface="Times New Roman" pitchFamily="18" charset="0"/>
                  </a:rPr>
                  <a:t>предупреждение вредного воздействия на человека факторов среды обитания;</a:t>
                </a:r>
                <a:endParaRPr lang="ru-RU" sz="1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1">
                  <a:buFontTx/>
                  <a:buChar char="•"/>
                </a:pPr>
                <a:r>
                  <a:rPr lang="ru-RU" sz="1000" dirty="0">
                    <a:latin typeface="Times New Roman" pitchFamily="18" charset="0"/>
                    <a:cs typeface="Times New Roman" pitchFamily="18" charset="0"/>
                  </a:rPr>
                  <a:t>профилактика инфекционных и массовых неинфекционных заболеваний (отравлений) </a:t>
                </a:r>
                <a:r>
                  <a:rPr lang="ru-RU" sz="1000" dirty="0" smtClean="0">
                    <a:latin typeface="Times New Roman" pitchFamily="18" charset="0"/>
                    <a:cs typeface="Times New Roman" pitchFamily="18" charset="0"/>
                  </a:rPr>
                  <a:t>населения</a:t>
                </a:r>
                <a:endParaRPr lang="ru-RU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30" name="Text Box 7"/>
              <p:cNvSpPr txBox="1">
                <a:spLocks noChangeArrowheads="1"/>
              </p:cNvSpPr>
              <p:nvPr/>
            </p:nvSpPr>
            <p:spPr bwMode="auto">
              <a:xfrm>
                <a:off x="2805" y="808"/>
                <a:ext cx="1542" cy="5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ru-RU" sz="1200" dirty="0">
                    <a:latin typeface="Times New Roman" pitchFamily="18" charset="0"/>
                    <a:cs typeface="Times New Roman" pitchFamily="18" charset="0"/>
                  </a:rPr>
                  <a:t>Управление по надзору в сфере защиты прав потребителей и благополучия человека по Тюменской области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1" name="Прямая со стрелкой 30"/>
              <p:cNvCxnSpPr/>
              <p:nvPr/>
            </p:nvCxnSpPr>
            <p:spPr>
              <a:xfrm flipV="1">
                <a:off x="4365" y="1125"/>
                <a:ext cx="207" cy="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rot="10800000">
                <a:off x="4335" y="1213"/>
                <a:ext cx="210" cy="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4365" y="1755"/>
                <a:ext cx="207" cy="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rot="5400000" flipH="1" flipV="1">
                <a:off x="3578" y="1417"/>
                <a:ext cx="135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rot="16200000" flipH="1">
                <a:off x="3442" y="1418"/>
                <a:ext cx="1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785938" y="1285875"/>
            <a:ext cx="3429000" cy="4643438"/>
            <a:chOff x="113" y="799"/>
            <a:chExt cx="2549" cy="2925"/>
          </a:xfrm>
        </p:grpSpPr>
        <p:sp>
          <p:nvSpPr>
            <p:cNvPr id="21520" name="Text Box 8"/>
            <p:cNvSpPr txBox="1">
              <a:spLocks noChangeArrowheads="1"/>
            </p:cNvSpPr>
            <p:nvPr/>
          </p:nvSpPr>
          <p:spPr bwMode="auto">
            <a:xfrm>
              <a:off x="166" y="799"/>
              <a:ext cx="1753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ФБУЗ «Центр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гигиены и эпидемиологии в Тюменской области»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Text Box 13"/>
            <p:cNvSpPr txBox="1">
              <a:spLocks noChangeArrowheads="1"/>
            </p:cNvSpPr>
            <p:nvPr/>
          </p:nvSpPr>
          <p:spPr bwMode="auto">
            <a:xfrm>
              <a:off x="113" y="1480"/>
              <a:ext cx="1859" cy="5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ts val="1300"/>
                </a:lnSpc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Филиалы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ФБУЗ «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Центр гигиены и эпидемиологии в Тюменской области» (5 филиалов)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AutoShape 19"/>
            <p:cNvSpPr>
              <a:spLocks noChangeArrowheads="1"/>
            </p:cNvSpPr>
            <p:nvPr/>
          </p:nvSpPr>
          <p:spPr bwMode="auto">
            <a:xfrm>
              <a:off x="113" y="2115"/>
              <a:ext cx="2018" cy="1530"/>
            </a:xfrm>
            <a:prstGeom prst="downArrowCallout">
              <a:avLst>
                <a:gd name="adj1" fmla="val 26843"/>
                <a:gd name="adj2" fmla="val 28052"/>
                <a:gd name="adj3" fmla="val 12495"/>
                <a:gd name="adj4" fmla="val 84426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ts val="1100"/>
                </a:lnSpc>
                <a:buFont typeface="Symbol" pitchFamily="18" charset="2"/>
                <a:buChar char=""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обеспечение деятельности Управления по осуществлению контроля и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надзора;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100"/>
                </a:lnSpc>
                <a:buFont typeface="Symbol" pitchFamily="18" charset="2"/>
                <a:buChar char=""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 проведение исследований, испытаний, измерений, экспертиз и иных видов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оценок;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100"/>
                </a:lnSpc>
                <a:buFont typeface="Symbol" pitchFamily="18" charset="2"/>
                <a:buChar char=""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 участие в выявлении и установлении причин и условий возникновения и распространения инфекционных, паразитарных, профессиональных заболеваний, а также массовых неинфекционных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заболеваний;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100"/>
                </a:lnSpc>
                <a:buFont typeface="Symbol" pitchFamily="18" charset="2"/>
                <a:buChar char=""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установление причинно-следственных связей между состоянием здоровья и средой обитания</a:t>
              </a:r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1600" y="3409"/>
              <a:ext cx="1062" cy="3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800" i="1">
                  <a:solidFill>
                    <a:srgbClr val="660033"/>
                  </a:solidFill>
                  <a:latin typeface="Calibri" pitchFamily="34" charset="0"/>
                </a:rPr>
                <a:t>В соответствии с утвержденным ФС порядком взаимодействия</a:t>
              </a:r>
              <a:endParaRPr lang="ru-RU" sz="800">
                <a:solidFill>
                  <a:srgbClr val="660033"/>
                </a:solidFill>
                <a:latin typeface="Calibri" pitchFamily="34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5400000">
              <a:off x="896" y="1406"/>
              <a:ext cx="13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21521" idx="0"/>
              <a:endCxn id="21520" idx="2"/>
            </p:cNvCxnSpPr>
            <p:nvPr/>
          </p:nvCxnSpPr>
          <p:spPr>
            <a:xfrm rot="5400000" flipH="1" flipV="1">
              <a:off x="972" y="1409"/>
              <a:ext cx="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42875" y="1285875"/>
            <a:ext cx="1554163" cy="4500563"/>
            <a:chOff x="4498" y="799"/>
            <a:chExt cx="1110" cy="2835"/>
          </a:xfrm>
        </p:grpSpPr>
        <p:sp>
          <p:nvSpPr>
            <p:cNvPr id="21518" name="Text Box 16"/>
            <p:cNvSpPr txBox="1">
              <a:spLocks noChangeArrowheads="1"/>
            </p:cNvSpPr>
            <p:nvPr/>
          </p:nvSpPr>
          <p:spPr bwMode="auto">
            <a:xfrm>
              <a:off x="4498" y="799"/>
              <a:ext cx="1097" cy="49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ФБУН «Тюменский НИИ краевой инфекционной патологии»</a:t>
              </a:r>
            </a:p>
          </p:txBody>
        </p:sp>
        <p:sp>
          <p:nvSpPr>
            <p:cNvPr id="21519" name="AutoShape 21"/>
            <p:cNvSpPr>
              <a:spLocks noChangeArrowheads="1"/>
            </p:cNvSpPr>
            <p:nvPr/>
          </p:nvSpPr>
          <p:spPr bwMode="auto">
            <a:xfrm>
              <a:off x="4498" y="1294"/>
              <a:ext cx="1110" cy="2340"/>
            </a:xfrm>
            <a:prstGeom prst="downArrowCallout">
              <a:avLst>
                <a:gd name="adj1" fmla="val 31806"/>
                <a:gd name="adj2" fmla="val 25000"/>
                <a:gd name="adj3" fmla="val 11116"/>
                <a:gd name="adj4" fmla="val 9289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ts val="1100"/>
                </a:lnSpc>
                <a:buFont typeface="Arial" charset="0"/>
                <a:buChar char="•"/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проведение </a:t>
              </a: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фундаментальных и прикладных научных исследований и работ в области эпидемиологии, микробиологии и иммунологии инфекционных и паразитарных болезней;</a:t>
              </a:r>
            </a:p>
            <a:p>
              <a:pPr>
                <a:lnSpc>
                  <a:spcPts val="1100"/>
                </a:lnSpc>
                <a:buFont typeface="Arial" charset="0"/>
                <a:buChar char="•"/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научное </a:t>
              </a: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обоснование, разработка и совершенствование системы </a:t>
              </a:r>
              <a:r>
                <a:rPr lang="ru-RU" sz="900" dirty="0" err="1" smtClean="0">
                  <a:latin typeface="Times New Roman" pitchFamily="18" charset="0"/>
                  <a:cs typeface="Times New Roman" pitchFamily="18" charset="0"/>
                </a:rPr>
                <a:t>сан-эпид</a:t>
              </a: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. надзора при паразитарных и инфекционных заболеваниях;</a:t>
              </a:r>
            </a:p>
            <a:p>
              <a:pPr>
                <a:lnSpc>
                  <a:spcPts val="1100"/>
                </a:lnSpc>
                <a:buFont typeface="Arial" charset="0"/>
                <a:buChar char="•"/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создание </a:t>
              </a: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высокочувствительных и эффективных методов диагностики, лечения и профилактики паразитарных и инфекционных 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заболеваний</a:t>
              </a:r>
              <a:endParaRPr lang="ru-RU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8" name="Прямая со стрелкой 47"/>
          <p:cNvCxnSpPr/>
          <p:nvPr/>
        </p:nvCxnSpPr>
        <p:spPr bwMode="auto">
          <a:xfrm rot="10800000" flipH="1">
            <a:off x="4214813" y="1857375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 bwMode="auto">
          <a:xfrm rot="10800000">
            <a:off x="4214813" y="1714500"/>
            <a:ext cx="404812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1520" idx="1"/>
          </p:cNvCxnSpPr>
          <p:nvPr/>
        </p:nvCxnSpPr>
        <p:spPr bwMode="auto">
          <a:xfrm rot="10800000">
            <a:off x="1643063" y="1714500"/>
            <a:ext cx="2143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 bwMode="auto">
          <a:xfrm flipV="1">
            <a:off x="1643063" y="1928813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3545B613-D10B-4076-9EEF-B0DF816C216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7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285875"/>
            <a:ext cx="2857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4313"/>
            <a:ext cx="7135813" cy="1143000"/>
          </a:xfrm>
        </p:spPr>
        <p:txBody>
          <a:bodyPr lIns="90000" tIns="46800" rIns="90000" bIns="46800" anchor="b">
            <a:normAutofit fontScale="90000"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 ВИЧ-инфекции  </a:t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785813"/>
            <a:ext cx="6786562" cy="5500687"/>
          </a:xfrm>
        </p:spPr>
        <p:txBody>
          <a:bodyPr lIns="90000" tIns="46800" rIns="90000" bIns="46800"/>
          <a:lstStyle/>
          <a:p>
            <a:pPr marL="334963" indent="-334963" algn="just" defTabSz="449263" eaLnBrk="1" hangingPunct="1">
              <a:buClr>
                <a:srgbClr val="3333CC"/>
              </a:buClr>
              <a:buSzPct val="60000"/>
              <a:buFont typeface="Wingdings 2" pitchFamily="18" charset="2"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Безопасное сексуальное </a:t>
            </a: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 2" pitchFamily="18" charset="2"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поведение (ограничение числа сексуальных</a:t>
            </a: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 2" pitchFamily="18" charset="2"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партнеров, использование при сексе </a:t>
            </a: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 2" pitchFamily="18" charset="2"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средств барьерной защиты, профилактика </a:t>
            </a: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 2" pitchFamily="18" charset="2"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инфекций, передающихся половым </a:t>
            </a: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 2" pitchFamily="18" charset="2"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путем, лечение воспалительных заболеваний).</a:t>
            </a: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 употребление наркотиков</a:t>
            </a: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</a:p>
          <a:p>
            <a:pPr marL="334963" indent="-334963" algn="just" defTabSz="449263" eaLnBrk="1" hangingPunct="1">
              <a:buClr>
                <a:srgbClr val="C00000"/>
              </a:buClr>
              <a:buSzPct val="60000"/>
              <a:buFont typeface="Wingdings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Укрепление семейных ценностей</a:t>
            </a:r>
          </a:p>
          <a:p>
            <a:pPr marL="334963" indent="-334963" algn="just" defTabSz="449263" eaLnBrk="1" hangingPunct="1">
              <a:buSzPct val="60000"/>
              <a:buFontTx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ru-RU" sz="24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43688" y="6429375"/>
            <a:ext cx="2500312" cy="428625"/>
          </a:xfrm>
        </p:spPr>
        <p:txBody>
          <a:bodyPr/>
          <a:lstStyle/>
          <a:p>
            <a:pPr>
              <a:defRPr/>
            </a:pPr>
            <a:fld id="{1585D6BB-0987-4345-B7A7-40818700560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8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Внедрение риск-ориентированной модели контрольно-надзорной деятельности</a:t>
            </a:r>
          </a:p>
        </p:txBody>
      </p:sp>
      <p:pic>
        <p:nvPicPr>
          <p:cNvPr id="3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85926"/>
            <a:ext cx="25002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Внесена информация в «Региональный реестр объектов надзора» по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7248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эпидемически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значимым субъектам и объектам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Wingdings" pitchFamily="2" charset="2"/>
              <a:buChar char="ü"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Проводится работа по наполнению реестра территориальными отделами.</a:t>
            </a:r>
          </a:p>
          <a:p>
            <a:pPr algn="ctr">
              <a:buFont typeface="Wingdings" pitchFamily="2" charset="2"/>
              <a:buChar char="ü"/>
            </a:pPr>
            <a:endParaRPr lang="ru-RU" dirty="0" smtClean="0">
              <a:latin typeface="Verdan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736" y="2071678"/>
            <a:ext cx="292895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чрезвычайно высокий)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46" y="2071678"/>
            <a:ext cx="307183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Постоянно (не реже 1 раза в полгода)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2857496"/>
            <a:ext cx="292895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 (высокий)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2857496"/>
            <a:ext cx="307183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реже 1 раза в 2 года, не чаще 1 раза 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36" y="3643314"/>
            <a:ext cx="292895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III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 (значительный)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6446" y="3643314"/>
            <a:ext cx="307183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реже 1 раза в 3 года, не чаще 1 раза в год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500694" y="2143116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500694" y="2928934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00694" y="3714752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86446" y="5214950"/>
            <a:ext cx="307183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чаще 1 раза в 5 лет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46" y="4429132"/>
            <a:ext cx="307183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чаще 1 раза в 3 года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1736" y="6000768"/>
            <a:ext cx="292895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VI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 (низкий)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86446" y="6000768"/>
            <a:ext cx="307183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Освобождаются от планового контроля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1736" y="5214950"/>
            <a:ext cx="292895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V (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умеренный)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71736" y="4429132"/>
            <a:ext cx="292895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IV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Arial" pitchFamily="34" charset="0"/>
              </a:rPr>
              <a:t> (средний)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5500694" y="6072206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500694" y="5286388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500694" y="4500570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71736" y="1285860"/>
            <a:ext cx="292895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Класс опасности объектов надзора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86446" y="1285860"/>
            <a:ext cx="307183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Периодичность проверок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500694" y="1357298"/>
            <a:ext cx="28575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&amp;Mcy;&amp;acy;&amp;rcy;&amp;tcy;, 2013 &amp;Dcy;&amp;iecy;&amp;ncy;&amp;softcy;&amp;gcy;&amp;icy; &amp;ncy;&amp;iecy; &amp;scy;&amp;pcy;&amp;yacy;&amp;tcy;"/>
          <p:cNvPicPr>
            <a:picLocks noChangeAspect="1" noChangeArrowheads="1"/>
          </p:cNvPicPr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678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8582420" y="6488668"/>
            <a:ext cx="561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</a:rPr>
              <a:t>34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14554"/>
            <a:ext cx="2714644" cy="4037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4500562" y="2428868"/>
            <a:ext cx="3571900" cy="17859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rgbClr val="008080"/>
            </a:solidFill>
            <a:round/>
            <a:headEnd/>
            <a:tailEnd/>
          </a:ln>
        </p:spPr>
        <p:txBody>
          <a:bodyPr wrap="none" lIns="91415" tIns="45708" rIns="91415" bIns="45708" anchor="ctr"/>
          <a:lstStyle/>
          <a:p>
            <a:pPr algn="ctr"/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61925" y="142852"/>
            <a:ext cx="8624917" cy="642942"/>
          </a:xfrm>
          <a:ln>
            <a:solidFill>
              <a:srgbClr val="F0C290">
                <a:alpha val="0"/>
              </a:srgbClr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8000" b="1" dirty="0" smtClean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Повышение качества оказания государственных услуг и эффективности надзора</a:t>
            </a:r>
          </a:p>
          <a:p>
            <a:pPr algn="just">
              <a:buFontTx/>
              <a:buNone/>
            </a:pPr>
            <a:endParaRPr lang="ru-RU" sz="1600" dirty="0" smtClean="0">
              <a:solidFill>
                <a:srgbClr val="0000CC"/>
              </a:solidFill>
            </a:endParaRPr>
          </a:p>
          <a:p>
            <a:pPr algn="just">
              <a:buFontTx/>
              <a:buNone/>
            </a:pPr>
            <a:endParaRPr lang="ru-RU" sz="4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sz="4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sz="1600" dirty="0" smtClean="0">
              <a:solidFill>
                <a:srgbClr val="0000CC"/>
              </a:solidFill>
            </a:endParaRPr>
          </a:p>
          <a:p>
            <a:pPr algn="just">
              <a:buFontTx/>
              <a:buNone/>
            </a:pPr>
            <a:endParaRPr lang="ru-RU" sz="1600" dirty="0" smtClean="0">
              <a:solidFill>
                <a:srgbClr val="0000CC"/>
              </a:solidFill>
            </a:endParaRPr>
          </a:p>
          <a:p>
            <a:pPr algn="just">
              <a:buFontTx/>
              <a:buNone/>
            </a:pPr>
            <a:endParaRPr lang="ru-RU" sz="1600" dirty="0" smtClean="0">
              <a:solidFill>
                <a:srgbClr val="0000CC"/>
              </a:solidFill>
            </a:endParaRPr>
          </a:p>
          <a:p>
            <a:pPr algn="just">
              <a:buFontTx/>
              <a:buNone/>
            </a:pPr>
            <a:endParaRPr lang="ru-RU" sz="6400" dirty="0" smtClean="0">
              <a:solidFill>
                <a:srgbClr val="0000CC"/>
              </a:solidFill>
            </a:endParaRPr>
          </a:p>
          <a:p>
            <a:pPr algn="just">
              <a:buFontTx/>
              <a:buNone/>
            </a:pPr>
            <a:endParaRPr lang="ru-RU" sz="1600" dirty="0" smtClean="0">
              <a:solidFill>
                <a:srgbClr val="0000CC"/>
              </a:solidFill>
            </a:endParaRPr>
          </a:p>
          <a:p>
            <a:pPr algn="just">
              <a:buFontTx/>
              <a:buNone/>
            </a:pPr>
            <a:endParaRPr lang="ru-RU" sz="1600" dirty="0" smtClean="0">
              <a:solidFill>
                <a:srgbClr val="0000CC"/>
              </a:solidFill>
            </a:endParaRPr>
          </a:p>
          <a:p>
            <a:pPr algn="ctr">
              <a:buFontTx/>
              <a:buNone/>
            </a:pPr>
            <a:endParaRPr lang="ru-RU" sz="1600" dirty="0" smtClean="0">
              <a:solidFill>
                <a:srgbClr val="0000CC"/>
              </a:solidFill>
            </a:endParaRPr>
          </a:p>
          <a:p>
            <a:pPr algn="just"/>
            <a:endParaRPr lang="ru-RU" sz="1600" dirty="0" smtClean="0">
              <a:solidFill>
                <a:srgbClr val="0000CC"/>
              </a:solidFill>
            </a:endParaRPr>
          </a:p>
          <a:p>
            <a:endParaRPr lang="ru-RU" sz="1300" dirty="0" smtClean="0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 rot="2237056">
            <a:off x="2660442" y="3985199"/>
            <a:ext cx="3057674" cy="1901323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50000">
                <a:srgbClr val="CCFFFF"/>
              </a:gs>
              <a:gs pos="100000">
                <a:srgbClr val="CCCCFF"/>
              </a:gs>
            </a:gsLst>
            <a:lin ang="0" scaled="1"/>
          </a:gradFill>
          <a:ln w="22225">
            <a:solidFill>
              <a:srgbClr val="008080"/>
            </a:solidFill>
            <a:round/>
            <a:headEnd/>
            <a:tailEnd/>
          </a:ln>
        </p:spPr>
        <p:txBody>
          <a:bodyPr wrap="none" lIns="91415" tIns="45708" rIns="91415" bIns="45708" anchor="ctr"/>
          <a:lstStyle/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Эмоциональный</a:t>
            </a:r>
          </a:p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 интеллект</a:t>
            </a:r>
          </a:p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 – осознание своих чувств</a:t>
            </a:r>
          </a:p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 и чувств других людей, выработка</a:t>
            </a:r>
          </a:p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 мотивации</a:t>
            </a:r>
            <a:endParaRPr lang="ru-RU" b="1" dirty="0">
              <a:solidFill>
                <a:srgbClr val="0000CC"/>
              </a:solidFill>
            </a:endParaRPr>
          </a:p>
          <a:p>
            <a:pPr algn="ctr" eaLnBrk="1" hangingPunct="1"/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 rot="1584121">
            <a:off x="6666618" y="1148202"/>
            <a:ext cx="2274133" cy="1154391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50000">
                <a:srgbClr val="CCFFFF"/>
              </a:gs>
              <a:gs pos="100000">
                <a:srgbClr val="CCCCFF"/>
              </a:gs>
            </a:gsLst>
            <a:lin ang="0" scaled="1"/>
          </a:gradFill>
          <a:ln w="22225">
            <a:solidFill>
              <a:srgbClr val="008080"/>
            </a:solidFill>
            <a:round/>
            <a:headEnd/>
            <a:tailEnd/>
          </a:ln>
        </p:spPr>
        <p:txBody>
          <a:bodyPr wrap="none" lIns="91415" tIns="45708" rIns="91415" bIns="45708" anchor="ctr"/>
          <a:lstStyle/>
          <a:p>
            <a:pPr algn="ctr" eaLnBrk="1" hangingPunct="1"/>
            <a:r>
              <a:rPr lang="ru-RU" b="1" dirty="0">
                <a:solidFill>
                  <a:srgbClr val="0000CC"/>
                </a:solidFill>
              </a:rPr>
              <a:t>Техническая </a:t>
            </a:r>
          </a:p>
          <a:p>
            <a:pPr algn="ctr" eaLnBrk="1" hangingPunct="1"/>
            <a:r>
              <a:rPr lang="ru-RU" b="1" dirty="0">
                <a:solidFill>
                  <a:srgbClr val="0000CC"/>
                </a:solidFill>
              </a:rPr>
              <a:t>оснащенность</a:t>
            </a:r>
          </a:p>
        </p:txBody>
      </p:sp>
      <p:sp>
        <p:nvSpPr>
          <p:cNvPr id="6151" name="Oval 5"/>
          <p:cNvSpPr>
            <a:spLocks noChangeArrowheads="1"/>
          </p:cNvSpPr>
          <p:nvPr/>
        </p:nvSpPr>
        <p:spPr bwMode="auto">
          <a:xfrm rot="19461572">
            <a:off x="7142674" y="3994934"/>
            <a:ext cx="2074152" cy="1172427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50000">
                <a:srgbClr val="CCFFFF"/>
              </a:gs>
              <a:gs pos="100000">
                <a:srgbClr val="CCCCFF"/>
              </a:gs>
            </a:gsLst>
            <a:lin ang="0" scaled="1"/>
          </a:gradFill>
          <a:ln w="22225">
            <a:solidFill>
              <a:srgbClr val="008080"/>
            </a:solidFill>
            <a:round/>
            <a:headEnd/>
            <a:tailEnd/>
          </a:ln>
        </p:spPr>
        <p:txBody>
          <a:bodyPr wrap="none" lIns="91415" tIns="45708" rIns="91415" bIns="45708" anchor="ctr"/>
          <a:lstStyle/>
          <a:p>
            <a:pPr algn="ctr" eaLnBrk="1" hangingPunct="1"/>
            <a:r>
              <a:rPr lang="ru-RU" b="1" dirty="0">
                <a:solidFill>
                  <a:srgbClr val="0000CC"/>
                </a:solidFill>
              </a:rPr>
              <a:t>Условия </a:t>
            </a:r>
            <a:r>
              <a:rPr lang="ru-RU" b="1" dirty="0" smtClean="0">
                <a:solidFill>
                  <a:srgbClr val="0000CC"/>
                </a:solidFill>
              </a:rPr>
              <a:t>оказания</a:t>
            </a:r>
          </a:p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 услуг</a:t>
            </a:r>
          </a:p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 (</a:t>
            </a:r>
            <a:r>
              <a:rPr lang="ru-RU" b="1" dirty="0">
                <a:solidFill>
                  <a:srgbClr val="0000CC"/>
                </a:solidFill>
              </a:rPr>
              <a:t>комфортность)</a:t>
            </a:r>
          </a:p>
        </p:txBody>
      </p:sp>
      <p:sp>
        <p:nvSpPr>
          <p:cNvPr id="6152" name="Oval 5"/>
          <p:cNvSpPr>
            <a:spLocks noChangeArrowheads="1"/>
          </p:cNvSpPr>
          <p:nvPr/>
        </p:nvSpPr>
        <p:spPr bwMode="auto">
          <a:xfrm>
            <a:off x="5500694" y="5214950"/>
            <a:ext cx="2273286" cy="128586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50000">
                <a:srgbClr val="CCFFFF"/>
              </a:gs>
              <a:gs pos="100000">
                <a:srgbClr val="CCCCFF"/>
              </a:gs>
            </a:gsLst>
            <a:lin ang="0" scaled="1"/>
          </a:gradFill>
          <a:ln w="22225">
            <a:solidFill>
              <a:srgbClr val="008080"/>
            </a:solidFill>
            <a:round/>
            <a:headEnd/>
            <a:tailEnd/>
          </a:ln>
        </p:spPr>
        <p:txBody>
          <a:bodyPr wrap="none" lIns="91415" tIns="45708" rIns="91415" bIns="45708" anchor="ctr"/>
          <a:lstStyle/>
          <a:p>
            <a:pPr algn="ctr" eaLnBrk="1" hangingPunct="1"/>
            <a:r>
              <a:rPr lang="ru-RU" b="1" dirty="0" err="1">
                <a:solidFill>
                  <a:srgbClr val="0000CC"/>
                </a:solidFill>
              </a:rPr>
              <a:t>Дресс-код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endParaRPr lang="ru-RU" b="1" dirty="0" smtClean="0">
              <a:solidFill>
                <a:srgbClr val="0000CC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(</a:t>
            </a:r>
            <a:r>
              <a:rPr lang="ru-RU" b="1" dirty="0">
                <a:solidFill>
                  <a:srgbClr val="0000CC"/>
                </a:solidFill>
              </a:rPr>
              <a:t>внешний вид),</a:t>
            </a:r>
          </a:p>
          <a:p>
            <a:pPr algn="ctr" eaLnBrk="1" hangingPunct="1"/>
            <a:r>
              <a:rPr lang="ru-RU" b="1" dirty="0">
                <a:solidFill>
                  <a:srgbClr val="0000CC"/>
                </a:solidFill>
              </a:rPr>
              <a:t>Культура речи</a:t>
            </a:r>
          </a:p>
        </p:txBody>
      </p:sp>
      <p:sp>
        <p:nvSpPr>
          <p:cNvPr id="6153" name="Oval 5"/>
          <p:cNvSpPr>
            <a:spLocks noChangeArrowheads="1"/>
          </p:cNvSpPr>
          <p:nvPr/>
        </p:nvSpPr>
        <p:spPr bwMode="auto">
          <a:xfrm rot="20376292">
            <a:off x="3710444" y="1072938"/>
            <a:ext cx="2236478" cy="1197597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50000">
                <a:srgbClr val="CCFFFF"/>
              </a:gs>
              <a:gs pos="100000">
                <a:srgbClr val="CCCCFF"/>
              </a:gs>
            </a:gsLst>
            <a:lin ang="0" scaled="1"/>
          </a:gradFill>
          <a:ln w="22225">
            <a:solidFill>
              <a:srgbClr val="008080"/>
            </a:solidFill>
            <a:round/>
            <a:headEnd/>
            <a:tailEnd/>
          </a:ln>
        </p:spPr>
        <p:txBody>
          <a:bodyPr wrap="none" lIns="91415" tIns="45708" rIns="91415" bIns="45708" anchor="ctr"/>
          <a:lstStyle/>
          <a:p>
            <a:pPr algn="ctr" eaLnBrk="1" hangingPunct="1"/>
            <a:endParaRPr lang="ru-RU" b="1" dirty="0">
              <a:solidFill>
                <a:srgbClr val="0000CC"/>
              </a:solidFill>
            </a:endParaRPr>
          </a:p>
          <a:p>
            <a:pPr algn="ctr" eaLnBrk="1" hangingPunct="1"/>
            <a:r>
              <a:rPr lang="ru-RU" b="1" dirty="0">
                <a:solidFill>
                  <a:srgbClr val="0000CC"/>
                </a:solidFill>
              </a:rPr>
              <a:t>Профессиональные</a:t>
            </a:r>
          </a:p>
          <a:p>
            <a:pPr algn="ctr" eaLnBrk="1" hangingPunct="1"/>
            <a:r>
              <a:rPr lang="ru-RU" b="1" dirty="0">
                <a:solidFill>
                  <a:srgbClr val="0000CC"/>
                </a:solidFill>
              </a:rPr>
              <a:t> знания</a:t>
            </a:r>
            <a:endParaRPr lang="ru-RU" b="1" dirty="0">
              <a:solidFill>
                <a:srgbClr val="808080"/>
              </a:solidFill>
            </a:endParaRPr>
          </a:p>
          <a:p>
            <a:pPr algn="ctr" eaLnBrk="1" hangingPunct="1"/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154" name="Стрелка вправо 2"/>
          <p:cNvSpPr>
            <a:spLocks noChangeArrowheads="1"/>
          </p:cNvSpPr>
          <p:nvPr/>
        </p:nvSpPr>
        <p:spPr bwMode="auto">
          <a:xfrm rot="18929524">
            <a:off x="6486167" y="2053715"/>
            <a:ext cx="752475" cy="469900"/>
          </a:xfrm>
          <a:prstGeom prst="rightArrow">
            <a:avLst>
              <a:gd name="adj1" fmla="val 50000"/>
              <a:gd name="adj2" fmla="val 500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3300" eaLnBrk="1" hangingPunct="1"/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6155" name="Стрелка вниз 3"/>
          <p:cNvSpPr>
            <a:spLocks noChangeArrowheads="1"/>
          </p:cNvSpPr>
          <p:nvPr/>
        </p:nvSpPr>
        <p:spPr bwMode="auto">
          <a:xfrm rot="17412327">
            <a:off x="6911981" y="3836975"/>
            <a:ext cx="484188" cy="757238"/>
          </a:xfrm>
          <a:prstGeom prst="down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3300" eaLnBrk="1" hangingPunct="1"/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6156" name="Стрелка вниз 4"/>
          <p:cNvSpPr>
            <a:spLocks noChangeArrowheads="1"/>
          </p:cNvSpPr>
          <p:nvPr/>
        </p:nvSpPr>
        <p:spPr bwMode="auto">
          <a:xfrm rot="2809577">
            <a:off x="5509533" y="3976360"/>
            <a:ext cx="485775" cy="822325"/>
          </a:xfrm>
          <a:prstGeom prst="downArrow">
            <a:avLst>
              <a:gd name="adj1" fmla="val 50000"/>
              <a:gd name="adj2" fmla="val 498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3300" eaLnBrk="1" hangingPunct="1"/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6157" name="Стрелка вниз 6"/>
          <p:cNvSpPr>
            <a:spLocks noChangeArrowheads="1"/>
          </p:cNvSpPr>
          <p:nvPr/>
        </p:nvSpPr>
        <p:spPr bwMode="auto">
          <a:xfrm rot="8401321">
            <a:off x="5695535" y="1850015"/>
            <a:ext cx="484187" cy="782638"/>
          </a:xfrm>
          <a:prstGeom prst="downArrow">
            <a:avLst>
              <a:gd name="adj1" fmla="val 50000"/>
              <a:gd name="adj2" fmla="val 500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3300" eaLnBrk="1" hangingPunct="1"/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2571744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Необходимые условия: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00CC"/>
                </a:solidFill>
              </a:rPr>
              <a:t> для оказания качественных услуг (работ);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00CC"/>
                </a:solidFill>
              </a:rPr>
              <a:t> для исполнения </a:t>
            </a:r>
            <a:r>
              <a:rPr lang="ru-RU" b="1" dirty="0" err="1" smtClean="0">
                <a:solidFill>
                  <a:srgbClr val="0000CC"/>
                </a:solidFill>
              </a:rPr>
              <a:t>гос</a:t>
            </a:r>
            <a:r>
              <a:rPr lang="ru-RU" b="1" dirty="0" smtClean="0">
                <a:solidFill>
                  <a:srgbClr val="0000CC"/>
                </a:solidFill>
              </a:rPr>
              <a:t>. функций 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9" name="Стрелка вниз 4"/>
          <p:cNvSpPr>
            <a:spLocks noChangeArrowheads="1"/>
          </p:cNvSpPr>
          <p:nvPr/>
        </p:nvSpPr>
        <p:spPr bwMode="auto">
          <a:xfrm>
            <a:off x="6215074" y="4143380"/>
            <a:ext cx="485775" cy="822325"/>
          </a:xfrm>
          <a:prstGeom prst="downArrow">
            <a:avLst>
              <a:gd name="adj1" fmla="val 50000"/>
              <a:gd name="adj2" fmla="val 498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3300" eaLnBrk="1" hangingPunct="1"/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72312" y="6500812"/>
            <a:ext cx="2071687" cy="3571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857232"/>
            <a:ext cx="35004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- не создавая административных барьеров способствовать созданию благоприятных и безопасных в санитарно-эпидемиологическом отношении, условий жизни</a:t>
            </a:r>
          </a:p>
          <a:p>
            <a:endParaRPr lang="ru-RU" dirty="0"/>
          </a:p>
        </p:txBody>
      </p:sp>
      <p:pic>
        <p:nvPicPr>
          <p:cNvPr id="22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СГМ3\Рабочий стол\карты для атласа 2014\рождаемост 2014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4" y="0"/>
            <a:ext cx="5328768" cy="4429132"/>
          </a:xfrm>
          <a:prstGeom prst="rect">
            <a:avLst/>
          </a:prstGeom>
          <a:noFill/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-142908" y="142852"/>
            <a:ext cx="9144000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Демографические показатели</a:t>
            </a:r>
            <a:endParaRPr lang="ru-RU" sz="2000" b="1" dirty="0">
              <a:solidFill>
                <a:srgbClr val="000099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86842" y="6477000"/>
            <a:ext cx="357158" cy="381000"/>
          </a:xfrm>
        </p:spPr>
        <p:txBody>
          <a:bodyPr/>
          <a:lstStyle/>
          <a:p>
            <a:pPr>
              <a:defRPr/>
            </a:pPr>
            <a:fld id="{7EA3F4D4-954A-4D19-9835-26F8868A083A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-152400" y="2286000"/>
            <a:ext cx="464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endParaRPr lang="ru-RU" sz="9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3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0" y="500042"/>
            <a:ext cx="4857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рождаемости и общей смертности  населения </a:t>
            </a:r>
          </a:p>
          <a:p>
            <a:pPr algn="ctr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Тюменской </a:t>
            </a: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 (показатель на 1000 населения)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3643314"/>
            <a:ext cx="4500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естественного движения населения </a:t>
            </a:r>
          </a:p>
          <a:p>
            <a:pPr algn="ctr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Тюменской области (на 1000 населения)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0" y="4286256"/>
          <a:ext cx="4500562" cy="241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143768" y="642918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Рождаемость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graphicFrame>
        <p:nvGraphicFramePr>
          <p:cNvPr id="22" name="Диаграмма 21"/>
          <p:cNvGraphicFramePr/>
          <p:nvPr/>
        </p:nvGraphicFramePr>
        <p:xfrm>
          <a:off x="142844" y="1214422"/>
          <a:ext cx="442915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0" y="4365010"/>
            <a:ext cx="40719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2009 года наметилась тенденция снижения заболеваемости всего населения.  </a:t>
            </a:r>
          </a:p>
          <a:p>
            <a:pPr indent="457200" algn="just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Снизилась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заболеваемость эндемичными нозологиями (природно-очаговые,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связанные с дефицитом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микроэлементов).</a:t>
            </a:r>
          </a:p>
          <a:p>
            <a:pPr indent="457200" algn="just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Вспышки инфекционных заболеваний и пищевых отравлений не регистрировались. </a:t>
            </a:r>
          </a:p>
          <a:p>
            <a:pPr indent="457200" algn="just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Наметилась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тенденция улучшения качества среды обитания.</a:t>
            </a:r>
          </a:p>
          <a:p>
            <a:pPr indent="457200" algn="just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безопасными стали условия воспитания и обучения детей. </a:t>
            </a:r>
          </a:p>
          <a:p>
            <a:pPr indent="457200" algn="just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Скоординирована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деятельность по защите прав потребителей на уровне субъекта.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14282" y="0"/>
            <a:ext cx="8253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Информирование населения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428604"/>
          <a:ext cx="8715436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928802"/>
            <a:ext cx="2143108" cy="42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28604"/>
            <a:ext cx="2500330" cy="42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785794"/>
            <a:ext cx="2500330" cy="67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72.rospotrebnadzor.ru/image/image_gallery?uuid=16c5a1d6-4835-4068-820f-12bcf375961f&amp;groupId=10156&amp;t=142976267334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928934"/>
            <a:ext cx="1963640" cy="8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www.tesbyt.ru/userfiles/image/tsn1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5000636"/>
            <a:ext cx="1214414" cy="68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верх 10"/>
          <p:cNvSpPr/>
          <p:nvPr/>
        </p:nvSpPr>
        <p:spPr>
          <a:xfrm>
            <a:off x="0" y="285728"/>
            <a:ext cx="285752" cy="121444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0" y="1571612"/>
            <a:ext cx="285752" cy="121444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0" y="2857496"/>
            <a:ext cx="285752" cy="121444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0" y="4214818"/>
            <a:ext cx="285752" cy="121444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030011D8-26C4-490B-8BB3-0EA06CDF6BA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932" y="1285860"/>
            <a:ext cx="3141068" cy="3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8"/>
          <p:cNvSpPr>
            <a:spLocks noGrp="1"/>
          </p:cNvSpPr>
          <p:nvPr>
            <p:ph type="title"/>
          </p:nvPr>
        </p:nvSpPr>
        <p:spPr>
          <a:xfrm>
            <a:off x="0" y="142852"/>
            <a:ext cx="8215338" cy="571503"/>
          </a:xfrm>
        </p:spPr>
        <p:txBody>
          <a:bodyPr rtlCol="0">
            <a:no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+mn-ea"/>
                <a:cs typeface="Tahoma" pitchFamily="34" charset="0"/>
              </a:rPr>
              <a:t>«Региональная программа продовольственной безопасности Тюменской области на 2011–2020 гг.»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6800" y="714356"/>
            <a:ext cx="7434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1200" b="1" dirty="0" smtClean="0">
                <a:ln w="10541" cmpd="sng">
                  <a:solidFill>
                    <a:srgbClr val="000099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Пробы пищевой продукции на соответствие гигиеническим нормативам</a:t>
            </a:r>
            <a:endParaRPr lang="ru-RU" sz="1200" b="1" dirty="0">
              <a:ln w="10541" cmpd="sng">
                <a:solidFill>
                  <a:srgbClr val="000099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990600"/>
          <a:ext cx="4648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800600" y="990600"/>
          <a:ext cx="4038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819400" y="4419600"/>
          <a:ext cx="6096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6" descr="http://img.all-clipart.net/17700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952000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030011D8-26C4-490B-8BB3-0EA06CDF6B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142852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Удельный вес молочной продукции, не отвечающей гигиеническим требованиям по микробиологическим показателям, % </a:t>
            </a:r>
          </a:p>
        </p:txBody>
      </p:sp>
      <p:pic>
        <p:nvPicPr>
          <p:cNvPr id="9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pic>
        <p:nvPicPr>
          <p:cNvPr id="3074" name="Picture 2" descr="http://media.indiatimes.in/media/photogallery/2013/Jul/112151373_600x450_1375247635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026748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i.kapital.kz/c/72422d5d77830fc299af44b2148fc9f5/n/640/480/6/0/3/c/6/c0b8ec1db30512c6a7f5515cab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2100291" cy="144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500298" y="3214686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Удельный вес готовых блюд в дошкольных образовательных учреждениях, не соответствующих нормативам, %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030011D8-26C4-490B-8BB3-0EA06CDF6BA5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500034" y="4429132"/>
          <a:ext cx="821537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0" y="1214422"/>
          <a:ext cx="892971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71678"/>
            <a:ext cx="2045642" cy="2268000"/>
          </a:xfrm>
          <a:prstGeom prst="rect">
            <a:avLst/>
          </a:prstGeom>
        </p:spPr>
      </p:pic>
      <p:sp>
        <p:nvSpPr>
          <p:cNvPr id="162820" name="Прямоугольник 6"/>
          <p:cNvSpPr>
            <a:spLocks noChangeArrowheads="1"/>
          </p:cNvSpPr>
          <p:nvPr/>
        </p:nvSpPr>
        <p:spPr bwMode="auto">
          <a:xfrm>
            <a:off x="4929188" y="214313"/>
            <a:ext cx="42148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31800" algn="just"/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  <a:endParaRPr lang="ru-RU" sz="1400">
              <a:latin typeface="Calibri" pitchFamily="34" charset="0"/>
            </a:endParaRPr>
          </a:p>
          <a:p>
            <a:pPr indent="431800" algn="just"/>
            <a:endParaRPr lang="ru-RU" sz="1000">
              <a:latin typeface="Calibri" pitchFamily="34" charset="0"/>
            </a:endParaRPr>
          </a:p>
          <a:p>
            <a:pPr indent="431800" algn="just"/>
            <a:r>
              <a:rPr lang="ru-RU" sz="140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 rot="10800000" flipV="1">
            <a:off x="2000232" y="1857364"/>
            <a:ext cx="244827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Подпрограммы: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Комплексные меры по ограничению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потребления табака и алкоголя в  Тюменской области на 2013 - 2017 годы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«Формирование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культуры здорового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питания населения Тюменской области на 2013 - 2017 годы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16632"/>
            <a:ext cx="82296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cs typeface="Tahoma" pitchFamily="34" charset="0"/>
              </a:rPr>
              <a:t>Реализация Указов Президента Российской Федерации от 7 мая 2012г.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928670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Региональная целевая программа «Формирование здорового образа жизни и профилактика неинфекционных заболеваний населения в Тюменской области»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357694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«Повышение уровня физической активности населения Тюменской области на 2013 - 2017 годы»</a:t>
            </a:r>
          </a:p>
          <a:p>
            <a:pPr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«Выявление и профилактика факторов риска основных хронических неинфекционных заболеваний в учреждениях первичной медико-санитарной помощи Тюменской области на 2013-2017 годы»</a:t>
            </a:r>
          </a:p>
          <a:p>
            <a:pPr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«Профилактика вредных привычек, формирование основ здорового образа жизни,  рационализация питания среди детей и подростков в Тюменской области на 2013 - 2017 годы»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3545B613-D10B-4076-9EEF-B0DF816C2166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714876" y="4000504"/>
          <a:ext cx="421481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7"/>
          <p:cNvSpPr>
            <a:spLocks noChangeArrowheads="1"/>
          </p:cNvSpPr>
          <p:nvPr/>
        </p:nvSpPr>
        <p:spPr bwMode="auto">
          <a:xfrm>
            <a:off x="4643438" y="3500438"/>
            <a:ext cx="4500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1400" b="1" dirty="0" smtClean="0">
                <a:solidFill>
                  <a:srgbClr val="000099"/>
                </a:solidFill>
                <a:latin typeface="Georgia" pitchFamily="18" charset="0"/>
              </a:rPr>
              <a:t>Динамика  заболеваемости населения   Тюменской области в 2010-2014 гг.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785794"/>
            <a:ext cx="4286280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исполнения указов Президента РФ от 07.05.2012 года, за 9 мес. 2015 года достигнуто большинство  индикативных показателей, предусмотренных планом мероприятий Роспотребнадзора, в т.ч.:  не регистрировалась заболеваемость дифтерией,  краснухой, полиомиелитом,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охват прививками против гриппа – 39% (индикативный показатель – 27%)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5829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+mn-ea"/>
                <a:cs typeface="Tahoma" pitchFamily="34" charset="0"/>
              </a:rPr>
              <a:t>Инфекционная заболеваемость 9 мес. 2015 года  (%)</a:t>
            </a:r>
            <a:endParaRPr lang="ru-RU" sz="2000" b="1" dirty="0">
              <a:solidFill>
                <a:srgbClr val="000099"/>
              </a:solidFill>
              <a:latin typeface="Verdan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643050"/>
            <a:ext cx="3357586" cy="5016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</a:rPr>
              <a:t>Пневмония бак. -3 раза</a:t>
            </a:r>
          </a:p>
          <a:p>
            <a:r>
              <a:rPr lang="ru-RU" sz="1600" dirty="0" smtClean="0">
                <a:latin typeface="Times New Roman" pitchFamily="18" charset="0"/>
              </a:rPr>
              <a:t>ОГА  -3 раза</a:t>
            </a:r>
          </a:p>
          <a:p>
            <a:r>
              <a:rPr lang="ru-RU" sz="1600" dirty="0" smtClean="0">
                <a:latin typeface="Times New Roman" pitchFamily="18" charset="0"/>
              </a:rPr>
              <a:t>ОГС – 2 раза </a:t>
            </a:r>
          </a:p>
          <a:p>
            <a:r>
              <a:rPr lang="ru-RU" sz="1600" dirty="0" smtClean="0">
                <a:latin typeface="Times New Roman" pitchFamily="18" charset="0"/>
              </a:rPr>
              <a:t>Корь-2 раза</a:t>
            </a:r>
          </a:p>
          <a:p>
            <a:r>
              <a:rPr lang="ru-RU" sz="1600" dirty="0" smtClean="0">
                <a:latin typeface="Times New Roman" pitchFamily="18" charset="0"/>
              </a:rPr>
              <a:t>паротит -2раза</a:t>
            </a:r>
          </a:p>
          <a:p>
            <a:r>
              <a:rPr lang="ru-RU" sz="1600" dirty="0" smtClean="0">
                <a:latin typeface="Times New Roman" pitchFamily="18" charset="0"/>
              </a:rPr>
              <a:t>Риккетсиозы -2 раза</a:t>
            </a:r>
          </a:p>
          <a:p>
            <a:r>
              <a:rPr lang="ru-RU" sz="1600" dirty="0" smtClean="0">
                <a:latin typeface="Times New Roman" pitchFamily="18" charset="0"/>
              </a:rPr>
              <a:t>ХВГВ -41%</a:t>
            </a:r>
          </a:p>
          <a:p>
            <a:r>
              <a:rPr lang="ru-RU" sz="1600" dirty="0" smtClean="0">
                <a:latin typeface="Times New Roman" pitchFamily="18" charset="0"/>
              </a:rPr>
              <a:t>Токсокароз-38%</a:t>
            </a:r>
          </a:p>
          <a:p>
            <a:r>
              <a:rPr lang="ru-RU" sz="1600" dirty="0" err="1" smtClean="0">
                <a:latin typeface="Times New Roman" pitchFamily="18" charset="0"/>
              </a:rPr>
              <a:t>Норовирусные</a:t>
            </a:r>
            <a:r>
              <a:rPr lang="ru-RU" sz="1600" dirty="0" smtClean="0">
                <a:latin typeface="Times New Roman" pitchFamily="18" charset="0"/>
              </a:rPr>
              <a:t> ОКИ -35%</a:t>
            </a:r>
          </a:p>
          <a:p>
            <a:r>
              <a:rPr lang="ru-RU" sz="1600" dirty="0" smtClean="0">
                <a:latin typeface="Times New Roman" pitchFamily="18" charset="0"/>
              </a:rPr>
              <a:t>ХВГС-32%</a:t>
            </a:r>
          </a:p>
          <a:p>
            <a:r>
              <a:rPr lang="ru-RU" sz="1600" dirty="0" smtClean="0">
                <a:latin typeface="Times New Roman" pitchFamily="18" charset="0"/>
              </a:rPr>
              <a:t>Иерсиниозы-29%</a:t>
            </a:r>
          </a:p>
          <a:p>
            <a:r>
              <a:rPr lang="ru-RU" sz="1600" dirty="0" smtClean="0">
                <a:latin typeface="Times New Roman" pitchFamily="18" charset="0"/>
              </a:rPr>
              <a:t>Чесотка-29%</a:t>
            </a:r>
          </a:p>
          <a:p>
            <a:r>
              <a:rPr lang="ru-RU" sz="1600" dirty="0" smtClean="0">
                <a:latin typeface="Times New Roman" pitchFamily="18" charset="0"/>
              </a:rPr>
              <a:t>Ветряная оспа-23%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ИКБ-18%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Описторхоз -18%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Гонорея-18%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Аскаридоз-12%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Сифилис—11%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ОРВИ-10%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туберкулез-8%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785794"/>
            <a:ext cx="2857488" cy="28007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</a:rPr>
              <a:t>Коклюш +4 раза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Скарлатина +37%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менингококковая </a:t>
            </a:r>
            <a:r>
              <a:rPr lang="ru-RU" sz="1600" dirty="0" err="1" smtClean="0">
                <a:latin typeface="Times New Roman" pitchFamily="18" charset="0"/>
              </a:rPr>
              <a:t>инф</a:t>
            </a:r>
            <a:r>
              <a:rPr lang="ru-RU" sz="1600" dirty="0" smtClean="0">
                <a:latin typeface="Times New Roman" pitchFamily="18" charset="0"/>
              </a:rPr>
              <a:t>. +47% (9 </a:t>
            </a:r>
            <a:r>
              <a:rPr lang="ru-RU" sz="1600" dirty="0" err="1" smtClean="0">
                <a:latin typeface="Times New Roman" pitchFamily="18" charset="0"/>
              </a:rPr>
              <a:t>случ</a:t>
            </a:r>
            <a:r>
              <a:rPr lang="ru-RU" sz="1600" dirty="0" smtClean="0">
                <a:latin typeface="Times New Roman" pitchFamily="18" charset="0"/>
              </a:rPr>
              <a:t>)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Педикулез +32%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Носители ВГВ +22%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</a:rPr>
              <a:t>Псевдотуберкулез</a:t>
            </a:r>
            <a:r>
              <a:rPr lang="ru-RU" sz="1600" dirty="0" smtClean="0">
                <a:latin typeface="Times New Roman" pitchFamily="18" charset="0"/>
              </a:rPr>
              <a:t> +16%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ВИЧ +16%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Мононуклеоз +8%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 Энтеробиоз +7%</a:t>
            </a:r>
          </a:p>
          <a:p>
            <a:pPr algn="just"/>
            <a:r>
              <a:rPr lang="ru-RU" sz="1600" dirty="0" smtClean="0">
                <a:latin typeface="Times New Roman" pitchFamily="18" charset="0"/>
              </a:rPr>
              <a:t>КВЭ +4%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4143380"/>
            <a:ext cx="471487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Всего зарегистрировано 318132 случаев инфекционных заболеваний, на 10% ниже.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</a:rPr>
              <a:t> Доля  ОРВИ -93%.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</a:rPr>
              <a:t> Снижение по 38, рост по 15 </a:t>
            </a:r>
            <a:r>
              <a:rPr lang="ru-RU" dirty="0" err="1" smtClean="0">
                <a:latin typeface="Times New Roman" pitchFamily="18" charset="0"/>
              </a:rPr>
              <a:t>нозоформам</a:t>
            </a:r>
            <a:r>
              <a:rPr lang="ru-RU" dirty="0" smtClean="0">
                <a:latin typeface="Times New Roman" pitchFamily="18" charset="0"/>
              </a:rPr>
              <a:t>, на уровне прошлого года  4.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</a:rPr>
              <a:t> Экономический ущерб составил 1276,7 млн.руб., что на 6.1% ниже по сравнению с 9 мес.2014г.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928794" y="4143380"/>
            <a:ext cx="2143140" cy="2071702"/>
          </a:xfrm>
          <a:prstGeom prst="downArrow">
            <a:avLst>
              <a:gd name="adj1" fmla="val 50000"/>
              <a:gd name="adj2" fmla="val 5415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4626" name="Содержимое 3"/>
          <p:cNvGraphicFramePr>
            <a:graphicFrameLocks noGrp="1"/>
          </p:cNvGraphicFramePr>
          <p:nvPr/>
        </p:nvGraphicFramePr>
        <p:xfrm>
          <a:off x="5643570" y="785794"/>
          <a:ext cx="3357586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7" name="Worksheet" r:id="rId4" imgW="3286176" imgH="3133851" progId="Excel.Sheet.8">
                  <p:embed/>
                </p:oleObj>
              </mc:Choice>
              <mc:Fallback>
                <p:oleObj name="Worksheet" r:id="rId4" imgW="3286176" imgH="313385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785794"/>
                        <a:ext cx="3357586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4214810" y="2071678"/>
            <a:ext cx="1928794" cy="1857388"/>
          </a:xfrm>
          <a:prstGeom prst="upArrow">
            <a:avLst>
              <a:gd name="adj1" fmla="val 50000"/>
              <a:gd name="adj2" fmla="val 4710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030011D8-26C4-490B-8BB3-0EA06CDF6BA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8700" cy="3683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Verdana" pitchFamily="34" charset="0"/>
                <a:ea typeface="+mn-ea"/>
                <a:cs typeface="Tahoma" pitchFamily="34" charset="0"/>
              </a:rPr>
              <a:t>Динамика заболеваемости ОКИ</a:t>
            </a:r>
            <a:endParaRPr lang="ru-RU" sz="2000" b="1" dirty="0">
              <a:solidFill>
                <a:srgbClr val="000099"/>
              </a:solidFill>
              <a:latin typeface="Verdana" pitchFamily="34" charset="0"/>
              <a:ea typeface="+mn-ea"/>
              <a:cs typeface="Tahoma" pitchFamily="34" charset="0"/>
            </a:endParaRP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4572000" y="3214686"/>
            <a:ext cx="4295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Преимущественно болеют дети до 2 летнего возраста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030011D8-26C4-490B-8BB3-0EA06CDF6BA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3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285720" y="714356"/>
          <a:ext cx="400052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85720" y="3571876"/>
          <a:ext cx="842968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00562" y="500042"/>
          <a:ext cx="442915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42844" y="6000768"/>
            <a:ext cx="8715436" cy="7386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</a:rPr>
              <a:t>В структуре  ОКИ </a:t>
            </a:r>
            <a:r>
              <a:rPr lang="ru-RU" sz="1400" dirty="0" err="1">
                <a:latin typeface="Times New Roman" pitchFamily="18" charset="0"/>
              </a:rPr>
              <a:t>уст.этиологии</a:t>
            </a:r>
            <a:r>
              <a:rPr lang="ru-RU" sz="1400" dirty="0">
                <a:latin typeface="Times New Roman" pitchFamily="18" charset="0"/>
              </a:rPr>
              <a:t> -93% доля  вирусных ОКИ и7%-бактериальныной этиологии.</a:t>
            </a:r>
          </a:p>
          <a:p>
            <a:r>
              <a:rPr lang="ru-RU" sz="1400" dirty="0">
                <a:latin typeface="Times New Roman" pitchFamily="18" charset="0"/>
              </a:rPr>
              <a:t>В структуре вирусных ОКИ-86% - занимает </a:t>
            </a:r>
            <a:r>
              <a:rPr lang="ru-RU" sz="1400" dirty="0" err="1">
                <a:latin typeface="Times New Roman" pitchFamily="18" charset="0"/>
              </a:rPr>
              <a:t>ротавирусная</a:t>
            </a:r>
            <a:r>
              <a:rPr lang="ru-RU" sz="1400" dirty="0">
                <a:latin typeface="Times New Roman" pitchFamily="18" charset="0"/>
              </a:rPr>
              <a:t> инфекция (РВИ). Преимущественно болеют дети до 2 летнего возраста.</a:t>
            </a:r>
            <a:endParaRPr lang="ru-RU" sz="1400" dirty="0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1D3CD5"/>
                </a:solidFill>
                <a:latin typeface="Times New Roman" pitchFamily="18" charset="0"/>
                <a:cs typeface="Times New Roman" pitchFamily="18" charset="0"/>
              </a:rPr>
              <a:t>Динамика заболеваемости корью и количество прививок</a:t>
            </a:r>
            <a:br>
              <a:rPr lang="ru-RU" sz="1800" b="1" dirty="0" smtClean="0">
                <a:solidFill>
                  <a:srgbClr val="1D3CD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1D3CD5"/>
                </a:solidFill>
                <a:latin typeface="Times New Roman" pitchFamily="18" charset="0"/>
                <a:cs typeface="Times New Roman" pitchFamily="18" charset="0"/>
              </a:rPr>
              <a:t>2000-9мес.2015гг. (абсолютные значения)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86600" y="6508750"/>
            <a:ext cx="2057400" cy="349250"/>
          </a:xfrm>
        </p:spPr>
        <p:txBody>
          <a:bodyPr/>
          <a:lstStyle/>
          <a:p>
            <a:pPr>
              <a:defRPr/>
            </a:pPr>
            <a:fld id="{67B092F9-EB19-4EEF-89E2-8FA68ED7129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0" y="928670"/>
          <a:ext cx="892971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6000768"/>
            <a:ext cx="835824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23 человека, из них дети - 12 случаев (52%), взрослые - 11 случаев (48%)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Из 23 заболевших - 18 чел. не привиты: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детей, 7 взрослых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72.rospotrebnadzor.ru/html/themes/classic/images/logo4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4" r="40678" b="47826"/>
          <a:stretch>
            <a:fillRect/>
          </a:stretch>
        </p:blipFill>
        <p:spPr bwMode="auto">
          <a:xfrm>
            <a:off x="8501058" y="0"/>
            <a:ext cx="642942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2098</Words>
  <Application>Microsoft Office PowerPoint</Application>
  <PresentationFormat>Экран (4:3)</PresentationFormat>
  <Paragraphs>353</Paragraphs>
  <Slides>23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Worksheet</vt:lpstr>
      <vt:lpstr>Лист Microsoft Excel 97-2003</vt:lpstr>
      <vt:lpstr>Презентация PowerPoint</vt:lpstr>
      <vt:lpstr>Презентация PowerPoint</vt:lpstr>
      <vt:lpstr>Презентация PowerPoint</vt:lpstr>
      <vt:lpstr>«Региональная программа продовольственной безопасности Тюменской области на 2011–2020 гг.» </vt:lpstr>
      <vt:lpstr>Презентация PowerPoint</vt:lpstr>
      <vt:lpstr>Презентация PowerPoint</vt:lpstr>
      <vt:lpstr>Инфекционная заболеваемость 9 мес. 2015 года  (%)</vt:lpstr>
      <vt:lpstr>Динамика заболеваемости ОКИ</vt:lpstr>
      <vt:lpstr>Динамика заболеваемости корью и количество прививок 2000-9мес.2015гг. (абсолютные значения)</vt:lpstr>
      <vt:lpstr>Динамика заболеваемости гриппом и ОРВИ, прививки против гриппа</vt:lpstr>
      <vt:lpstr>Число заболевших и прививок клещевым энцефалитом и прививок</vt:lpstr>
      <vt:lpstr>В чём разница между ВИЧ и СПИД? </vt:lpstr>
      <vt:lpstr>Презентация PowerPoint</vt:lpstr>
      <vt:lpstr>Презентация PowerPoint</vt:lpstr>
      <vt:lpstr>Динамика заболеваемости ВИЧ-инфекцией в Тюменской области (показатель на 100 000 населения)</vt:lpstr>
      <vt:lpstr>  Социально-профессиональная структура заболеваемости </vt:lpstr>
      <vt:lpstr>Распределение ВИЧ-инфицированных по полу и возрасту  в Тюменской области</vt:lpstr>
      <vt:lpstr>Пути передачи ВИЧ-инфекции</vt:lpstr>
      <vt:lpstr>Презентация PowerPoint</vt:lpstr>
      <vt:lpstr>  Профилактика ВИЧ-инфекции    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373</cp:revision>
  <dcterms:created xsi:type="dcterms:W3CDTF">2015-07-14T12:19:04Z</dcterms:created>
  <dcterms:modified xsi:type="dcterms:W3CDTF">2015-10-28T11:11:30Z</dcterms:modified>
</cp:coreProperties>
</file>