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93" r:id="rId7"/>
    <p:sldId id="292" r:id="rId8"/>
    <p:sldId id="261" r:id="rId9"/>
    <p:sldId id="262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Calibri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Times New Roman"/>
                <a:cs typeface="Times New Roman"/>
              </a:rPr>
              <a:t>Нарушение осанки (%)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Нарушение осанки (%)</c:v>
                </c:pt>
              </c:strCache>
            </c:strRef>
          </c:tx>
          <c:dPt>
            <c:idx val="2"/>
            <c:bubble3D val="0"/>
            <c:spPr>
              <a:solidFill>
                <a:srgbClr val="FF000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Мл.классы</c:v>
                </c:pt>
                <c:pt idx="1">
                  <c:v>Ср.классы</c:v>
                </c:pt>
                <c:pt idx="2">
                  <c:v>Ст.классы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30</c:v>
                </c:pt>
                <c:pt idx="2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="0" i="0">
              <a:solidFill>
                <a:schemeClr val="bg1"/>
              </a:solidFill>
              <a:latin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51B86E35-333B-5B40-BD21-24936FAE09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701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Arial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Arial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Arial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Arial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Arial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BDE812-23CE-A84B-BAA1-3624AFB617F6}" type="slidenum">
              <a:rPr lang="ru-RU"/>
              <a:pPr/>
              <a:t>1</a:t>
            </a:fld>
            <a:endParaRPr lang="ru-RU"/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>
              <a:latin typeface="Calibri" charset="0"/>
              <a:cs typeface="Microsoft YaHei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0B20CD9-8B57-F04C-92A2-00EAA5A582EA}" type="slidenum">
              <a:rPr lang="ru-RU" sz="1200"/>
              <a:pPr algn="r">
                <a:buClrTx/>
                <a:buFontTx/>
                <a:buNone/>
              </a:pPr>
              <a:t>1</a:t>
            </a:fld>
            <a:endParaRPr lang="ru-RU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10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11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12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13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14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15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16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17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9FE7CA-95FB-E94E-B423-EC5C8137FCE6}" type="slidenum">
              <a:rPr lang="ru-RU"/>
              <a:pPr/>
              <a:t>2</a:t>
            </a:fld>
            <a:endParaRPr lang="ru-RU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25C318-F93F-D44C-B8E0-C8308D4BED42}" type="slidenum">
              <a:rPr lang="ru-RU"/>
              <a:pPr/>
              <a:t>3</a:t>
            </a:fld>
            <a:endParaRPr lang="ru-RU"/>
          </a:p>
        </p:txBody>
      </p:sp>
      <p:sp>
        <p:nvSpPr>
          <p:cNvPr id="3993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6FF7CA-B7E7-D345-849D-B81E686B2A9D}" type="slidenum">
              <a:rPr lang="ru-RU"/>
              <a:pPr/>
              <a:t>4</a:t>
            </a:fld>
            <a:endParaRPr lang="ru-RU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FB712E-149F-324F-BF29-EBB8FED6AC15}" type="slidenum">
              <a:rPr lang="ru-RU"/>
              <a:pPr/>
              <a:t>5</a:t>
            </a:fld>
            <a:endParaRPr lang="ru-RU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FB712E-149F-324F-BF29-EBB8FED6AC15}" type="slidenum">
              <a:rPr lang="ru-RU"/>
              <a:pPr/>
              <a:t>6</a:t>
            </a:fld>
            <a:endParaRPr lang="ru-RU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FB712E-149F-324F-BF29-EBB8FED6AC15}" type="slidenum">
              <a:rPr lang="ru-RU"/>
              <a:pPr/>
              <a:t>7</a:t>
            </a:fld>
            <a:endParaRPr lang="ru-RU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1A66F0-09ED-3345-8199-962A0EC76120}" type="slidenum">
              <a:rPr lang="ru-RU"/>
              <a:pPr/>
              <a:t>8</a:t>
            </a:fld>
            <a:endParaRPr lang="ru-RU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2A05-22E4-F844-8410-E026AB21BFDE}" type="slidenum">
              <a:rPr lang="ru-RU"/>
              <a:pPr/>
              <a:t>9</a:t>
            </a:fld>
            <a:endParaRPr lang="ru-RU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4BA19B-245C-1B44-BDDD-B84242A5B6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FB06C8-E10F-014C-B729-C5A40ABE51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ECBE29-4C81-054E-B3E6-567C914120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32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5425" cy="218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5025" y="1600200"/>
            <a:ext cx="4037013" cy="218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7000"/>
            <a:ext cx="8224838" cy="218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>
          <a:xfrm>
            <a:off x="457200" y="6353175"/>
            <a:ext cx="2128838" cy="371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1"/>
          </p:nvPr>
        </p:nvSpPr>
        <p:spPr>
          <a:xfrm>
            <a:off x="6553200" y="6353175"/>
            <a:ext cx="2128838" cy="371475"/>
          </a:xfrm>
        </p:spPr>
        <p:txBody>
          <a:bodyPr/>
          <a:lstStyle>
            <a:lvl1pPr>
              <a:defRPr/>
            </a:lvl1pPr>
          </a:lstStyle>
          <a:p>
            <a:fld id="{1C3199A8-5271-E64D-9033-F4CD079903C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3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59C5F4-B764-134D-8AA6-4C80DB07A2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887CA1-EF36-164E-8B85-2FE9772AF5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C492658-0C3A-EC48-B1E9-B80C5EB94D8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35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8867C5-97C2-F149-AE79-4BE7D4FC2C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9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1BEA8E-A2CC-834C-9367-5FB93CFD4A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14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E77986-A624-6E46-9920-8D9B83640E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7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C2734A-A5C2-8740-8403-3B53F7954C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9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B26E34-0874-5644-8B14-7EBFA430C97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05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3175"/>
            <a:ext cx="21288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3175"/>
            <a:ext cx="21288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6AAF6E33-FA95-8743-92D6-D64D0FD4EC8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Arial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819275" y="1008063"/>
            <a:ext cx="55245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2500" b="1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5888" y="3114675"/>
            <a:ext cx="8912225" cy="218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ts val="800"/>
              </a:spcBef>
              <a:buClrTx/>
              <a:buFontTx/>
              <a:buNone/>
            </a:pPr>
            <a:r>
              <a:rPr lang="ru-RU" sz="3200" dirty="0" smtClean="0">
                <a:solidFill>
                  <a:srgbClr val="FFFFFF"/>
                </a:solidFill>
                <a:latin typeface="Arial" charset="0"/>
              </a:rPr>
              <a:t>Осанка – подарок природы или наказание?</a:t>
            </a:r>
          </a:p>
          <a:p>
            <a:pPr algn="ctr">
              <a:spcBef>
                <a:spcPts val="800"/>
              </a:spcBef>
              <a:buClrTx/>
              <a:buFontTx/>
              <a:buNone/>
            </a:pPr>
            <a:endParaRPr lang="ru-RU" sz="3200" b="1" dirty="0" smtClean="0">
              <a:solidFill>
                <a:srgbClr val="FFFFFF"/>
              </a:solidFill>
              <a:latin typeface="Arial" charset="0"/>
            </a:endParaRPr>
          </a:p>
          <a:p>
            <a:pPr algn="r">
              <a:spcBef>
                <a:spcPts val="800"/>
              </a:spcBef>
              <a:buClrTx/>
              <a:buFontTx/>
              <a:buNone/>
            </a:pPr>
            <a:r>
              <a:rPr lang="ru-RU" sz="2800" dirty="0" smtClean="0">
                <a:solidFill>
                  <a:srgbClr val="FFFFFF"/>
                </a:solidFill>
                <a:latin typeface="Arial" charset="0"/>
              </a:rPr>
              <a:t>Васильева Е.А</a:t>
            </a:r>
            <a:r>
              <a:rPr lang="en-US" sz="2800" dirty="0">
                <a:solidFill>
                  <a:srgbClr val="FFFFFF"/>
                </a:solidFill>
                <a:latin typeface="Arial" charset="0"/>
              </a:rPr>
              <a:t>.</a:t>
            </a:r>
            <a:endParaRPr lang="ru-RU" sz="2800" dirty="0" smtClean="0">
              <a:solidFill>
                <a:srgbClr val="FFFFFF"/>
              </a:solidFill>
              <a:latin typeface="Arial" charset="0"/>
            </a:endParaRPr>
          </a:p>
          <a:p>
            <a:pPr algn="r">
              <a:spcBef>
                <a:spcPts val="800"/>
              </a:spcBef>
              <a:buClrTx/>
              <a:buFontTx/>
              <a:buNone/>
            </a:pPr>
            <a:r>
              <a:rPr lang="ru-RU" sz="2000" dirty="0" smtClean="0">
                <a:solidFill>
                  <a:srgbClr val="FFFFFF"/>
                </a:solidFill>
                <a:latin typeface="Arial" charset="0"/>
              </a:rPr>
              <a:t>главный врач</a:t>
            </a:r>
            <a:endParaRPr lang="ru-RU" sz="2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2250" y="233363"/>
            <a:ext cx="86360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82188" y="-277813"/>
            <a:ext cx="1787525" cy="81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067944" y="6301821"/>
            <a:ext cx="1188644" cy="556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000" dirty="0">
                <a:solidFill>
                  <a:srgbClr val="FFFFFF"/>
                </a:solidFill>
                <a:latin typeface="Arial" charset="0"/>
              </a:rPr>
              <a:t>8 (3452) </a:t>
            </a:r>
            <a:r>
              <a:rPr lang="ru-RU" sz="1000" dirty="0" smtClean="0">
                <a:solidFill>
                  <a:srgbClr val="FFFFFF"/>
                </a:solidFill>
                <a:latin typeface="Arial" charset="0"/>
              </a:rPr>
              <a:t>670-100</a:t>
            </a:r>
            <a:endParaRPr lang="ru-RU" sz="1000" dirty="0">
              <a:solidFill>
                <a:srgbClr val="FFFFFF"/>
              </a:solidFill>
              <a:latin typeface="Arial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www.Kinesis72</a:t>
            </a:r>
            <a:r>
              <a:rPr lang="en-US" sz="1000" dirty="0">
                <a:solidFill>
                  <a:srgbClr val="FFFFFF"/>
                </a:solidFill>
              </a:rPr>
              <a:t>.ru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000" dirty="0">
                <a:solidFill>
                  <a:srgbClr val="FFFFFF"/>
                </a:solidFill>
                <a:latin typeface="Arial" charset="0"/>
              </a:rPr>
              <a:t>©</a:t>
            </a:r>
            <a:r>
              <a:rPr lang="ru-RU" sz="1000" dirty="0" smtClean="0">
                <a:solidFill>
                  <a:srgbClr val="FFFFFF"/>
                </a:solidFill>
                <a:latin typeface="Arial" charset="0"/>
              </a:rPr>
              <a:t>2015г</a:t>
            </a:r>
            <a:r>
              <a:rPr lang="ru-RU" sz="1000" dirty="0">
                <a:solidFill>
                  <a:srgbClr val="FFFFFF"/>
                </a:solidFill>
                <a:latin typeface="Arial" charset="0"/>
              </a:rPr>
              <a:t>.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5972175"/>
            <a:ext cx="9144000" cy="309563"/>
          </a:xfrm>
          <a:prstGeom prst="roundRect">
            <a:avLst>
              <a:gd name="adj" fmla="val 5380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500" b="1">
                <a:solidFill>
                  <a:srgbClr val="7030A0"/>
                </a:solidFill>
              </a:rPr>
              <a:t>ЗДОРОВЬЕ В ДВИЖЕНИИ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628800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/>
                <a:cs typeface="Times New Roman"/>
              </a:rPr>
              <a:t>«СОЦИАЛЬНО ЗНАЧИМЫЕ ПРОЕКТЫ»</a:t>
            </a:r>
          </a:p>
          <a:p>
            <a:pPr algn="ctr"/>
            <a:endParaRPr lang="ru-RU" sz="2000" b="1" dirty="0" smtClean="0">
              <a:latin typeface="Times New Roman"/>
              <a:cs typeface="Times New Roman"/>
            </a:endParaRPr>
          </a:p>
          <a:p>
            <a:pPr algn="ctr"/>
            <a:endParaRPr lang="ru-RU" sz="2000" b="1" dirty="0">
              <a:latin typeface="Times New Roman"/>
              <a:cs typeface="Times New Roman"/>
            </a:endParaRPr>
          </a:p>
          <a:p>
            <a:r>
              <a:rPr lang="ru-RU" sz="2000" b="1" dirty="0" smtClean="0">
                <a:latin typeface="Times New Roman"/>
                <a:cs typeface="Times New Roman"/>
              </a:rPr>
              <a:t>	В феврале 2013 г., в рамка реализации общероссийского проекта «Детские сады – детям», совместно с депутатами Тюменской областной думы, была разработана и  апробирована программа профилактики лечения «нарушения осанки» и «сколиоза» для детей среднего и старшего дошкольного возраста.</a:t>
            </a:r>
          </a:p>
          <a:p>
            <a:endParaRPr lang="ru-RU" sz="2000" b="1" dirty="0">
              <a:latin typeface="Times New Roman"/>
              <a:cs typeface="Times New Roman"/>
            </a:endParaRPr>
          </a:p>
          <a:p>
            <a:r>
              <a:rPr lang="ru-RU" sz="2000" b="1" dirty="0" smtClean="0">
                <a:latin typeface="Times New Roman"/>
                <a:cs typeface="Times New Roman"/>
              </a:rPr>
              <a:t>	В августе 2013 г. Были подведены первые итоги реализации совместного проекта. На территории МОУ ДДУ №50 были проведены открытые занятия, посвященные «Здоровому образу жизни».</a:t>
            </a:r>
            <a:endParaRPr lang="ru-RU" sz="2000" dirty="0" smtClean="0">
              <a:latin typeface="Times New Roman"/>
              <a:cs typeface="Times New Roman"/>
            </a:endParaRPr>
          </a:p>
          <a:p>
            <a:endParaRPr lang="ru-RU" sz="2000" dirty="0">
              <a:latin typeface="Times New Roman"/>
              <a:cs typeface="Times New Roman"/>
            </a:endParaRPr>
          </a:p>
          <a:p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714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2" name="Изображение 1" descr="IMG_4862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972149"/>
            <a:ext cx="8928992" cy="588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79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3" name="Изображение 2" descr="IMG_4869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052736"/>
            <a:ext cx="8928992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566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6" y="1556792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	</a:t>
            </a:r>
          </a:p>
          <a:p>
            <a:r>
              <a:rPr lang="ru-RU" sz="2400" b="1" dirty="0" smtClean="0">
                <a:latin typeface="Times New Roman"/>
                <a:cs typeface="Times New Roman"/>
              </a:rPr>
              <a:t>	В июне – августе 2014 г., на базе  МАОУ СОШ № 66, совместно с Администрацией Тюменской области, была реализована  оздоровительно-профилактическая программа «Здоровая спина – аттестат без троек», для детей младшего школьного возраста.</a:t>
            </a:r>
            <a:endParaRPr lang="ru-RU" sz="2400" b="1" dirty="0">
              <a:latin typeface="Times New Roman"/>
              <a:cs typeface="Times New Roman"/>
            </a:endParaRPr>
          </a:p>
          <a:p>
            <a:r>
              <a:rPr lang="ru-RU" sz="2400" b="1" dirty="0">
                <a:latin typeface="Times New Roman"/>
                <a:cs typeface="Times New Roman"/>
              </a:rPr>
              <a:t>	В </a:t>
            </a:r>
            <a:r>
              <a:rPr lang="ru-RU" sz="2400" b="1" dirty="0" smtClean="0">
                <a:latin typeface="Times New Roman"/>
                <a:cs typeface="Times New Roman"/>
              </a:rPr>
              <a:t>сентябре 2014 </a:t>
            </a:r>
            <a:r>
              <a:rPr lang="ru-RU" sz="2400" b="1" dirty="0">
                <a:latin typeface="Times New Roman"/>
                <a:cs typeface="Times New Roman"/>
              </a:rPr>
              <a:t>г. </a:t>
            </a:r>
            <a:r>
              <a:rPr lang="ru-RU" sz="2400" b="1" dirty="0" smtClean="0">
                <a:latin typeface="Times New Roman"/>
                <a:cs typeface="Times New Roman"/>
              </a:rPr>
              <a:t>были </a:t>
            </a:r>
            <a:r>
              <a:rPr lang="ru-RU" sz="2400" b="1" dirty="0">
                <a:latin typeface="Times New Roman"/>
                <a:cs typeface="Times New Roman"/>
              </a:rPr>
              <a:t>подведены </a:t>
            </a:r>
            <a:r>
              <a:rPr lang="ru-RU" sz="2400" b="1" dirty="0" smtClean="0">
                <a:latin typeface="Times New Roman"/>
                <a:cs typeface="Times New Roman"/>
              </a:rPr>
              <a:t>итоги </a:t>
            </a:r>
            <a:r>
              <a:rPr lang="ru-RU" sz="2400" b="1" dirty="0">
                <a:latin typeface="Times New Roman"/>
                <a:cs typeface="Times New Roman"/>
              </a:rPr>
              <a:t>реализации </a:t>
            </a:r>
            <a:r>
              <a:rPr lang="ru-RU" sz="2400" b="1" dirty="0" smtClean="0">
                <a:latin typeface="Times New Roman"/>
                <a:cs typeface="Times New Roman"/>
              </a:rPr>
              <a:t>проекта, все «юные» участники проекта были награждены памятными призами. </a:t>
            </a:r>
            <a:endParaRPr lang="en-US" sz="2400" b="1" dirty="0" smtClean="0">
              <a:latin typeface="Times New Roman"/>
              <a:cs typeface="Times New Roman"/>
            </a:endParaRPr>
          </a:p>
          <a:p>
            <a:endParaRPr lang="en-US" sz="2400" b="1" dirty="0">
              <a:latin typeface="Times New Roman"/>
              <a:cs typeface="Times New Roman"/>
            </a:endParaRPr>
          </a:p>
          <a:p>
            <a:endParaRPr lang="ru-RU" sz="2400" dirty="0" smtClean="0">
              <a:latin typeface="Times New Roman"/>
              <a:cs typeface="Times New Roman"/>
            </a:endParaRPr>
          </a:p>
          <a:p>
            <a:endParaRPr lang="ru-RU" sz="2400" dirty="0">
              <a:latin typeface="Times New Roman"/>
              <a:cs typeface="Times New Roman"/>
            </a:endParaRPr>
          </a:p>
          <a:p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1641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3" name="Изображение 2" descr="DSCN1198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052736"/>
            <a:ext cx="892899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47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2" name="Изображение 1" descr="DSCN1200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052736"/>
            <a:ext cx="892899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90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4" name="Изображение 3" descr="DSCN1213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052736"/>
            <a:ext cx="892899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44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3" name="Изображение 2" descr="DSCN1219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24744"/>
            <a:ext cx="892899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616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010401" cy="924148"/>
          </a:xfrm>
          <a:ln/>
        </p:spPr>
        <p:txBody>
          <a:bodyPr/>
          <a:lstStyle/>
          <a:p>
            <a:r>
              <a:rPr lang="ru-RU" sz="2500" b="1" dirty="0" smtClean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  <a:endParaRPr lang="ru-RU" sz="2500" b="1" dirty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8583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24128" y="836712"/>
            <a:ext cx="1473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9788" y="119063"/>
            <a:ext cx="1782762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3568" y="1916832"/>
            <a:ext cx="7848872" cy="4078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/>
                <a:cs typeface="Times New Roman"/>
              </a:rPr>
              <a:t>	</a:t>
            </a:r>
            <a:r>
              <a:rPr lang="ru-RU" sz="2500" b="1" dirty="0" smtClean="0">
                <a:latin typeface="Times New Roman"/>
                <a:cs typeface="Times New Roman"/>
              </a:rPr>
              <a:t>Осанка</a:t>
            </a:r>
            <a:r>
              <a:rPr lang="ru-RU" sz="2500" dirty="0" smtClean="0">
                <a:latin typeface="Times New Roman"/>
                <a:cs typeface="Times New Roman"/>
              </a:rPr>
              <a:t> </a:t>
            </a:r>
            <a:r>
              <a:rPr lang="ru-RU" sz="2500" dirty="0">
                <a:latin typeface="Times New Roman"/>
                <a:cs typeface="Times New Roman"/>
              </a:rPr>
              <a:t>— это привычное положение вертикально расположенного тела человека, обусловленное двигательным стереотипом, скелетным равновесием и мышечным балансом</a:t>
            </a:r>
            <a:r>
              <a:rPr lang="ru-RU" sz="2500" dirty="0" smtClean="0">
                <a:latin typeface="Times New Roman"/>
                <a:cs typeface="Times New Roman"/>
              </a:rPr>
              <a:t>. </a:t>
            </a:r>
          </a:p>
          <a:p>
            <a:r>
              <a:rPr lang="ru-RU" sz="2500" dirty="0" smtClean="0">
                <a:latin typeface="Times New Roman"/>
                <a:cs typeface="Times New Roman"/>
              </a:rPr>
              <a:t>	</a:t>
            </a:r>
            <a:r>
              <a:rPr lang="ru-RU" sz="2500" b="1" dirty="0" smtClean="0">
                <a:latin typeface="Times New Roman"/>
                <a:cs typeface="Times New Roman"/>
              </a:rPr>
              <a:t>Основная задача осанки</a:t>
            </a:r>
            <a:r>
              <a:rPr lang="ru-RU" sz="2500" dirty="0" smtClean="0">
                <a:latin typeface="Times New Roman"/>
                <a:cs typeface="Times New Roman"/>
              </a:rPr>
              <a:t> – предохранение опорно-двигательной системы человека от перегрузок и травм за счет оптимального баланса мышц и выравнивания сегментов тела.</a:t>
            </a:r>
            <a:endParaRPr lang="en-US" sz="2500" dirty="0" smtClean="0">
              <a:latin typeface="Times New Roman"/>
              <a:cs typeface="Times New Roman"/>
            </a:endParaRPr>
          </a:p>
          <a:p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	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ru-RU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71600" y="116632"/>
            <a:ext cx="82296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 smtClean="0">
                <a:solidFill>
                  <a:srgbClr val="FFFF00"/>
                </a:solidFill>
                <a:latin typeface="Arial" charset="0"/>
              </a:rPr>
              <a:t>   ЦЕНТР </a:t>
            </a: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ДОКТОРА БУБНОВСКОГО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891088" y="717550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6" name="Изображение 5" descr="за партой трое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40768"/>
            <a:ext cx="9144000" cy="551723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93800" y="346075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935538" y="762000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9997301"/>
              </p:ext>
            </p:extLst>
          </p:nvPr>
        </p:nvGraphicFramePr>
        <p:xfrm>
          <a:off x="251520" y="1268760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93800" y="346075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9872" y="1772816"/>
            <a:ext cx="554461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/>
                <a:cs typeface="Times New Roman"/>
              </a:rPr>
              <a:t>Признаки правильной осанки:</a:t>
            </a:r>
          </a:p>
          <a:p>
            <a:pPr marL="285750" indent="-285750">
              <a:buClr>
                <a:schemeClr val="bg1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Вертикальность туловища;</a:t>
            </a:r>
          </a:p>
          <a:p>
            <a:pPr marL="285750" indent="-285750">
              <a:buClr>
                <a:schemeClr val="bg1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Развернутая грудная клетка;</a:t>
            </a:r>
          </a:p>
          <a:p>
            <a:pPr marL="285750" indent="-285750">
              <a:buClr>
                <a:schemeClr val="bg1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Отведенные плечи;</a:t>
            </a:r>
          </a:p>
          <a:p>
            <a:pPr marL="285750" indent="-285750">
              <a:buClr>
                <a:schemeClr val="bg1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Близкое расположение лопаток;</a:t>
            </a:r>
          </a:p>
          <a:p>
            <a:pPr marL="285750" indent="-285750">
              <a:buClr>
                <a:schemeClr val="bg1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Подтянутый живот</a:t>
            </a:r>
          </a:p>
          <a:p>
            <a:pPr>
              <a:buClr>
                <a:schemeClr val="bg1"/>
              </a:buClr>
              <a:buSzPct val="113000"/>
            </a:pPr>
            <a:r>
              <a:rPr lang="ru-RU" sz="2500" dirty="0" smtClean="0">
                <a:latin typeface="Times New Roman"/>
                <a:cs typeface="Times New Roman"/>
              </a:rPr>
              <a:t>(Любое </a:t>
            </a:r>
            <a:r>
              <a:rPr lang="ru-RU" sz="2500" dirty="0">
                <a:latin typeface="Times New Roman"/>
                <a:cs typeface="Times New Roman"/>
              </a:rPr>
              <a:t>отклонение от вышеприведенных признаков свидетельствует о наличии </a:t>
            </a:r>
            <a:r>
              <a:rPr lang="ru-RU" sz="2500" dirty="0" smtClean="0">
                <a:latin typeface="Times New Roman"/>
                <a:cs typeface="Times New Roman"/>
              </a:rPr>
              <a:t>патологии).</a:t>
            </a:r>
            <a:endParaRPr lang="ru-RU" sz="2500" dirty="0">
              <a:latin typeface="Times New Roman"/>
              <a:cs typeface="Times New Roman"/>
            </a:endParaRP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68" y="1772816"/>
            <a:ext cx="2540000" cy="43434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364088" y="836712"/>
            <a:ext cx="1473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93800" y="346075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07603"/>
            <a:ext cx="82089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«Родителям на заметку»</a:t>
            </a:r>
          </a:p>
          <a:p>
            <a:pPr algn="r"/>
            <a:endParaRPr lang="ru-RU" sz="2400" b="1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r>
              <a:rPr lang="ru-RU" sz="2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Первые признаки нарушения осанки у ребенка:</a:t>
            </a:r>
          </a:p>
          <a:p>
            <a:endParaRPr lang="ru-RU" sz="2000" b="1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Жалобы на боли в груди, спине, позвоночнике;</a:t>
            </a: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Быстрая утомляемость, слабость;</a:t>
            </a: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Нарушение внимания.</a:t>
            </a:r>
          </a:p>
          <a:p>
            <a:endParaRPr lang="ru-RU" sz="2000" b="1" dirty="0" smtClean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cs typeface="Times New Roman"/>
              </a:rPr>
              <a:t>Существует 3 степени искривления позвоночника у детей</a:t>
            </a:r>
            <a:r>
              <a:rPr lang="ru-RU" sz="2000" dirty="0" smtClean="0">
                <a:latin typeface="Times New Roman"/>
                <a:cs typeface="Times New Roman"/>
              </a:rPr>
              <a:t>:</a:t>
            </a:r>
          </a:p>
          <a:p>
            <a:endParaRPr lang="ru-RU" sz="2000" dirty="0">
              <a:latin typeface="Times New Roman"/>
              <a:cs typeface="Times New Roman"/>
            </a:endParaRP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b="1" dirty="0">
                <a:latin typeface="Times New Roman"/>
                <a:cs typeface="Times New Roman"/>
              </a:rPr>
              <a:t>1 степень </a:t>
            </a:r>
            <a:r>
              <a:rPr lang="ru-RU" sz="2000" dirty="0">
                <a:latin typeface="Times New Roman"/>
                <a:cs typeface="Times New Roman"/>
              </a:rPr>
              <a:t>– ребенок при желании может принять нормальную позицию, но в свободной позе прослеживается искривление позвоночной оси;</a:t>
            </a: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b="1" dirty="0">
                <a:latin typeface="Times New Roman"/>
                <a:cs typeface="Times New Roman"/>
              </a:rPr>
              <a:t>2 степень</a:t>
            </a:r>
            <a:r>
              <a:rPr lang="ru-RU" sz="2000" dirty="0">
                <a:latin typeface="Times New Roman"/>
                <a:cs typeface="Times New Roman"/>
              </a:rPr>
              <a:t> – деформация устраняется при висе на турнике или шведской стенке, и выпрямлении туловища;</a:t>
            </a: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000" b="1" dirty="0">
                <a:latin typeface="Times New Roman"/>
                <a:cs typeface="Times New Roman"/>
              </a:rPr>
              <a:t>3 степень</a:t>
            </a:r>
            <a:r>
              <a:rPr lang="ru-RU" sz="2000" dirty="0">
                <a:latin typeface="Times New Roman"/>
                <a:cs typeface="Times New Roman"/>
              </a:rPr>
              <a:t> – искривление остается при выпрямлении и висе ребенка на гимнастической штанге.</a:t>
            </a:r>
            <a:endParaRPr lang="ru-RU" sz="2000" dirty="0" smtClean="0">
              <a:latin typeface="Times New Roman"/>
              <a:cs typeface="Times New Roman"/>
            </a:endParaRPr>
          </a:p>
          <a:p>
            <a:endParaRPr lang="ru-RU" sz="2000" dirty="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836712"/>
            <a:ext cx="1473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</p:spTree>
    <p:extLst>
      <p:ext uri="{BB962C8B-B14F-4D97-AF65-F5344CB8AC3E}">
        <p14:creationId xmlns:p14="http://schemas.microsoft.com/office/powerpoint/2010/main" val="1508969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93800" y="346075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556792"/>
            <a:ext cx="820891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	Нарушение осанки, даже в раннем возрасте, может привести к таким осложнениям как: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Ограничение диапазона движений;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Деформация грудной клетки и ребер;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Затрудненная работа сердца;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Головные боли;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Плохой аппетит;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Проблемы со зрением;</a:t>
            </a:r>
          </a:p>
          <a:p>
            <a:pPr marL="285750" indent="-285750">
              <a:buClr>
                <a:schemeClr val="accent3"/>
              </a:buClr>
              <a:buSzPct val="113000"/>
              <a:buFont typeface="Wingdings" charset="2"/>
              <a:buChar char="Ø"/>
            </a:pPr>
            <a:r>
              <a:rPr lang="ru-RU" sz="2800" dirty="0" smtClean="0">
                <a:latin typeface="Times New Roman"/>
                <a:cs typeface="Times New Roman"/>
              </a:rPr>
              <a:t>Ухудшение функций кишечника.</a:t>
            </a:r>
          </a:p>
          <a:p>
            <a:pPr>
              <a:buClr>
                <a:schemeClr val="accent3"/>
              </a:buClr>
              <a:buSzPct val="113000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793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076056" y="548680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pic>
        <p:nvPicPr>
          <p:cNvPr id="6" name="Изображение 5" descr="карта тела.jpg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1680" y="1700808"/>
            <a:ext cx="5753100" cy="50405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112474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КАРТА ВАШЕГО ТЕЛА НА ПОЗВОНОЧНОМ СТОЛБЕ</a:t>
            </a:r>
            <a:endParaRPr lang="ru-RU" sz="24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34938" y="119063"/>
            <a:ext cx="8837612" cy="876300"/>
            <a:chOff x="85" y="75"/>
            <a:chExt cx="5567" cy="55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75"/>
              <a:ext cx="62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" y="75"/>
              <a:ext cx="1123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35063" y="100013"/>
            <a:ext cx="552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 dirty="0">
                <a:solidFill>
                  <a:srgbClr val="FFFF00"/>
                </a:solidFill>
                <a:latin typeface="Arial" charset="0"/>
              </a:rPr>
              <a:t>ЦЕНТР ДОКТОРА БУБНОВСКОГО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04048" y="620688"/>
            <a:ext cx="1457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FFFFFF"/>
                </a:solidFill>
                <a:latin typeface="Arial" charset="0"/>
              </a:rPr>
              <a:t>В ТЮМЕНИ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1340768"/>
            <a:ext cx="684076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Times New Roman"/>
                <a:cs typeface="Times New Roman"/>
              </a:rPr>
              <a:t>«ЛЕЧЕНИЕ И ПРОФИЛАКТИКА»</a:t>
            </a:r>
          </a:p>
          <a:p>
            <a:pPr algn="ctr"/>
            <a:endParaRPr lang="ru-RU" sz="2500" b="1" dirty="0">
              <a:latin typeface="Times New Roman"/>
              <a:cs typeface="Times New Roman"/>
            </a:endParaRPr>
          </a:p>
          <a:p>
            <a:r>
              <a:rPr lang="ru-RU" sz="2500" b="1" dirty="0" smtClean="0">
                <a:latin typeface="Times New Roman"/>
                <a:cs typeface="Times New Roman"/>
              </a:rPr>
              <a:t>Выделяют 2 основных метода:</a:t>
            </a:r>
          </a:p>
          <a:p>
            <a:endParaRPr lang="ru-RU" sz="2500" b="1" dirty="0" smtClean="0">
              <a:latin typeface="Times New Roman"/>
              <a:cs typeface="Times New Roman"/>
            </a:endParaRP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500" b="1" dirty="0" smtClean="0">
                <a:latin typeface="Times New Roman"/>
                <a:cs typeface="Times New Roman"/>
              </a:rPr>
              <a:t>Специализированная гимнастика и комплексы физических упражнений;</a:t>
            </a:r>
          </a:p>
          <a:p>
            <a:pPr marL="342900" indent="-342900">
              <a:buClr>
                <a:schemeClr val="bg1"/>
              </a:buClr>
              <a:buSzPct val="113000"/>
              <a:buFont typeface="Arial"/>
              <a:buChar char="•"/>
            </a:pPr>
            <a:r>
              <a:rPr lang="ru-RU" sz="2500" b="1" dirty="0" smtClean="0">
                <a:latin typeface="Times New Roman"/>
                <a:cs typeface="Times New Roman"/>
              </a:rPr>
              <a:t>Массаж. </a:t>
            </a:r>
          </a:p>
          <a:p>
            <a:pPr>
              <a:buClr>
                <a:schemeClr val="bg1"/>
              </a:buClr>
              <a:buSzPct val="113000"/>
            </a:pPr>
            <a:endParaRPr lang="ru-RU" sz="2500" b="1" dirty="0" smtClean="0">
              <a:latin typeface="Times New Roman"/>
              <a:cs typeface="Times New Roman"/>
            </a:endParaRPr>
          </a:p>
          <a:p>
            <a:pPr>
              <a:buClr>
                <a:schemeClr val="bg1"/>
              </a:buClr>
              <a:buSzPct val="113000"/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Важно! </a:t>
            </a:r>
            <a:r>
              <a:rPr lang="ru-RU" sz="2000" b="1" dirty="0" smtClean="0">
                <a:latin typeface="Times New Roman"/>
                <a:cs typeface="Times New Roman"/>
              </a:rPr>
              <a:t>Выполнять физические упражнения до того, как появились первые признаки заболевания!</a:t>
            </a:r>
          </a:p>
          <a:p>
            <a:pPr>
              <a:buClr>
                <a:schemeClr val="bg1"/>
              </a:buClr>
              <a:buSzPct val="113000"/>
            </a:pPr>
            <a:r>
              <a:rPr lang="ru-RU" sz="2000" b="1" dirty="0" smtClean="0">
                <a:latin typeface="Times New Roman"/>
                <a:cs typeface="Times New Roman"/>
              </a:rPr>
              <a:t>Будущее за медициной профилактической! </a:t>
            </a:r>
          </a:p>
          <a:p>
            <a:pPr algn="ctr"/>
            <a:endParaRPr lang="ru-RU" sz="2500" b="1" dirty="0">
              <a:latin typeface="Times New Roman"/>
              <a:cs typeface="Times New Roman"/>
            </a:endParaRPr>
          </a:p>
          <a:p>
            <a:pPr algn="ctr"/>
            <a:endParaRPr lang="ru-RU" sz="25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Arial"/>
        <a:cs typeface="Microsoft YaHei"/>
      </a:majorFont>
      <a:minorFont>
        <a:latin typeface="Calibri"/>
        <a:ea typeface="Arial"/>
        <a:cs typeface="Microsoft Ya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296</Words>
  <Application>Microsoft Office PowerPoint</Application>
  <PresentationFormat>Экран (4:3)</PresentationFormat>
  <Paragraphs>111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ЦЕНТР ДОКТОРА БУБНОВСКОГО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Колесникова Виктория Борисовна</dc:creator>
  <cp:lastModifiedBy>User</cp:lastModifiedBy>
  <cp:revision>93</cp:revision>
  <cp:lastPrinted>1601-01-01T00:00:00Z</cp:lastPrinted>
  <dcterms:created xsi:type="dcterms:W3CDTF">2012-05-25T04:46:08Z</dcterms:created>
  <dcterms:modified xsi:type="dcterms:W3CDTF">2015-10-28T11:20:17Z</dcterms:modified>
</cp:coreProperties>
</file>