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36" r:id="rId3"/>
    <p:sldId id="337" r:id="rId4"/>
    <p:sldId id="338" r:id="rId5"/>
    <p:sldId id="362" r:id="rId6"/>
    <p:sldId id="316" r:id="rId7"/>
    <p:sldId id="335" r:id="rId8"/>
    <p:sldId id="326" r:id="rId9"/>
    <p:sldId id="327" r:id="rId10"/>
    <p:sldId id="325" r:id="rId11"/>
    <p:sldId id="349" r:id="rId12"/>
    <p:sldId id="342" r:id="rId13"/>
    <p:sldId id="343" r:id="rId14"/>
    <p:sldId id="344" r:id="rId15"/>
    <p:sldId id="345" r:id="rId16"/>
    <p:sldId id="346" r:id="rId17"/>
    <p:sldId id="347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63" r:id="rId26"/>
    <p:sldId id="358" r:id="rId27"/>
    <p:sldId id="359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50" r:id="rId36"/>
    <p:sldId id="307" r:id="rId37"/>
    <p:sldId id="30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85;&#1072;\YandexDisk\&#1055;&#1072;&#1090;&#1077;&#1085;&#1090;&#1099;\&#1044;&#1080;&#1072;&#1075;&#1088;&#1072;&#1084;&#1084;&#1099;%20&#1087;&#1086;%20&#1088;&#1086;&#1090;&#1086;&#1074;&#1080;&#1088;&#1091;&#1089;&#1072;&#108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103;&#1073;&#1080;&#1095;&#1077;&#1085;&#1082;&#1086;\&#1044;&#1077;&#1090;&#1089;&#1082;%20&#1087;&#1088;&#1086;&#1075;&#1088;\&#1041;&#1080;&#1092;&#1080;&#1083;&#1080;&#1085;%20&#1088;&#1072;&#1073;&#1086;&#1095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103;&#1073;&#1080;&#1095;&#1077;&#1085;&#1082;&#1086;\&#1044;&#1077;&#1090;&#1089;&#1082;%20&#1087;&#1088;&#1086;&#1075;&#1088;\&#1041;&#1080;&#1092;&#1080;&#1083;&#1080;&#1085;%20&#1088;&#1072;&#1073;&#1086;&#1095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Лист1!$C$90</c:f>
              <c:strCache>
                <c:ptCount val="1"/>
                <c:pt idx="0">
                  <c:v>Основная группа</c:v>
                </c:pt>
              </c:strCache>
            </c:strRef>
          </c:tx>
          <c:invertIfNegative val="0"/>
          <c:cat>
            <c:strRef>
              <c:f>Лист1!$B$91:$B$103</c:f>
              <c:strCache>
                <c:ptCount val="13"/>
                <c:pt idx="0">
                  <c:v>Вялость </c:v>
                </c:pt>
                <c:pt idx="1">
                  <c:v>Сниженный аппетит</c:v>
                </c:pt>
                <c:pt idx="2">
                  <c:v>Лихорадка</c:v>
                </c:pt>
                <c:pt idx="3">
                  <c:v>Эксикоз</c:v>
                </c:pt>
                <c:pt idx="5">
                  <c:v> Рвота </c:v>
                </c:pt>
                <c:pt idx="7">
                  <c:v>Диарейный синдром</c:v>
                </c:pt>
                <c:pt idx="9">
                  <c:v>Боли в животе</c:v>
                </c:pt>
                <c:pt idx="10">
                  <c:v>Гепатоспленомегалия</c:v>
                </c:pt>
                <c:pt idx="11">
                  <c:v>Катаральный синдром</c:v>
                </c:pt>
                <c:pt idx="12">
                  <c:v>Бронхообструктивный синдром</c:v>
                </c:pt>
              </c:strCache>
            </c:strRef>
          </c:cat>
          <c:val>
            <c:numRef>
              <c:f>Лист1!$C$91:$C$103</c:f>
              <c:numCache>
                <c:formatCode>General</c:formatCode>
                <c:ptCount val="13"/>
                <c:pt idx="0">
                  <c:v>2.2200000000000002</c:v>
                </c:pt>
                <c:pt idx="1">
                  <c:v>2.11</c:v>
                </c:pt>
                <c:pt idx="2">
                  <c:v>2.06</c:v>
                </c:pt>
                <c:pt idx="3">
                  <c:v>2.88</c:v>
                </c:pt>
                <c:pt idx="5">
                  <c:v>1.9800000000000004</c:v>
                </c:pt>
                <c:pt idx="7">
                  <c:v>2.72</c:v>
                </c:pt>
                <c:pt idx="9">
                  <c:v>2.52</c:v>
                </c:pt>
                <c:pt idx="10">
                  <c:v>6.2</c:v>
                </c:pt>
                <c:pt idx="11">
                  <c:v>6</c:v>
                </c:pt>
                <c:pt idx="12">
                  <c:v>2.5</c:v>
                </c:pt>
              </c:numCache>
            </c:numRef>
          </c:val>
        </c:ser>
        <c:ser>
          <c:idx val="1"/>
          <c:order val="1"/>
          <c:tx>
            <c:strRef>
              <c:f>Лист1!$D$90</c:f>
              <c:strCache>
                <c:ptCount val="1"/>
                <c:pt idx="0">
                  <c:v>Контрольная группа</c:v>
                </c:pt>
              </c:strCache>
            </c:strRef>
          </c:tx>
          <c:invertIfNegative val="0"/>
          <c:cat>
            <c:strRef>
              <c:f>Лист1!$B$91:$B$103</c:f>
              <c:strCache>
                <c:ptCount val="13"/>
                <c:pt idx="0">
                  <c:v>Вялость </c:v>
                </c:pt>
                <c:pt idx="1">
                  <c:v>Сниженный аппетит</c:v>
                </c:pt>
                <c:pt idx="2">
                  <c:v>Лихорадка</c:v>
                </c:pt>
                <c:pt idx="3">
                  <c:v>Эксикоз</c:v>
                </c:pt>
                <c:pt idx="5">
                  <c:v> Рвота </c:v>
                </c:pt>
                <c:pt idx="7">
                  <c:v>Диарейный синдром</c:v>
                </c:pt>
                <c:pt idx="9">
                  <c:v>Боли в животе</c:v>
                </c:pt>
                <c:pt idx="10">
                  <c:v>Гепатоспленомегалия</c:v>
                </c:pt>
                <c:pt idx="11">
                  <c:v>Катаральный синдром</c:v>
                </c:pt>
                <c:pt idx="12">
                  <c:v>Бронхообструктивный синдром</c:v>
                </c:pt>
              </c:strCache>
            </c:strRef>
          </c:cat>
          <c:val>
            <c:numRef>
              <c:f>Лист1!$D$91:$D$103</c:f>
              <c:numCache>
                <c:formatCode>General</c:formatCode>
                <c:ptCount val="13"/>
                <c:pt idx="0">
                  <c:v>2.9499999999999997</c:v>
                </c:pt>
                <c:pt idx="1">
                  <c:v>3.1</c:v>
                </c:pt>
                <c:pt idx="2">
                  <c:v>2.5</c:v>
                </c:pt>
                <c:pt idx="3">
                  <c:v>3.9</c:v>
                </c:pt>
                <c:pt idx="5">
                  <c:v>2.75</c:v>
                </c:pt>
                <c:pt idx="7">
                  <c:v>4.95</c:v>
                </c:pt>
                <c:pt idx="9">
                  <c:v>4.8499999999999996</c:v>
                </c:pt>
                <c:pt idx="10">
                  <c:v>8.2000000000000011</c:v>
                </c:pt>
                <c:pt idx="11">
                  <c:v>8.4</c:v>
                </c:pt>
                <c:pt idx="12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404416"/>
        <c:axId val="55405952"/>
        <c:axId val="0"/>
      </c:bar3DChart>
      <c:catAx>
        <c:axId val="55404416"/>
        <c:scaling>
          <c:orientation val="minMax"/>
        </c:scaling>
        <c:delete val="0"/>
        <c:axPos val="b"/>
        <c:majorTickMark val="out"/>
        <c:minorTickMark val="none"/>
        <c:tickLblPos val="nextTo"/>
        <c:crossAx val="55405952"/>
        <c:crosses val="autoZero"/>
        <c:auto val="1"/>
        <c:lblAlgn val="ctr"/>
        <c:lblOffset val="100"/>
        <c:noMultiLvlLbl val="0"/>
      </c:catAx>
      <c:valAx>
        <c:axId val="55405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4044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Лист1!$B$7</c:f>
              <c:strCache>
                <c:ptCount val="1"/>
                <c:pt idx="0">
                  <c:v>Основная группа</c:v>
                </c:pt>
              </c:strCache>
            </c:strRef>
          </c:tx>
          <c:invertIfNegative val="0"/>
          <c:cat>
            <c:multiLvlStrRef>
              <c:f>Лист1!$C$5:$G$6</c:f>
              <c:multiLvlStrCache>
                <c:ptCount val="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</c:lvl>
                <c:lvl>
                  <c:pt idx="0">
                    <c:v>Дни</c:v>
                  </c:pt>
                </c:lvl>
              </c:multiLvlStrCache>
            </c:multiLvlStrRef>
          </c:cat>
          <c:val>
            <c:numRef>
              <c:f>Лист1!$C$7:$G$7</c:f>
              <c:numCache>
                <c:formatCode>General</c:formatCode>
                <c:ptCount val="5"/>
                <c:pt idx="0">
                  <c:v>7.8</c:v>
                </c:pt>
                <c:pt idx="1">
                  <c:v>34.9</c:v>
                </c:pt>
                <c:pt idx="2">
                  <c:v>34.9</c:v>
                </c:pt>
                <c:pt idx="3">
                  <c:v>22.4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Лист1!$B$8</c:f>
              <c:strCache>
                <c:ptCount val="1"/>
                <c:pt idx="0">
                  <c:v>Контрольная группа</c:v>
                </c:pt>
              </c:strCache>
            </c:strRef>
          </c:tx>
          <c:invertIfNegative val="0"/>
          <c:cat>
            <c:multiLvlStrRef>
              <c:f>Лист1!$C$5:$G$6</c:f>
              <c:multiLvlStrCache>
                <c:ptCount val="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</c:lvl>
                <c:lvl>
                  <c:pt idx="0">
                    <c:v>Дни</c:v>
                  </c:pt>
                </c:lvl>
              </c:multiLvlStrCache>
            </c:multiLvlStrRef>
          </c:cat>
          <c:val>
            <c:numRef>
              <c:f>Лист1!$C$8:$G$8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40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300416"/>
        <c:axId val="70301952"/>
        <c:axId val="0"/>
      </c:bar3DChart>
      <c:catAx>
        <c:axId val="70300416"/>
        <c:scaling>
          <c:orientation val="minMax"/>
        </c:scaling>
        <c:delete val="0"/>
        <c:axPos val="b"/>
        <c:majorTickMark val="out"/>
        <c:minorTickMark val="none"/>
        <c:tickLblPos val="nextTo"/>
        <c:crossAx val="70301952"/>
        <c:crosses val="autoZero"/>
        <c:auto val="1"/>
        <c:lblAlgn val="ctr"/>
        <c:lblOffset val="100"/>
        <c:noMultiLvlLbl val="0"/>
      </c:catAx>
      <c:valAx>
        <c:axId val="70301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3004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Лист1!$B$21</c:f>
              <c:strCache>
                <c:ptCount val="1"/>
                <c:pt idx="0">
                  <c:v>Основная группа</c:v>
                </c:pt>
              </c:strCache>
            </c:strRef>
          </c:tx>
          <c:invertIfNegative val="0"/>
          <c:cat>
            <c:multiLvlStrRef>
              <c:f>Лист1!$C$19:$G$20</c:f>
              <c:multiLvlStrCache>
                <c:ptCount val="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</c:lvl>
                <c:lvl>
                  <c:pt idx="0">
                    <c:v>Дни</c:v>
                  </c:pt>
                </c:lvl>
              </c:multiLvlStrCache>
            </c:multiLvlStrRef>
          </c:cat>
          <c:val>
            <c:numRef>
              <c:f>Лист1!$C$21:$G$21</c:f>
              <c:numCache>
                <c:formatCode>General</c:formatCode>
                <c:ptCount val="5"/>
                <c:pt idx="0">
                  <c:v>6.6</c:v>
                </c:pt>
                <c:pt idx="1">
                  <c:v>4.5</c:v>
                </c:pt>
                <c:pt idx="2">
                  <c:v>1.9000000000000001</c:v>
                </c:pt>
                <c:pt idx="3">
                  <c:v>1.1000000000000001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Лист1!$B$22</c:f>
              <c:strCache>
                <c:ptCount val="1"/>
                <c:pt idx="0">
                  <c:v>Контрольная группа</c:v>
                </c:pt>
              </c:strCache>
            </c:strRef>
          </c:tx>
          <c:invertIfNegative val="0"/>
          <c:cat>
            <c:multiLvlStrRef>
              <c:f>Лист1!$C$19:$G$20</c:f>
              <c:multiLvlStrCache>
                <c:ptCount val="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</c:lvl>
                <c:lvl>
                  <c:pt idx="0">
                    <c:v>Дни</c:v>
                  </c:pt>
                </c:lvl>
              </c:multiLvlStrCache>
            </c:multiLvlStrRef>
          </c:cat>
          <c:val>
            <c:numRef>
              <c:f>Лист1!$C$22:$G$22</c:f>
              <c:numCache>
                <c:formatCode>General</c:formatCode>
                <c:ptCount val="5"/>
                <c:pt idx="0">
                  <c:v>9.5</c:v>
                </c:pt>
                <c:pt idx="1">
                  <c:v>5.8</c:v>
                </c:pt>
                <c:pt idx="2">
                  <c:v>4</c:v>
                </c:pt>
                <c:pt idx="3">
                  <c:v>4</c:v>
                </c:pt>
                <c:pt idx="4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830400"/>
        <c:axId val="55831936"/>
        <c:axId val="0"/>
      </c:bar3DChart>
      <c:catAx>
        <c:axId val="55830400"/>
        <c:scaling>
          <c:orientation val="minMax"/>
        </c:scaling>
        <c:delete val="0"/>
        <c:axPos val="b"/>
        <c:majorTickMark val="out"/>
        <c:minorTickMark val="none"/>
        <c:tickLblPos val="nextTo"/>
        <c:crossAx val="55831936"/>
        <c:crosses val="autoZero"/>
        <c:auto val="1"/>
        <c:lblAlgn val="ctr"/>
        <c:lblOffset val="100"/>
        <c:noMultiLvlLbl val="0"/>
      </c:catAx>
      <c:valAx>
        <c:axId val="55831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8304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Лист1!$B$43</c:f>
              <c:strCache>
                <c:ptCount val="1"/>
                <c:pt idx="0">
                  <c:v>Основная группа</c:v>
                </c:pt>
              </c:strCache>
            </c:strRef>
          </c:tx>
          <c:invertIfNegative val="0"/>
          <c:cat>
            <c:multiLvlStrRef>
              <c:f>Лист1!$C$41:$G$42</c:f>
              <c:multiLvlStrCache>
                <c:ptCount val="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</c:lvl>
                <c:lvl>
                  <c:pt idx="0">
                    <c:v>Дни</c:v>
                  </c:pt>
                </c:lvl>
              </c:multiLvlStrCache>
            </c:multiLvlStrRef>
          </c:cat>
          <c:val>
            <c:numRef>
              <c:f>Лист1!$C$43:$G$43</c:f>
              <c:numCache>
                <c:formatCode>General</c:formatCode>
                <c:ptCount val="5"/>
                <c:pt idx="0">
                  <c:v>1.6</c:v>
                </c:pt>
                <c:pt idx="1">
                  <c:v>36.4</c:v>
                </c:pt>
                <c:pt idx="2">
                  <c:v>52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Лист1!$B$44</c:f>
              <c:strCache>
                <c:ptCount val="1"/>
                <c:pt idx="0">
                  <c:v>Контрольная группа</c:v>
                </c:pt>
              </c:strCache>
            </c:strRef>
          </c:tx>
          <c:invertIfNegative val="0"/>
          <c:cat>
            <c:multiLvlStrRef>
              <c:f>Лист1!$C$41:$G$42</c:f>
              <c:multiLvlStrCache>
                <c:ptCount val="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</c:lvl>
                <c:lvl>
                  <c:pt idx="0">
                    <c:v>Дни</c:v>
                  </c:pt>
                </c:lvl>
              </c:multiLvlStrCache>
            </c:multiLvlStrRef>
          </c:cat>
          <c:val>
            <c:numRef>
              <c:f>Лист1!$C$44:$G$44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13</c:v>
                </c:pt>
                <c:pt idx="3">
                  <c:v>47.5</c:v>
                </c:pt>
                <c:pt idx="4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777408"/>
        <c:axId val="61778944"/>
        <c:axId val="0"/>
      </c:bar3DChart>
      <c:catAx>
        <c:axId val="61777408"/>
        <c:scaling>
          <c:orientation val="minMax"/>
        </c:scaling>
        <c:delete val="0"/>
        <c:axPos val="b"/>
        <c:majorTickMark val="out"/>
        <c:minorTickMark val="none"/>
        <c:tickLblPos val="nextTo"/>
        <c:crossAx val="61778944"/>
        <c:crosses val="autoZero"/>
        <c:auto val="1"/>
        <c:lblAlgn val="ctr"/>
        <c:lblOffset val="100"/>
        <c:noMultiLvlLbl val="0"/>
      </c:catAx>
      <c:valAx>
        <c:axId val="61778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7774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Лист2!$B$4</c:f>
              <c:strCache>
                <c:ptCount val="1"/>
                <c:pt idx="0">
                  <c:v>гр сравн</c:v>
                </c:pt>
              </c:strCache>
            </c:strRef>
          </c:tx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cust"/>
            <c:noEndCap val="0"/>
            <c:plus>
              <c:numRef>
                <c:f>Лист2!$F$11</c:f>
                <c:numCache>
                  <c:formatCode>General</c:formatCode>
                  <c:ptCount val="1"/>
                  <c:pt idx="0">
                    <c:v>0.23</c:v>
                  </c:pt>
                </c:numCache>
              </c:numRef>
            </c:plus>
            <c:minus>
              <c:numRef>
                <c:f>Лист2!$F$12</c:f>
                <c:numCache>
                  <c:formatCode>General</c:formatCode>
                  <c:ptCount val="1"/>
                  <c:pt idx="0">
                    <c:v>0.12000000000000002</c:v>
                  </c:pt>
                </c:numCache>
              </c:numRef>
            </c:minus>
          </c:errBars>
          <c:cat>
            <c:numRef>
              <c:f>Лист2!$C$3:$D$3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Лист2!$C$4:$D$4</c:f>
              <c:numCache>
                <c:formatCode>General</c:formatCode>
                <c:ptCount val="2"/>
                <c:pt idx="0">
                  <c:v>3.65</c:v>
                </c:pt>
                <c:pt idx="1">
                  <c:v>2.3699999999999997</c:v>
                </c:pt>
              </c:numCache>
            </c:numRef>
          </c:val>
        </c:ser>
        <c:ser>
          <c:idx val="1"/>
          <c:order val="1"/>
          <c:tx>
            <c:strRef>
              <c:f>Лист2!$B$5</c:f>
              <c:strCache>
                <c:ptCount val="1"/>
                <c:pt idx="0">
                  <c:v>экспер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Лист2!$F$12</c:f>
                <c:numCache>
                  <c:formatCode>General</c:formatCode>
                  <c:ptCount val="1"/>
                  <c:pt idx="0">
                    <c:v>0.12000000000000002</c:v>
                  </c:pt>
                </c:numCache>
              </c:numRef>
            </c:plus>
            <c:minus>
              <c:numRef>
                <c:f>Лист2!$F$12</c:f>
                <c:numCache>
                  <c:formatCode>General</c:formatCode>
                  <c:ptCount val="1"/>
                  <c:pt idx="0">
                    <c:v>0.12000000000000002</c:v>
                  </c:pt>
                </c:numCache>
              </c:numRef>
            </c:minus>
          </c:errBars>
          <c:cat>
            <c:numRef>
              <c:f>Лист2!$C$3:$D$3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Лист2!$C$5:$D$5</c:f>
              <c:numCache>
                <c:formatCode>General</c:formatCode>
                <c:ptCount val="2"/>
                <c:pt idx="0">
                  <c:v>3.14</c:v>
                </c:pt>
                <c:pt idx="1">
                  <c:v>1.75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802752"/>
        <c:axId val="61808640"/>
      </c:barChart>
      <c:catAx>
        <c:axId val="6180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808640"/>
        <c:crosses val="autoZero"/>
        <c:auto val="1"/>
        <c:lblAlgn val="ctr"/>
        <c:lblOffset val="100"/>
        <c:noMultiLvlLbl val="0"/>
      </c:catAx>
      <c:valAx>
        <c:axId val="6180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8027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'стат обработка'!$D$107</c:f>
              <c:strCache>
                <c:ptCount val="1"/>
                <c:pt idx="0">
                  <c:v>экспер</c:v>
                </c:pt>
              </c:strCache>
            </c:strRef>
          </c:tx>
          <c:invertIfNegative val="0"/>
          <c:cat>
            <c:numRef>
              <c:f>'стат обработка'!$C$108:$C$109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'стат обработка'!$D$108:$D$109</c:f>
              <c:numCache>
                <c:formatCode>0.00</c:formatCode>
                <c:ptCount val="2"/>
                <c:pt idx="0">
                  <c:v>2.755102040816328</c:v>
                </c:pt>
                <c:pt idx="1">
                  <c:v>3.2</c:v>
                </c:pt>
              </c:numCache>
            </c:numRef>
          </c:val>
        </c:ser>
        <c:ser>
          <c:idx val="1"/>
          <c:order val="1"/>
          <c:tx>
            <c:strRef>
              <c:f>'стат обработка'!$E$107</c:f>
              <c:strCache>
                <c:ptCount val="1"/>
                <c:pt idx="0">
                  <c:v>гр сравн</c:v>
                </c:pt>
              </c:strCache>
            </c:strRef>
          </c:tx>
          <c:invertIfNegative val="0"/>
          <c:cat>
            <c:numRef>
              <c:f>'стат обработка'!$C$108:$C$109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'стат обработка'!$E$108:$E$109</c:f>
              <c:numCache>
                <c:formatCode>0.00</c:formatCode>
                <c:ptCount val="2"/>
                <c:pt idx="0">
                  <c:v>3.8571428571428572</c:v>
                </c:pt>
                <c:pt idx="1">
                  <c:v>3.4899999999999998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831424"/>
        <c:axId val="61865984"/>
      </c:barChart>
      <c:catAx>
        <c:axId val="6183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865984"/>
        <c:crosses val="autoZero"/>
        <c:auto val="1"/>
        <c:lblAlgn val="ctr"/>
        <c:lblOffset val="100"/>
        <c:noMultiLvlLbl val="0"/>
      </c:catAx>
      <c:valAx>
        <c:axId val="6186598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618314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20303579491687"/>
          <c:y val="1.96143637213992E-2"/>
          <c:w val="0.67684099189093905"/>
          <c:h val="0.88379535989277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'стат обработка'!$D$113</c:f>
              <c:strCache>
                <c:ptCount val="1"/>
                <c:pt idx="0">
                  <c:v>экспер</c:v>
                </c:pt>
              </c:strCache>
            </c:strRef>
          </c:tx>
          <c:invertIfNegative val="0"/>
          <c:cat>
            <c:numRef>
              <c:f>'стат обработка'!$C$114:$C$115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'стат обработка'!$D$114:$D$115</c:f>
              <c:numCache>
                <c:formatCode>0.00</c:formatCode>
                <c:ptCount val="2"/>
                <c:pt idx="0">
                  <c:v>1.42</c:v>
                </c:pt>
                <c:pt idx="1">
                  <c:v>1.81</c:v>
                </c:pt>
              </c:numCache>
            </c:numRef>
          </c:val>
        </c:ser>
        <c:ser>
          <c:idx val="1"/>
          <c:order val="1"/>
          <c:tx>
            <c:strRef>
              <c:f>'стат обработка'!$E$113</c:f>
              <c:strCache>
                <c:ptCount val="1"/>
                <c:pt idx="0">
                  <c:v>гр сравн</c:v>
                </c:pt>
              </c:strCache>
            </c:strRef>
          </c:tx>
          <c:invertIfNegative val="0"/>
          <c:cat>
            <c:numRef>
              <c:f>'стат обработка'!$C$114:$C$115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'стат обработка'!$E$114:$E$115</c:f>
              <c:numCache>
                <c:formatCode>0.00</c:formatCode>
                <c:ptCount val="2"/>
                <c:pt idx="0">
                  <c:v>2.62</c:v>
                </c:pt>
                <c:pt idx="1">
                  <c:v>2.2837837837837842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244800"/>
        <c:axId val="67246336"/>
      </c:barChart>
      <c:catAx>
        <c:axId val="6724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7246336"/>
        <c:crosses val="autoZero"/>
        <c:auto val="1"/>
        <c:lblAlgn val="ctr"/>
        <c:lblOffset val="100"/>
        <c:noMultiLvlLbl val="0"/>
      </c:catAx>
      <c:valAx>
        <c:axId val="672463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67244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Лист1!$C$4</c:f>
              <c:strCache>
                <c:ptCount val="1"/>
                <c:pt idx="0">
                  <c:v>осн гр</c:v>
                </c:pt>
              </c:strCache>
            </c:strRef>
          </c:tx>
          <c:invertIfNegative val="0"/>
          <c:cat>
            <c:strRef>
              <c:f>Лист1!$B$5:$B$6</c:f>
              <c:strCache>
                <c:ptCount val="2"/>
                <c:pt idx="0">
                  <c:v>через 2 мес</c:v>
                </c:pt>
                <c:pt idx="1">
                  <c:v>через 6 мес</c:v>
                </c:pt>
              </c:strCache>
            </c:strRef>
          </c:cat>
          <c:val>
            <c:numRef>
              <c:f>Лист1!$C$5:$C$6</c:f>
              <c:numCache>
                <c:formatCode>General</c:formatCode>
                <c:ptCount val="2"/>
                <c:pt idx="0">
                  <c:v>95</c:v>
                </c:pt>
                <c:pt idx="1">
                  <c:v>93</c:v>
                </c:pt>
              </c:numCache>
            </c:numRef>
          </c:val>
        </c:ser>
        <c:ser>
          <c:idx val="1"/>
          <c:order val="1"/>
          <c:tx>
            <c:strRef>
              <c:f>Лист1!$D$4</c:f>
              <c:strCache>
                <c:ptCount val="1"/>
                <c:pt idx="0">
                  <c:v>гр сравн</c:v>
                </c:pt>
              </c:strCache>
            </c:strRef>
          </c:tx>
          <c:invertIfNegative val="0"/>
          <c:cat>
            <c:strRef>
              <c:f>Лист1!$B$5:$B$6</c:f>
              <c:strCache>
                <c:ptCount val="2"/>
                <c:pt idx="0">
                  <c:v>через 2 мес</c:v>
                </c:pt>
                <c:pt idx="1">
                  <c:v>через 6 мес</c:v>
                </c:pt>
              </c:strCache>
            </c:strRef>
          </c:cat>
          <c:val>
            <c:numRef>
              <c:f>Лист1!$D$5:$D$6</c:f>
              <c:numCache>
                <c:formatCode>General</c:formatCode>
                <c:ptCount val="2"/>
                <c:pt idx="0">
                  <c:v>80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578112"/>
        <c:axId val="67579904"/>
        <c:axId val="0"/>
      </c:bar3DChart>
      <c:catAx>
        <c:axId val="67578112"/>
        <c:scaling>
          <c:orientation val="minMax"/>
        </c:scaling>
        <c:delete val="0"/>
        <c:axPos val="b"/>
        <c:majorTickMark val="out"/>
        <c:minorTickMark val="none"/>
        <c:tickLblPos val="nextTo"/>
        <c:crossAx val="67579904"/>
        <c:crosses val="autoZero"/>
        <c:auto val="1"/>
        <c:lblAlgn val="ctr"/>
        <c:lblOffset val="100"/>
        <c:noMultiLvlLbl val="0"/>
      </c:catAx>
      <c:valAx>
        <c:axId val="67579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5781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Лист1!$C$43</c:f>
              <c:strCache>
                <c:ptCount val="1"/>
                <c:pt idx="0">
                  <c:v>до приема</c:v>
                </c:pt>
              </c:strCache>
            </c:strRef>
          </c:tx>
          <c:invertIfNegative val="0"/>
          <c:cat>
            <c:strRef>
              <c:f>Лист1!$D$42:$F$42</c:f>
              <c:strCache>
                <c:ptCount val="2"/>
                <c:pt idx="0">
                  <c:v>экспер гр</c:v>
                </c:pt>
                <c:pt idx="1">
                  <c:v>гр сравнения</c:v>
                </c:pt>
              </c:strCache>
            </c:strRef>
          </c:cat>
          <c:val>
            <c:numRef>
              <c:f>Лист1!$D$43:$F$43</c:f>
              <c:numCache>
                <c:formatCode>General</c:formatCode>
                <c:ptCount val="3"/>
                <c:pt idx="0">
                  <c:v>4.5</c:v>
                </c:pt>
                <c:pt idx="1">
                  <c:v>4.7</c:v>
                </c:pt>
              </c:numCache>
            </c:numRef>
          </c:val>
        </c:ser>
        <c:ser>
          <c:idx val="1"/>
          <c:order val="1"/>
          <c:tx>
            <c:strRef>
              <c:f>Лист1!$C$44</c:f>
              <c:strCache>
                <c:ptCount val="1"/>
                <c:pt idx="0">
                  <c:v>после приема</c:v>
                </c:pt>
              </c:strCache>
            </c:strRef>
          </c:tx>
          <c:invertIfNegative val="0"/>
          <c:cat>
            <c:strRef>
              <c:f>Лист1!$D$42:$F$42</c:f>
              <c:strCache>
                <c:ptCount val="2"/>
                <c:pt idx="0">
                  <c:v>экспер гр</c:v>
                </c:pt>
                <c:pt idx="1">
                  <c:v>гр сравнения</c:v>
                </c:pt>
              </c:strCache>
            </c:strRef>
          </c:cat>
          <c:val>
            <c:numRef>
              <c:f>Лист1!$D$44:$F$44</c:f>
              <c:numCache>
                <c:formatCode>General</c:formatCode>
                <c:ptCount val="3"/>
                <c:pt idx="0">
                  <c:v>9</c:v>
                </c:pt>
                <c:pt idx="1">
                  <c:v>4.5</c:v>
                </c:pt>
              </c:numCache>
            </c:numRef>
          </c:val>
        </c:ser>
        <c:ser>
          <c:idx val="2"/>
          <c:order val="2"/>
          <c:tx>
            <c:strRef>
              <c:f>Лист1!$C$45</c:f>
              <c:strCache>
                <c:ptCount val="1"/>
                <c:pt idx="0">
                  <c:v>через 6 мес</c:v>
                </c:pt>
              </c:strCache>
            </c:strRef>
          </c:tx>
          <c:invertIfNegative val="0"/>
          <c:cat>
            <c:strRef>
              <c:f>Лист1!$D$42:$F$42</c:f>
              <c:strCache>
                <c:ptCount val="2"/>
                <c:pt idx="0">
                  <c:v>экспер гр</c:v>
                </c:pt>
                <c:pt idx="1">
                  <c:v>гр сравнения</c:v>
                </c:pt>
              </c:strCache>
            </c:strRef>
          </c:cat>
          <c:val>
            <c:numRef>
              <c:f>Лист1!$D$45:$F$45</c:f>
              <c:numCache>
                <c:formatCode>General</c:formatCode>
                <c:ptCount val="3"/>
                <c:pt idx="0">
                  <c:v>9.2000000000000011</c:v>
                </c:pt>
                <c:pt idx="1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077952"/>
        <c:axId val="78079488"/>
        <c:axId val="0"/>
      </c:bar3DChart>
      <c:catAx>
        <c:axId val="78077952"/>
        <c:scaling>
          <c:orientation val="minMax"/>
        </c:scaling>
        <c:delete val="0"/>
        <c:axPos val="b"/>
        <c:majorTickMark val="out"/>
        <c:minorTickMark val="none"/>
        <c:tickLblPos val="nextTo"/>
        <c:crossAx val="78079488"/>
        <c:crosses val="autoZero"/>
        <c:auto val="1"/>
        <c:lblAlgn val="ctr"/>
        <c:lblOffset val="100"/>
        <c:noMultiLvlLbl val="0"/>
      </c:catAx>
      <c:valAx>
        <c:axId val="78079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0779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E900B-552D-4E19-8795-03621686F6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0F7628-5016-4776-B9AA-A90B017D754F}">
      <dgm:prSet phldrT="[Текст]"/>
      <dgm:spPr/>
      <dgm:t>
        <a:bodyPr/>
        <a:lstStyle/>
        <a:p>
          <a:r>
            <a:rPr lang="ru-RU" dirty="0" smtClean="0"/>
            <a:t>детализация взаимоотношений клеток человека с его симбиотической микрофлорой;</a:t>
          </a:r>
          <a:endParaRPr lang="ru-RU" dirty="0"/>
        </a:p>
      </dgm:t>
    </dgm:pt>
    <dgm:pt modelId="{17D94CA6-4BC7-42FC-B08E-64B078A870AB}" type="parTrans" cxnId="{7AD1206E-703F-4201-954B-A2952E278C1C}">
      <dgm:prSet/>
      <dgm:spPr/>
      <dgm:t>
        <a:bodyPr/>
        <a:lstStyle/>
        <a:p>
          <a:endParaRPr lang="ru-RU"/>
        </a:p>
      </dgm:t>
    </dgm:pt>
    <dgm:pt modelId="{7FA86182-6C0A-4084-A846-48B639DD1B61}" type="sibTrans" cxnId="{7AD1206E-703F-4201-954B-A2952E278C1C}">
      <dgm:prSet/>
      <dgm:spPr/>
      <dgm:t>
        <a:bodyPr/>
        <a:lstStyle/>
        <a:p>
          <a:endParaRPr lang="ru-RU"/>
        </a:p>
      </dgm:t>
    </dgm:pt>
    <dgm:pt modelId="{1A49C6F8-32B9-4E93-95CB-785F89F082D0}">
      <dgm:prSet phldrT="[Текст]"/>
      <dgm:spPr/>
      <dgm:t>
        <a:bodyPr/>
        <a:lstStyle/>
        <a:p>
          <a:r>
            <a:rPr lang="ru-RU" dirty="0" smtClean="0"/>
            <a:t>выявление, какие именно гены собственных клеток человека имеют общее и различное происхождение с генами его </a:t>
          </a:r>
          <a:r>
            <a:rPr lang="ru-RU" dirty="0" err="1" smtClean="0"/>
            <a:t>микробиома</a:t>
          </a:r>
          <a:r>
            <a:rPr lang="ru-RU" dirty="0" smtClean="0"/>
            <a:t>;</a:t>
          </a:r>
          <a:endParaRPr lang="ru-RU" dirty="0"/>
        </a:p>
      </dgm:t>
    </dgm:pt>
    <dgm:pt modelId="{8D4BE100-8A2E-4140-9C90-11AF86C391F4}" type="parTrans" cxnId="{C78CAA94-3E15-4D13-93ED-74E23818117A}">
      <dgm:prSet/>
      <dgm:spPr/>
      <dgm:t>
        <a:bodyPr/>
        <a:lstStyle/>
        <a:p>
          <a:endParaRPr lang="ru-RU"/>
        </a:p>
      </dgm:t>
    </dgm:pt>
    <dgm:pt modelId="{997E1654-0722-410F-A1E6-858AFA5335BE}" type="sibTrans" cxnId="{C78CAA94-3E15-4D13-93ED-74E23818117A}">
      <dgm:prSet/>
      <dgm:spPr/>
      <dgm:t>
        <a:bodyPr/>
        <a:lstStyle/>
        <a:p>
          <a:endParaRPr lang="ru-RU"/>
        </a:p>
      </dgm:t>
    </dgm:pt>
    <dgm:pt modelId="{55A9EE35-26BF-4273-9721-1B6C48039678}">
      <dgm:prSet phldrT="[Текст]"/>
      <dgm:spPr/>
      <dgm:t>
        <a:bodyPr/>
        <a:lstStyle/>
        <a:p>
          <a:r>
            <a:rPr lang="ru-RU" dirty="0" smtClean="0"/>
            <a:t>распознавание, какие изменения в </a:t>
          </a:r>
          <a:r>
            <a:rPr lang="ru-RU" dirty="0" err="1" smtClean="0"/>
            <a:t>микробиоме</a:t>
          </a:r>
          <a:r>
            <a:rPr lang="ru-RU" dirty="0" smtClean="0"/>
            <a:t> человека коррелируют с изменениями в его здоровье;</a:t>
          </a:r>
          <a:endParaRPr lang="ru-RU" dirty="0"/>
        </a:p>
      </dgm:t>
    </dgm:pt>
    <dgm:pt modelId="{3184F006-CB73-4928-BF85-34275BC33E93}" type="parTrans" cxnId="{51A5880B-F9E3-4339-A257-DC6591DCCF2F}">
      <dgm:prSet/>
      <dgm:spPr/>
      <dgm:t>
        <a:bodyPr/>
        <a:lstStyle/>
        <a:p>
          <a:endParaRPr lang="ru-RU"/>
        </a:p>
      </dgm:t>
    </dgm:pt>
    <dgm:pt modelId="{48AB1C66-0673-4122-85F9-DB3FF7BABB5A}" type="sibTrans" cxnId="{51A5880B-F9E3-4339-A257-DC6591DCCF2F}">
      <dgm:prSet/>
      <dgm:spPr/>
      <dgm:t>
        <a:bodyPr/>
        <a:lstStyle/>
        <a:p>
          <a:endParaRPr lang="ru-RU"/>
        </a:p>
      </dgm:t>
    </dgm:pt>
    <dgm:pt modelId="{854A14C4-3DF7-4DE9-9DF0-8D00EE1FCBF6}">
      <dgm:prSet phldrT="[Текст]"/>
      <dgm:spPr/>
      <dgm:t>
        <a:bodyPr/>
        <a:lstStyle/>
        <a:p>
          <a:r>
            <a:rPr lang="ru-RU" dirty="0" smtClean="0"/>
            <a:t>разработка новых технологических и биоинформационных методов и приемов, позволяющих достичь вышеуказанных целей;</a:t>
          </a:r>
          <a:endParaRPr lang="ru-RU" dirty="0"/>
        </a:p>
      </dgm:t>
    </dgm:pt>
    <dgm:pt modelId="{7FC8CB1F-C092-471A-99A0-C0713F0A4661}" type="parTrans" cxnId="{800E6E79-21E9-4483-887E-CF26B2E5FC1A}">
      <dgm:prSet/>
      <dgm:spPr/>
      <dgm:t>
        <a:bodyPr/>
        <a:lstStyle/>
        <a:p>
          <a:endParaRPr lang="ru-RU"/>
        </a:p>
      </dgm:t>
    </dgm:pt>
    <dgm:pt modelId="{1FD8B6BA-D889-4672-9ACC-B85A4DA0AF32}" type="sibTrans" cxnId="{800E6E79-21E9-4483-887E-CF26B2E5FC1A}">
      <dgm:prSet/>
      <dgm:spPr/>
      <dgm:t>
        <a:bodyPr/>
        <a:lstStyle/>
        <a:p>
          <a:endParaRPr lang="ru-RU"/>
        </a:p>
      </dgm:t>
    </dgm:pt>
    <dgm:pt modelId="{AA91B0CD-C10D-40DE-83C0-1F857FFB41A6}">
      <dgm:prSet/>
      <dgm:spPr/>
      <dgm:t>
        <a:bodyPr/>
        <a:lstStyle/>
        <a:p>
          <a:r>
            <a:rPr lang="ru-RU" dirty="0" smtClean="0"/>
            <a:t>исследование этических, </a:t>
          </a:r>
          <a:r>
            <a:rPr lang="ru-RU" dirty="0" err="1" smtClean="0"/>
            <a:t>социальных,биотехнологических</a:t>
          </a:r>
          <a:r>
            <a:rPr lang="ru-RU" dirty="0" smtClean="0"/>
            <a:t> и других аспектов и последствий, возникающих в результате глубокого изучения </a:t>
          </a:r>
          <a:r>
            <a:rPr lang="ru-RU" dirty="0" err="1" smtClean="0"/>
            <a:t>микробиома</a:t>
          </a:r>
          <a:r>
            <a:rPr lang="ru-RU" dirty="0" smtClean="0"/>
            <a:t> человека</a:t>
          </a:r>
          <a:endParaRPr lang="ru-RU" dirty="0"/>
        </a:p>
      </dgm:t>
    </dgm:pt>
    <dgm:pt modelId="{75B5756C-2D9A-40D2-A15C-72FC60DC1738}" type="parTrans" cxnId="{48698569-8E61-4BA7-B4BE-6CDA79A8FC05}">
      <dgm:prSet/>
      <dgm:spPr/>
      <dgm:t>
        <a:bodyPr/>
        <a:lstStyle/>
        <a:p>
          <a:endParaRPr lang="ru-RU"/>
        </a:p>
      </dgm:t>
    </dgm:pt>
    <dgm:pt modelId="{2A51AB76-2326-417E-A4F5-3A7BA1E06BE6}" type="sibTrans" cxnId="{48698569-8E61-4BA7-B4BE-6CDA79A8FC05}">
      <dgm:prSet/>
      <dgm:spPr/>
      <dgm:t>
        <a:bodyPr/>
        <a:lstStyle/>
        <a:p>
          <a:endParaRPr lang="ru-RU"/>
        </a:p>
      </dgm:t>
    </dgm:pt>
    <dgm:pt modelId="{2E8E1F36-E308-4BC3-8AE2-BA1A11B0F571}" type="pres">
      <dgm:prSet presAssocID="{04FE900B-552D-4E19-8795-03621686F6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8EF614-31A2-409D-A823-9D63D3D7E25E}" type="pres">
      <dgm:prSet presAssocID="{6C0F7628-5016-4776-B9AA-A90B017D754F}" presName="parentText" presStyleLbl="node1" presStyleIdx="0" presStyleCnt="3" custScaleY="80052" custLinFactNeighborX="-749" custLinFactNeighborY="72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1D079-83AC-4E35-ACC0-1D2182AD6C22}" type="pres">
      <dgm:prSet presAssocID="{6C0F7628-5016-4776-B9AA-A90B017D754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0F190-561F-4D6D-91BD-426042E0D082}" type="pres">
      <dgm:prSet presAssocID="{55A9EE35-26BF-4273-9721-1B6C4803967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AAD22-44E0-40E2-B28C-E28E78452557}" type="pres">
      <dgm:prSet presAssocID="{55A9EE35-26BF-4273-9721-1B6C4803967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4F633-7E57-49DA-AEB7-E62A210E9FDC}" type="pres">
      <dgm:prSet presAssocID="{AA91B0CD-C10D-40DE-83C0-1F857FFB41A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A5880B-F9E3-4339-A257-DC6591DCCF2F}" srcId="{04FE900B-552D-4E19-8795-03621686F67F}" destId="{55A9EE35-26BF-4273-9721-1B6C48039678}" srcOrd="1" destOrd="0" parTransId="{3184F006-CB73-4928-BF85-34275BC33E93}" sibTransId="{48AB1C66-0673-4122-85F9-DB3FF7BABB5A}"/>
    <dgm:cxn modelId="{BC7CB56B-8AF3-4736-BF85-1054DC8D0492}" type="presOf" srcId="{04FE900B-552D-4E19-8795-03621686F67F}" destId="{2E8E1F36-E308-4BC3-8AE2-BA1A11B0F571}" srcOrd="0" destOrd="0" presId="urn:microsoft.com/office/officeart/2005/8/layout/vList2"/>
    <dgm:cxn modelId="{097BCF0F-D454-43E4-8510-D5BBA00FD059}" type="presOf" srcId="{AA91B0CD-C10D-40DE-83C0-1F857FFB41A6}" destId="{6B04F633-7E57-49DA-AEB7-E62A210E9FDC}" srcOrd="0" destOrd="0" presId="urn:microsoft.com/office/officeart/2005/8/layout/vList2"/>
    <dgm:cxn modelId="{800E6E79-21E9-4483-887E-CF26B2E5FC1A}" srcId="{55A9EE35-26BF-4273-9721-1B6C48039678}" destId="{854A14C4-3DF7-4DE9-9DF0-8D00EE1FCBF6}" srcOrd="0" destOrd="0" parTransId="{7FC8CB1F-C092-471A-99A0-C0713F0A4661}" sibTransId="{1FD8B6BA-D889-4672-9ACC-B85A4DA0AF32}"/>
    <dgm:cxn modelId="{7AD1206E-703F-4201-954B-A2952E278C1C}" srcId="{04FE900B-552D-4E19-8795-03621686F67F}" destId="{6C0F7628-5016-4776-B9AA-A90B017D754F}" srcOrd="0" destOrd="0" parTransId="{17D94CA6-4BC7-42FC-B08E-64B078A870AB}" sibTransId="{7FA86182-6C0A-4084-A846-48B639DD1B61}"/>
    <dgm:cxn modelId="{76382BD5-B1C7-4DE1-9435-81F905892DE3}" type="presOf" srcId="{1A49C6F8-32B9-4E93-95CB-785F89F082D0}" destId="{EE01D079-83AC-4E35-ACC0-1D2182AD6C22}" srcOrd="0" destOrd="0" presId="urn:microsoft.com/office/officeart/2005/8/layout/vList2"/>
    <dgm:cxn modelId="{F1587703-C3B8-464D-AF58-F8474D41CCE4}" type="presOf" srcId="{854A14C4-3DF7-4DE9-9DF0-8D00EE1FCBF6}" destId="{0DCAAD22-44E0-40E2-B28C-E28E78452557}" srcOrd="0" destOrd="0" presId="urn:microsoft.com/office/officeart/2005/8/layout/vList2"/>
    <dgm:cxn modelId="{D6968653-CAD8-4A07-88DE-3EA6CD5CADDB}" type="presOf" srcId="{55A9EE35-26BF-4273-9721-1B6C48039678}" destId="{7F20F190-561F-4D6D-91BD-426042E0D082}" srcOrd="0" destOrd="0" presId="urn:microsoft.com/office/officeart/2005/8/layout/vList2"/>
    <dgm:cxn modelId="{C78CAA94-3E15-4D13-93ED-74E23818117A}" srcId="{6C0F7628-5016-4776-B9AA-A90B017D754F}" destId="{1A49C6F8-32B9-4E93-95CB-785F89F082D0}" srcOrd="0" destOrd="0" parTransId="{8D4BE100-8A2E-4140-9C90-11AF86C391F4}" sibTransId="{997E1654-0722-410F-A1E6-858AFA5335BE}"/>
    <dgm:cxn modelId="{48698569-8E61-4BA7-B4BE-6CDA79A8FC05}" srcId="{04FE900B-552D-4E19-8795-03621686F67F}" destId="{AA91B0CD-C10D-40DE-83C0-1F857FFB41A6}" srcOrd="2" destOrd="0" parTransId="{75B5756C-2D9A-40D2-A15C-72FC60DC1738}" sibTransId="{2A51AB76-2326-417E-A4F5-3A7BA1E06BE6}"/>
    <dgm:cxn modelId="{EC3931BA-2586-4D82-BFD2-A6C66B130372}" type="presOf" srcId="{6C0F7628-5016-4776-B9AA-A90B017D754F}" destId="{4D8EF614-31A2-409D-A823-9D63D3D7E25E}" srcOrd="0" destOrd="0" presId="urn:microsoft.com/office/officeart/2005/8/layout/vList2"/>
    <dgm:cxn modelId="{2398FCF5-3FB0-4DEF-BCA3-C9B75130AB0D}" type="presParOf" srcId="{2E8E1F36-E308-4BC3-8AE2-BA1A11B0F571}" destId="{4D8EF614-31A2-409D-A823-9D63D3D7E25E}" srcOrd="0" destOrd="0" presId="urn:microsoft.com/office/officeart/2005/8/layout/vList2"/>
    <dgm:cxn modelId="{09FE84C2-9A9B-4EF8-8553-98B30AAEC3F0}" type="presParOf" srcId="{2E8E1F36-E308-4BC3-8AE2-BA1A11B0F571}" destId="{EE01D079-83AC-4E35-ACC0-1D2182AD6C22}" srcOrd="1" destOrd="0" presId="urn:microsoft.com/office/officeart/2005/8/layout/vList2"/>
    <dgm:cxn modelId="{5F89CB62-E1B3-4B5A-B52E-B1A027361012}" type="presParOf" srcId="{2E8E1F36-E308-4BC3-8AE2-BA1A11B0F571}" destId="{7F20F190-561F-4D6D-91BD-426042E0D082}" srcOrd="2" destOrd="0" presId="urn:microsoft.com/office/officeart/2005/8/layout/vList2"/>
    <dgm:cxn modelId="{6A09CEF3-24FD-4105-8E81-96B19A05F661}" type="presParOf" srcId="{2E8E1F36-E308-4BC3-8AE2-BA1A11B0F571}" destId="{0DCAAD22-44E0-40E2-B28C-E28E78452557}" srcOrd="3" destOrd="0" presId="urn:microsoft.com/office/officeart/2005/8/layout/vList2"/>
    <dgm:cxn modelId="{B31FD294-9217-4BCC-9FBB-4172D32F4244}" type="presParOf" srcId="{2E8E1F36-E308-4BC3-8AE2-BA1A11B0F571}" destId="{6B04F633-7E57-49DA-AEB7-E62A210E9FD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EF614-31A2-409D-A823-9D63D3D7E25E}">
      <dsp:nvSpPr>
        <dsp:cNvPr id="0" name=""/>
        <dsp:cNvSpPr/>
      </dsp:nvSpPr>
      <dsp:spPr>
        <a:xfrm>
          <a:off x="0" y="43405"/>
          <a:ext cx="8229600" cy="985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детализация взаимоотношений клеток человека с его симбиотической микрофлорой;</a:t>
          </a:r>
          <a:endParaRPr lang="ru-RU" sz="2200" kern="1200" dirty="0"/>
        </a:p>
      </dsp:txBody>
      <dsp:txXfrm>
        <a:off x="48093" y="91498"/>
        <a:ext cx="8133414" cy="889008"/>
      </dsp:txXfrm>
    </dsp:sp>
    <dsp:sp modelId="{EE01D079-83AC-4E35-ACC0-1D2182AD6C22}">
      <dsp:nvSpPr>
        <dsp:cNvPr id="0" name=""/>
        <dsp:cNvSpPr/>
      </dsp:nvSpPr>
      <dsp:spPr>
        <a:xfrm>
          <a:off x="0" y="989790"/>
          <a:ext cx="82296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выявление, какие именно гены собственных клеток человека имеют общее и различное происхождение с генами его </a:t>
          </a:r>
          <a:r>
            <a:rPr lang="ru-RU" sz="1700" kern="1200" dirty="0" err="1" smtClean="0"/>
            <a:t>микробиома</a:t>
          </a:r>
          <a:r>
            <a:rPr lang="ru-RU" sz="1700" kern="1200" dirty="0" smtClean="0"/>
            <a:t>;</a:t>
          </a:r>
          <a:endParaRPr lang="ru-RU" sz="1700" kern="1200" dirty="0"/>
        </a:p>
      </dsp:txBody>
      <dsp:txXfrm>
        <a:off x="0" y="989790"/>
        <a:ext cx="8229600" cy="535095"/>
      </dsp:txXfrm>
    </dsp:sp>
    <dsp:sp modelId="{7F20F190-561F-4D6D-91BD-426042E0D082}">
      <dsp:nvSpPr>
        <dsp:cNvPr id="0" name=""/>
        <dsp:cNvSpPr/>
      </dsp:nvSpPr>
      <dsp:spPr>
        <a:xfrm>
          <a:off x="0" y="1524885"/>
          <a:ext cx="8229600" cy="1230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распознавание, какие изменения в </a:t>
          </a:r>
          <a:r>
            <a:rPr lang="ru-RU" sz="2200" kern="1200" dirty="0" err="1" smtClean="0"/>
            <a:t>микробиоме</a:t>
          </a:r>
          <a:r>
            <a:rPr lang="ru-RU" sz="2200" kern="1200" dirty="0" smtClean="0"/>
            <a:t> человека коррелируют с изменениями в его здоровье;</a:t>
          </a:r>
          <a:endParaRPr lang="ru-RU" sz="2200" kern="1200" dirty="0"/>
        </a:p>
      </dsp:txBody>
      <dsp:txXfrm>
        <a:off x="60077" y="1584962"/>
        <a:ext cx="8109446" cy="1110539"/>
      </dsp:txXfrm>
    </dsp:sp>
    <dsp:sp modelId="{0DCAAD22-44E0-40E2-B28C-E28E78452557}">
      <dsp:nvSpPr>
        <dsp:cNvPr id="0" name=""/>
        <dsp:cNvSpPr/>
      </dsp:nvSpPr>
      <dsp:spPr>
        <a:xfrm>
          <a:off x="0" y="2755578"/>
          <a:ext cx="82296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разработка новых технологических и биоинформационных методов и приемов, позволяющих достичь вышеуказанных целей;</a:t>
          </a:r>
          <a:endParaRPr lang="ru-RU" sz="1700" kern="1200" dirty="0"/>
        </a:p>
      </dsp:txBody>
      <dsp:txXfrm>
        <a:off x="0" y="2755578"/>
        <a:ext cx="8229600" cy="535095"/>
      </dsp:txXfrm>
    </dsp:sp>
    <dsp:sp modelId="{6B04F633-7E57-49DA-AEB7-E62A210E9FDC}">
      <dsp:nvSpPr>
        <dsp:cNvPr id="0" name=""/>
        <dsp:cNvSpPr/>
      </dsp:nvSpPr>
      <dsp:spPr>
        <a:xfrm>
          <a:off x="0" y="3290673"/>
          <a:ext cx="8229600" cy="1230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исследование этических, </a:t>
          </a:r>
          <a:r>
            <a:rPr lang="ru-RU" sz="2200" kern="1200" dirty="0" err="1" smtClean="0"/>
            <a:t>социальных,биотехнологических</a:t>
          </a:r>
          <a:r>
            <a:rPr lang="ru-RU" sz="2200" kern="1200" dirty="0" smtClean="0"/>
            <a:t> и других аспектов и последствий, возникающих в результате глубокого изучения </a:t>
          </a:r>
          <a:r>
            <a:rPr lang="ru-RU" sz="2200" kern="1200" dirty="0" err="1" smtClean="0"/>
            <a:t>микробиома</a:t>
          </a:r>
          <a:r>
            <a:rPr lang="ru-RU" sz="2200" kern="1200" dirty="0" smtClean="0"/>
            <a:t> человека</a:t>
          </a:r>
          <a:endParaRPr lang="ru-RU" sz="2200" kern="1200" dirty="0"/>
        </a:p>
      </dsp:txBody>
      <dsp:txXfrm>
        <a:off x="60077" y="3350750"/>
        <a:ext cx="8109446" cy="1110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0.5016</cdr:x>
      <cdr:y>0.17161</cdr:y>
    </cdr:from>
    <cdr:to>
      <cdr:x>0.62636</cdr:x>
      <cdr:y>0.26508</cdr:y>
    </cdr:to>
    <cdr:sp macro="" textlink="">
      <cdr:nvSpPr>
        <cdr:cNvPr id="2" name="TextBox 12"/>
        <cdr:cNvSpPr txBox="1"/>
      </cdr:nvSpPr>
      <cdr:spPr>
        <a:xfrm xmlns:a="http://schemas.openxmlformats.org/drawingml/2006/main">
          <a:off x="2026568" y="678061"/>
          <a:ext cx="50405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**</a:t>
          </a:r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05F93-ED2F-45AE-B88B-0BEC0263C403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1ABD0-DAD9-44E0-8D44-3E7B5176B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405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F8F3BC-4C76-49CF-9A43-5A4BCD756FEF}" type="slidenum">
              <a:rPr lang="en-US" altLang="ru-RU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ru-RU" smtClean="0"/>
          </a:p>
        </p:txBody>
      </p:sp>
      <p:sp>
        <p:nvSpPr>
          <p:cNvPr id="165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D452A3-4C08-4E80-ABA1-0A5BA14CAFE5}" type="slidenum">
              <a:rPr lang="ru-RU" altLang="ru-RU"/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165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150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F0300-B609-4399-8AC8-0371F54EFE21}" type="slidenum">
              <a:rPr lang="en-US" altLang="ru-RU" smtClean="0"/>
              <a:pPr/>
              <a:t>6</a:t>
            </a:fld>
            <a:endParaRPr lang="en-US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218116" name="Номер слайда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9162F77-B555-4BC8-A7E5-0CC6AAA45C71}" type="slidenum">
              <a:rPr lang="ru-RU" altLang="ru-RU" smtClean="0"/>
              <a:pPr eaLnBrk="1" hangingPunct="1">
                <a:spcBef>
                  <a:spcPct val="0"/>
                </a:spcBef>
                <a:defRPr/>
              </a:pPr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5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C7C9FF-24B7-457D-93E0-C36CFBC52C21}" type="slidenum">
              <a:rPr lang="ru-RU" altLang="ru-RU" sz="1200">
                <a:latin typeface="Calibri" pitchFamily="34" charset="0"/>
              </a:rPr>
              <a:pPr algn="r"/>
              <a:t>18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558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330417-03BD-4716-A4A5-AD458D30917E}" type="slidenum">
              <a:rPr lang="ru-RU" altLang="ru-RU" sz="1200">
                <a:latin typeface="Calibri" pitchFamily="34" charset="0"/>
              </a:rPr>
              <a:pPr algn="r"/>
              <a:t>19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661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6753D4-4D12-4C3C-B0EA-F0B839963867}" type="slidenum">
              <a:rPr lang="ru-RU" altLang="ru-RU" sz="1200">
                <a:latin typeface="Calibri" pitchFamily="34" charset="0"/>
              </a:rPr>
              <a:pPr algn="r"/>
              <a:t>20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197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D62BA9-6BBA-4A26-B4C2-B49E6BE72C11}" type="slidenum">
              <a:rPr lang="ru-RU" altLang="ru-RU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AF18-0526-4A48-92E6-C4F20E180268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165E-4E8F-4F8E-A139-7C55DB2AE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50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AF18-0526-4A48-92E6-C4F20E180268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165E-4E8F-4F8E-A139-7C55DB2AE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AF18-0526-4A48-92E6-C4F20E180268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165E-4E8F-4F8E-A139-7C55DB2AE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32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1F5B-0C21-4E99-ACE0-0670A0B84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09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AF18-0526-4A48-92E6-C4F20E180268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165E-4E8F-4F8E-A139-7C55DB2AE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16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AF18-0526-4A48-92E6-C4F20E180268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165E-4E8F-4F8E-A139-7C55DB2AE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96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AF18-0526-4A48-92E6-C4F20E180268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165E-4E8F-4F8E-A139-7C55DB2AE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84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AF18-0526-4A48-92E6-C4F20E180268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165E-4E8F-4F8E-A139-7C55DB2AE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AF18-0526-4A48-92E6-C4F20E180268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165E-4E8F-4F8E-A139-7C55DB2AE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74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AF18-0526-4A48-92E6-C4F20E180268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165E-4E8F-4F8E-A139-7C55DB2AE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53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AF18-0526-4A48-92E6-C4F20E180268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165E-4E8F-4F8E-A139-7C55DB2AE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5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AF18-0526-4A48-92E6-C4F20E180268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165E-4E8F-4F8E-A139-7C55DB2AE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0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CAF18-0526-4A48-92E6-C4F20E180268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4165E-4E8F-4F8E-A139-7C55DB2AE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1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vesta.ru/index.php?product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8.emf"/><Relationship Id="rId5" Type="http://schemas.openxmlformats.org/officeDocument/2006/relationships/image" Target="../media/image16.emf"/><Relationship Id="rId10" Type="http://schemas.openxmlformats.org/officeDocument/2006/relationships/oleObject" Target="../embeddings/_____Microsoft_Excel_97-20034.xls"/><Relationship Id="rId4" Type="http://schemas.openxmlformats.org/officeDocument/2006/relationships/oleObject" Target="../embeddings/_____Microsoft_Excel_97-20032.xls"/><Relationship Id="rId9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_____Microsoft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1.emf"/><Relationship Id="rId5" Type="http://schemas.openxmlformats.org/officeDocument/2006/relationships/image" Target="../media/image19.emf"/><Relationship Id="rId10" Type="http://schemas.openxmlformats.org/officeDocument/2006/relationships/oleObject" Target="../embeddings/_____Microsoft_Excel_97-20037.xls"/><Relationship Id="rId4" Type="http://schemas.openxmlformats.org/officeDocument/2006/relationships/oleObject" Target="../embeddings/_____Microsoft_Excel_97-20035.xls"/><Relationship Id="rId9" Type="http://schemas.openxmlformats.org/officeDocument/2006/relationships/oleObject" Target="../embeddings/oleObject9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Эффективность жидких </a:t>
            </a:r>
            <a:r>
              <a:rPr lang="ru-RU" dirty="0" err="1" smtClean="0"/>
              <a:t>пробиотиков</a:t>
            </a:r>
            <a:r>
              <a:rPr lang="ru-RU" dirty="0" smtClean="0"/>
              <a:t> в профилактике вирусных  инфекций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А.И. Калмыкова</a:t>
            </a:r>
          </a:p>
          <a:p>
            <a:r>
              <a:rPr lang="ru-RU" dirty="0" smtClean="0"/>
              <a:t>Д.б.н.</a:t>
            </a:r>
          </a:p>
          <a:p>
            <a:r>
              <a:rPr lang="ru-RU" dirty="0" smtClean="0"/>
              <a:t>Новосибирск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2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916832"/>
            <a:ext cx="3419398" cy="1996325"/>
          </a:xfrm>
          <a:prstGeom prst="rect">
            <a:avLst/>
          </a:prstGeom>
        </p:spPr>
      </p:pic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467544" y="1340768"/>
            <a:ext cx="7210186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2000" b="1" dirty="0"/>
              <a:t>СОСТАВ</a:t>
            </a:r>
            <a:r>
              <a:rPr lang="en-US" altLang="ru-RU" sz="2000" b="1" dirty="0"/>
              <a:t>:</a:t>
            </a:r>
          </a:p>
          <a:p>
            <a:pPr eaLnBrk="1" hangingPunct="1">
              <a:buFontTx/>
              <a:buChar char="•"/>
            </a:pPr>
            <a:r>
              <a:rPr lang="ru-RU" altLang="ru-RU" sz="2000" dirty="0"/>
              <a:t> </a:t>
            </a:r>
            <a:r>
              <a:rPr lang="en-US" altLang="ru-RU" sz="2400" b="1" dirty="0" err="1"/>
              <a:t>bifidobacterium</a:t>
            </a:r>
            <a:r>
              <a:rPr lang="en-US" altLang="ru-RU" sz="2400" b="1" dirty="0"/>
              <a:t> </a:t>
            </a:r>
            <a:r>
              <a:rPr lang="ru-RU" altLang="ru-RU" sz="2400" b="1" dirty="0"/>
              <a:t>а</a:t>
            </a:r>
            <a:r>
              <a:rPr lang="en-US" altLang="ru-RU" sz="2400" b="1" dirty="0" err="1"/>
              <a:t>dolescentis</a:t>
            </a:r>
            <a:r>
              <a:rPr lang="en-US" altLang="ru-RU" sz="2400" b="1" dirty="0"/>
              <a:t> </a:t>
            </a:r>
            <a:r>
              <a:rPr lang="ru-RU" altLang="ru-RU" sz="2400" b="1" dirty="0"/>
              <a:t>МС</a:t>
            </a:r>
            <a:r>
              <a:rPr lang="en-US" altLang="ru-RU" sz="2400" b="1" dirty="0"/>
              <a:t>-42,</a:t>
            </a:r>
            <a:r>
              <a:rPr lang="ru-RU" altLang="ru-RU" sz="2400" b="1" dirty="0"/>
              <a:t> 10</a:t>
            </a:r>
            <a:r>
              <a:rPr lang="ru-RU" altLang="ru-RU" sz="2400" b="1" baseline="30000" dirty="0"/>
              <a:t>9</a:t>
            </a:r>
            <a:r>
              <a:rPr lang="ru-RU" altLang="ru-RU" sz="2400" b="1" dirty="0"/>
              <a:t> КОЕ/мл</a:t>
            </a:r>
            <a:r>
              <a:rPr lang="en-US" altLang="ru-RU" sz="2400" b="1" dirty="0"/>
              <a:t>;</a:t>
            </a:r>
            <a:endParaRPr lang="ru-RU" altLang="ru-RU" sz="2400" b="1" dirty="0"/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</a:t>
            </a:r>
            <a:r>
              <a:rPr lang="ru-RU" altLang="ru-RU" sz="2400" b="1" dirty="0" err="1"/>
              <a:t>бифидогенные</a:t>
            </a:r>
            <a:r>
              <a:rPr lang="ru-RU" altLang="ru-RU" sz="2400" b="1" dirty="0"/>
              <a:t> факторы</a:t>
            </a:r>
            <a:r>
              <a:rPr lang="en-US" altLang="ru-RU" sz="2400" b="1" dirty="0"/>
              <a:t>;</a:t>
            </a:r>
            <a:endParaRPr lang="ru-RU" altLang="ru-RU" sz="2400" b="1" dirty="0"/>
          </a:p>
          <a:p>
            <a:pPr eaLnBrk="1" hangingPunct="1"/>
            <a:endParaRPr lang="ru-RU" altLang="ru-RU" sz="2400" b="1" dirty="0"/>
          </a:p>
        </p:txBody>
      </p:sp>
      <p:sp>
        <p:nvSpPr>
          <p:cNvPr id="25605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619251" y="549275"/>
            <a:ext cx="3528814" cy="584775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 b="1"/>
            </a:lvl1pPr>
          </a:lstStyle>
          <a:p>
            <a:r>
              <a:rPr lang="ru-RU" altLang="ru-RU" dirty="0"/>
              <a:t>БАД </a:t>
            </a:r>
            <a:r>
              <a:rPr lang="ru-RU" altLang="ru-RU" dirty="0" smtClean="0"/>
              <a:t>«</a:t>
            </a:r>
            <a:r>
              <a:rPr lang="ru-RU" altLang="ru-RU" dirty="0" err="1" smtClean="0"/>
              <a:t>Биовестин</a:t>
            </a:r>
            <a:r>
              <a:rPr lang="ru-RU" altLang="ru-RU" dirty="0" smtClean="0"/>
              <a:t>»</a:t>
            </a:r>
            <a:endParaRPr lang="ru-RU" alt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2996952"/>
            <a:ext cx="4752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i="1" dirty="0" smtClean="0"/>
              <a:t>Живые клетки </a:t>
            </a:r>
            <a:r>
              <a:rPr lang="ru-RU" altLang="ru-RU" b="1" i="1" dirty="0" err="1" smtClean="0"/>
              <a:t>бифидо</a:t>
            </a:r>
            <a:r>
              <a:rPr lang="ru-RU" altLang="ru-RU" b="1" i="1" dirty="0" smtClean="0"/>
              <a:t>- и </a:t>
            </a:r>
            <a:r>
              <a:rPr lang="ru-RU" altLang="ru-RU" b="1" i="1" dirty="0" err="1" smtClean="0"/>
              <a:t>лактобактерии</a:t>
            </a:r>
            <a:r>
              <a:rPr lang="ru-RU" altLang="ru-RU" b="1" i="1" dirty="0" smtClean="0"/>
              <a:t> заселяют кишечник на всей протяженности</a:t>
            </a:r>
          </a:p>
          <a:p>
            <a:r>
              <a:rPr lang="ru-RU" altLang="ru-RU" b="1" i="1" dirty="0" smtClean="0"/>
              <a:t>Метаболиты содержат  набор летучих кислот: молочную, уксусную и масляную и другие БАВ.</a:t>
            </a:r>
          </a:p>
          <a:p>
            <a:r>
              <a:rPr lang="ru-RU" altLang="ru-RU" b="1" i="1" dirty="0" smtClean="0"/>
              <a:t>Исследование генома подтверждает безопасность использования для всех возрастов.</a:t>
            </a:r>
          </a:p>
          <a:p>
            <a:r>
              <a:rPr lang="ru-RU" altLang="ru-RU" b="1" i="1" dirty="0" smtClean="0">
                <a:solidFill>
                  <a:srgbClr val="002060"/>
                </a:solidFill>
              </a:rPr>
              <a:t>Генетические исследования относят штамм </a:t>
            </a:r>
            <a:r>
              <a:rPr lang="en-US" altLang="ru-RU" b="1" i="1" dirty="0" smtClean="0">
                <a:solidFill>
                  <a:srgbClr val="002060"/>
                </a:solidFill>
              </a:rPr>
              <a:t>B. </a:t>
            </a:r>
            <a:r>
              <a:rPr lang="ru-RU" altLang="ru-RU" b="1" dirty="0" smtClean="0">
                <a:solidFill>
                  <a:srgbClr val="002060"/>
                </a:solidFill>
              </a:rPr>
              <a:t>а</a:t>
            </a:r>
            <a:r>
              <a:rPr lang="en-US" altLang="ru-RU" b="1" dirty="0" err="1" smtClean="0">
                <a:solidFill>
                  <a:srgbClr val="002060"/>
                </a:solidFill>
              </a:rPr>
              <a:t>dolescentis</a:t>
            </a:r>
            <a:r>
              <a:rPr lang="en-US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</a:rPr>
              <a:t>МС</a:t>
            </a:r>
            <a:r>
              <a:rPr lang="en-US" altLang="ru-RU" b="1" dirty="0" smtClean="0">
                <a:solidFill>
                  <a:srgbClr val="002060"/>
                </a:solidFill>
              </a:rPr>
              <a:t>-42 </a:t>
            </a:r>
            <a:r>
              <a:rPr lang="ru-RU" altLang="ru-RU" b="1" i="1" dirty="0" smtClean="0">
                <a:solidFill>
                  <a:srgbClr val="002060"/>
                </a:solidFill>
              </a:rPr>
              <a:t>к В. </a:t>
            </a:r>
            <a:r>
              <a:rPr lang="en-US" altLang="ru-RU" b="1" i="1" dirty="0" err="1" smtClean="0">
                <a:solidFill>
                  <a:srgbClr val="002060"/>
                </a:solidFill>
              </a:rPr>
              <a:t>longum</a:t>
            </a:r>
            <a:r>
              <a:rPr lang="en-US" altLang="ru-RU" b="1" i="1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200" dirty="0" smtClean="0"/>
              <a:t>Механизм действия </a:t>
            </a:r>
            <a:r>
              <a:rPr lang="ru-RU" altLang="ru-RU" sz="3200" dirty="0" err="1" smtClean="0"/>
              <a:t>Биовестина</a:t>
            </a:r>
            <a:endParaRPr lang="ru-RU" altLang="ru-RU" sz="3200" dirty="0" smtClean="0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5181600" y="2349500"/>
          <a:ext cx="3962400" cy="227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2" name="Диаграмма" r:id="rId4" imgW="3952875" imgH="2266950" progId="Excel.Chart.8">
                  <p:embed/>
                </p:oleObj>
              </mc:Choice>
              <mc:Fallback>
                <p:oleObj name="Диаграмма" r:id="rId4" imgW="3952875" imgH="22669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349500"/>
                        <a:ext cx="3962400" cy="227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77838" y="2565400"/>
          <a:ext cx="3833812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3" name="Диаграмма" r:id="rId6" imgW="3962400" imgH="2438400" progId="Excel.Chart.8">
                  <p:embed/>
                </p:oleObj>
              </mc:Choice>
              <mc:Fallback>
                <p:oleObj name="Диаграмма" r:id="rId6" imgW="3962400" imgH="24384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2565400"/>
                        <a:ext cx="3833812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476375" y="1700213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>
                <a:latin typeface="Garamond" pitchFamily="18" charset="0"/>
              </a:rPr>
              <a:t>Тонкая кишка 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156325" y="1628775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>
                <a:latin typeface="Garamond" pitchFamily="18" charset="0"/>
              </a:rPr>
              <a:t>Толстая кишка 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116013" y="4941888"/>
            <a:ext cx="69119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600">
                <a:latin typeface="Garamond" pitchFamily="18" charset="0"/>
              </a:rPr>
              <a:t>БК– бокаловидные клетки; МЭЛ – межэпителиальные лимфоциты; ПК – плазматические клетки; ЛЦ – лимфоциты; ЭФ – эозинофилы; * - отличия достоверны с контролем, р&lt;0,05.</a:t>
            </a:r>
          </a:p>
        </p:txBody>
      </p:sp>
    </p:spTree>
    <p:extLst>
      <p:ext uri="{BB962C8B-B14F-4D97-AF65-F5344CB8AC3E}">
        <p14:creationId xmlns:p14="http://schemas.microsoft.com/office/powerpoint/2010/main" val="25982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94842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>Влияние жидких </a:t>
            </a:r>
            <a:r>
              <a:rPr lang="ru-RU" sz="3200" dirty="0" err="1" smtClean="0"/>
              <a:t>пробиотиков</a:t>
            </a:r>
            <a:r>
              <a:rPr lang="ru-RU" sz="3200" dirty="0" smtClean="0"/>
              <a:t> на </a:t>
            </a:r>
            <a:br>
              <a:rPr lang="ru-RU" sz="3200" dirty="0" smtClean="0"/>
            </a:br>
            <a:r>
              <a:rPr lang="ru-RU" sz="3200" dirty="0" smtClean="0"/>
              <a:t>течение </a:t>
            </a:r>
            <a:r>
              <a:rPr lang="ru-RU" sz="3200" dirty="0" err="1" smtClean="0"/>
              <a:t>ротавирусной</a:t>
            </a:r>
            <a:r>
              <a:rPr lang="ru-RU" sz="3200" dirty="0" smtClean="0"/>
              <a:t> инфекции у детей.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464496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Цель исследования -  </a:t>
            </a:r>
            <a:r>
              <a:rPr lang="ru-RU" sz="2000" i="1" dirty="0" smtClean="0"/>
              <a:t>расширение   арсенала  средств для предупреждения,  профилактики и подавления  </a:t>
            </a:r>
            <a:r>
              <a:rPr lang="ru-RU" sz="2000" i="1" dirty="0" err="1" smtClean="0"/>
              <a:t>ротавирусной</a:t>
            </a:r>
            <a:r>
              <a:rPr lang="ru-RU" sz="2000" i="1" dirty="0" smtClean="0"/>
              <a:t>  инфекции у детей и разработка способа лечения  в комплексе с традиционной терапией</a:t>
            </a:r>
          </a:p>
          <a:p>
            <a:r>
              <a:rPr lang="ru-RU" sz="2000" b="1" dirty="0" smtClean="0"/>
              <a:t>Экспериментальная группа  </a:t>
            </a:r>
            <a:r>
              <a:rPr lang="ru-RU" sz="2000" dirty="0" smtClean="0"/>
              <a:t>-  </a:t>
            </a:r>
            <a:r>
              <a:rPr lang="ru-RU" sz="2000" b="1" dirty="0" smtClean="0"/>
              <a:t>129 детей (1-3 года</a:t>
            </a:r>
            <a:r>
              <a:rPr lang="ru-RU" sz="2000" dirty="0" smtClean="0"/>
              <a:t>) со среднетяжелыми формами ОКИ  </a:t>
            </a:r>
            <a:r>
              <a:rPr lang="ru-RU" sz="2000" dirty="0" err="1" smtClean="0"/>
              <a:t>ротавирусной</a:t>
            </a:r>
            <a:r>
              <a:rPr lang="ru-RU" sz="2000" dirty="0" smtClean="0"/>
              <a:t> этиологии. </a:t>
            </a:r>
          </a:p>
          <a:p>
            <a:r>
              <a:rPr lang="ru-RU" sz="2000" b="1" dirty="0" smtClean="0"/>
              <a:t>Группа сравнения</a:t>
            </a:r>
            <a:r>
              <a:rPr lang="ru-RU" sz="2000" dirty="0" smtClean="0"/>
              <a:t> - </a:t>
            </a:r>
            <a:r>
              <a:rPr lang="ru-RU" sz="2000" b="1" dirty="0" smtClean="0"/>
              <a:t>200 детей</a:t>
            </a:r>
            <a:r>
              <a:rPr lang="ru-RU" sz="2000" dirty="0" smtClean="0"/>
              <a:t>, сопоставимых по полу, возрасту, срокам заболевания и сопутствующей  патологией.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ru-RU" altLang="ru-RU" sz="2000" dirty="0" smtClean="0"/>
          </a:p>
          <a:p>
            <a:pPr marL="82550" indent="0">
              <a:buFont typeface="Wingdings 2" pitchFamily="18" charset="2"/>
              <a:buNone/>
              <a:defRPr/>
            </a:pPr>
            <a:r>
              <a:rPr lang="ru-RU" altLang="ru-RU" sz="2000" b="1" dirty="0" err="1" smtClean="0"/>
              <a:t>Биовестин</a:t>
            </a:r>
            <a:r>
              <a:rPr lang="ru-RU" altLang="ru-RU" sz="2000" b="1" dirty="0" smtClean="0"/>
              <a:t>  </a:t>
            </a:r>
            <a:r>
              <a:rPr lang="ru-RU" altLang="ru-RU" sz="2000" dirty="0" smtClean="0"/>
              <a:t> в экспериментальной группе назначали </a:t>
            </a:r>
            <a:r>
              <a:rPr lang="ru-RU" altLang="ru-RU" sz="2000" dirty="0" err="1" smtClean="0"/>
              <a:t>перорально</a:t>
            </a:r>
            <a:r>
              <a:rPr lang="ru-RU" altLang="ru-RU" sz="2000" dirty="0" smtClean="0"/>
              <a:t> </a:t>
            </a:r>
            <a:r>
              <a:rPr lang="ru-RU" sz="2000" dirty="0" smtClean="0"/>
              <a:t>в дозе </a:t>
            </a:r>
            <a:endParaRPr lang="en-US" sz="2000" dirty="0" smtClean="0"/>
          </a:p>
          <a:p>
            <a:pPr marL="539750" indent="-457200">
              <a:defRPr/>
            </a:pPr>
            <a:r>
              <a:rPr lang="ru-RU" sz="2000" dirty="0" smtClean="0"/>
              <a:t>1,0 мл х2 раза в сутки у детей до 1 года и </a:t>
            </a:r>
            <a:endParaRPr lang="en-US" sz="2000" dirty="0" smtClean="0"/>
          </a:p>
          <a:p>
            <a:pPr marL="539750" indent="-457200">
              <a:defRPr/>
            </a:pPr>
            <a:r>
              <a:rPr lang="ru-RU" sz="2000" dirty="0" smtClean="0"/>
              <a:t>3,0 млх2 раза в сутки у детей от 1 года до 3 лет</a:t>
            </a:r>
            <a:endParaRPr lang="ru-RU" alt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i="1" dirty="0" smtClean="0"/>
          </a:p>
          <a:p>
            <a:endParaRPr lang="ru-RU" sz="2000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-243408"/>
            <a:ext cx="22193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3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Средняя продолжительность клинических симптомов </a:t>
            </a:r>
            <a:r>
              <a:rPr lang="ru-RU" sz="3200" b="1" dirty="0" err="1"/>
              <a:t>ротавирусной</a:t>
            </a:r>
            <a:r>
              <a:rPr lang="ru-RU" sz="3200" b="1" dirty="0"/>
              <a:t> инфекции у </a:t>
            </a:r>
            <a:r>
              <a:rPr lang="ru-RU" sz="3200" b="1" dirty="0" smtClean="0"/>
              <a:t>детей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467336"/>
              </p:ext>
            </p:extLst>
          </p:nvPr>
        </p:nvGraphicFramePr>
        <p:xfrm>
          <a:off x="251520" y="1268760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340768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3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Динамика исчезновения  нарушений ЖКТ (</a:t>
            </a:r>
            <a:r>
              <a:rPr lang="ru-RU" sz="3600" b="1" dirty="0" err="1"/>
              <a:t>диарейного</a:t>
            </a:r>
            <a:r>
              <a:rPr lang="ru-RU" sz="3600" b="1" dirty="0"/>
              <a:t> синдрома)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08411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8735" y="1846993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7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Динамика нормализации частоты </a:t>
            </a:r>
            <a:r>
              <a:rPr lang="ru-RU" b="1" dirty="0" smtClean="0"/>
              <a:t>стула в группах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1849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184482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4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Динамика исчезновения клинических симптомов инфекционного токсикоза при </a:t>
            </a:r>
            <a:r>
              <a:rPr lang="ru-RU" sz="2800" b="1" dirty="0" err="1"/>
              <a:t>ротавирусной</a:t>
            </a:r>
            <a:r>
              <a:rPr lang="ru-RU" sz="2800" b="1" dirty="0"/>
              <a:t> инфекции у детей 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9432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1837139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8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49294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400" dirty="0" smtClean="0"/>
              <a:t>Включение в рацион питания детей БАД </a:t>
            </a:r>
            <a:r>
              <a:rPr lang="ru-RU" sz="3400" dirty="0" err="1" smtClean="0"/>
              <a:t>биовестин</a:t>
            </a:r>
            <a:r>
              <a:rPr lang="ru-RU" sz="3400" dirty="0" smtClean="0"/>
              <a:t>  показало </a:t>
            </a:r>
          </a:p>
          <a:p>
            <a:r>
              <a:rPr lang="ru-RU" sz="3400" b="1" dirty="0" smtClean="0"/>
              <a:t>положительное </a:t>
            </a:r>
            <a:r>
              <a:rPr lang="ru-RU" sz="3400" b="1" dirty="0"/>
              <a:t>влияние на организм</a:t>
            </a:r>
            <a:r>
              <a:rPr lang="ru-RU" sz="3400" dirty="0"/>
              <a:t>, что выражалось в </a:t>
            </a:r>
            <a:endParaRPr lang="ru-RU" sz="3400" dirty="0" smtClean="0"/>
          </a:p>
          <a:p>
            <a:pPr lvl="1"/>
            <a:r>
              <a:rPr lang="ru-RU" sz="3000" dirty="0" smtClean="0"/>
              <a:t>улучшении </a:t>
            </a:r>
            <a:r>
              <a:rPr lang="ru-RU" sz="3000" dirty="0"/>
              <a:t>клинической картины заболевания, </a:t>
            </a:r>
            <a:endParaRPr lang="ru-RU" sz="3000" dirty="0" smtClean="0"/>
          </a:p>
          <a:p>
            <a:pPr lvl="1"/>
            <a:r>
              <a:rPr lang="ru-RU" sz="3000" dirty="0" smtClean="0"/>
              <a:t>уменьшении </a:t>
            </a:r>
            <a:r>
              <a:rPr lang="ru-RU" sz="3000" dirty="0"/>
              <a:t>сроков заболевания, </a:t>
            </a:r>
            <a:endParaRPr lang="ru-RU" sz="3000" dirty="0" smtClean="0"/>
          </a:p>
          <a:p>
            <a:pPr lvl="1"/>
            <a:r>
              <a:rPr lang="ru-RU" sz="3000" dirty="0" smtClean="0"/>
              <a:t>более </a:t>
            </a:r>
            <a:r>
              <a:rPr lang="ru-RU" sz="3000" dirty="0"/>
              <a:t>быстрой нормализации </a:t>
            </a:r>
            <a:r>
              <a:rPr lang="ru-RU" sz="3000" dirty="0" err="1"/>
              <a:t>параклинических</a:t>
            </a:r>
            <a:r>
              <a:rPr lang="ru-RU" sz="3000" dirty="0"/>
              <a:t>  показателей, </a:t>
            </a:r>
            <a:endParaRPr lang="ru-RU" sz="3000" dirty="0" smtClean="0"/>
          </a:p>
          <a:p>
            <a:pPr lvl="1"/>
            <a:r>
              <a:rPr lang="ru-RU" sz="3000" dirty="0" smtClean="0"/>
              <a:t>предотвращал </a:t>
            </a:r>
            <a:r>
              <a:rPr lang="ru-RU" sz="3000" dirty="0"/>
              <a:t>реализацию  последствий в виде выраженной ферментопатии, </a:t>
            </a:r>
            <a:r>
              <a:rPr lang="ru-RU" sz="3000" dirty="0" err="1"/>
              <a:t>дисбиоза</a:t>
            </a:r>
            <a:r>
              <a:rPr lang="ru-RU" sz="3000" dirty="0"/>
              <a:t> кишечника и аллергических </a:t>
            </a:r>
            <a:r>
              <a:rPr lang="ru-RU" sz="3000" dirty="0" smtClean="0"/>
              <a:t>реакций.</a:t>
            </a:r>
            <a:endParaRPr lang="ru-RU" sz="3000" dirty="0"/>
          </a:p>
          <a:p>
            <a:r>
              <a:rPr lang="ru-RU" sz="4600" b="1" dirty="0" smtClean="0"/>
              <a:t>хороший профилактический эффект, что позволило во многих случаях избежать реализацию заболевания даже при тесном контакте с источником инфекции, а в других случаях заболевание протекало в легкой форме.</a:t>
            </a:r>
          </a:p>
          <a:p>
            <a:pPr marL="0" indent="0">
              <a:buNone/>
            </a:pPr>
            <a:endParaRPr lang="ru-RU" sz="4600" b="1" dirty="0"/>
          </a:p>
        </p:txBody>
      </p:sp>
    </p:spTree>
    <p:extLst>
      <p:ext uri="{BB962C8B-B14F-4D97-AF65-F5344CB8AC3E}">
        <p14:creationId xmlns:p14="http://schemas.microsoft.com/office/powerpoint/2010/main" val="26251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800" b="1" dirty="0" err="1" smtClean="0"/>
              <a:t>Здоровьесберегающие</a:t>
            </a:r>
            <a:r>
              <a:rPr lang="ru-RU" altLang="ru-RU" sz="2800" b="1" dirty="0" smtClean="0"/>
              <a:t> технологии, разработанные совместно с ГЦРО для детских садов Новосибирска.</a:t>
            </a:r>
            <a:br>
              <a:rPr lang="ru-RU" altLang="ru-RU" sz="2800" b="1" dirty="0" smtClean="0"/>
            </a:br>
            <a:endParaRPr lang="ru-RU" altLang="ru-RU" sz="2800" b="1" dirty="0" smtClean="0"/>
          </a:p>
        </p:txBody>
      </p:sp>
      <p:sp>
        <p:nvSpPr>
          <p:cNvPr id="121859" name="Содержимое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3000" dirty="0" smtClean="0"/>
              <a:t>Информирование родителей о здоровом образе жизни в виде лекций и бесед с врачами;</a:t>
            </a:r>
          </a:p>
          <a:p>
            <a:pPr>
              <a:lnSpc>
                <a:spcPct val="80000"/>
              </a:lnSpc>
            </a:pPr>
            <a:r>
              <a:rPr lang="ru-RU" altLang="ru-RU" sz="3000" dirty="0" smtClean="0"/>
              <a:t>Написание сказки о здоровом питании для детей;</a:t>
            </a:r>
          </a:p>
          <a:p>
            <a:pPr>
              <a:lnSpc>
                <a:spcPct val="80000"/>
              </a:lnSpc>
            </a:pPr>
            <a:r>
              <a:rPr lang="ru-RU" altLang="ru-RU" sz="3000" dirty="0" smtClean="0"/>
              <a:t>Постановка игрового спектакля по сказке и его показ в 50 садиках города;</a:t>
            </a:r>
          </a:p>
          <a:p>
            <a:pPr>
              <a:lnSpc>
                <a:spcPct val="80000"/>
              </a:lnSpc>
            </a:pPr>
            <a:r>
              <a:rPr lang="ru-RU" altLang="ru-RU" sz="3000" dirty="0" smtClean="0"/>
              <a:t>Конкурс рисунков по сказке, в котором приняли участие более 500 детей.</a:t>
            </a:r>
          </a:p>
          <a:p>
            <a:pPr>
              <a:lnSpc>
                <a:spcPct val="80000"/>
              </a:lnSpc>
            </a:pPr>
            <a:r>
              <a:rPr lang="ru-RU" altLang="ru-RU" sz="3000" dirty="0" smtClean="0"/>
              <a:t>Прием детьми в детских садиках </a:t>
            </a:r>
            <a:r>
              <a:rPr lang="ru-RU" altLang="ru-RU" sz="3000" dirty="0" err="1" smtClean="0"/>
              <a:t>пробиотика</a:t>
            </a:r>
            <a:r>
              <a:rPr lang="ru-RU" altLang="ru-RU" sz="3000" dirty="0" smtClean="0"/>
              <a:t> </a:t>
            </a:r>
            <a:r>
              <a:rPr lang="ru-RU" altLang="ru-RU" sz="3000" dirty="0" err="1" smtClean="0"/>
              <a:t>биовестин</a:t>
            </a:r>
            <a:r>
              <a:rPr lang="ru-RU" altLang="ru-RU" sz="3000" dirty="0" smtClean="0"/>
              <a:t>.</a:t>
            </a:r>
          </a:p>
          <a:p>
            <a:pPr>
              <a:lnSpc>
                <a:spcPct val="80000"/>
              </a:lnSpc>
            </a:pPr>
            <a:endParaRPr lang="ru-RU" alt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val="22271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z="4000" smtClean="0"/>
              <a:t>Рабочие тетради по теме «Питание и здоровье».  </a:t>
            </a:r>
            <a:br>
              <a:rPr lang="ru-RU" altLang="ru-RU" sz="4000" smtClean="0"/>
            </a:br>
            <a:r>
              <a:rPr lang="ru-RU" altLang="ru-RU" sz="4000" smtClean="0"/>
              <a:t> </a:t>
            </a:r>
            <a:br>
              <a:rPr lang="ru-RU" altLang="ru-RU" sz="4000" smtClean="0"/>
            </a:br>
            <a:endParaRPr lang="ru-RU" altLang="ru-RU" sz="4000" smtClean="0"/>
          </a:p>
        </p:txBody>
      </p:sp>
      <p:pic>
        <p:nvPicPr>
          <p:cNvPr id="12288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25" y="1928813"/>
            <a:ext cx="2295525" cy="3724275"/>
          </a:xfrm>
          <a:noFill/>
        </p:spPr>
      </p:pic>
      <p:sp>
        <p:nvSpPr>
          <p:cNvPr id="122884" name="Прямоугольник 4"/>
          <p:cNvSpPr>
            <a:spLocks noChangeArrowheads="1"/>
          </p:cNvSpPr>
          <p:nvPr/>
        </p:nvSpPr>
        <p:spPr bwMode="auto">
          <a:xfrm>
            <a:off x="4143375" y="1503363"/>
            <a:ext cx="45720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i="1">
                <a:latin typeface="Calibri" pitchFamily="34" charset="0"/>
              </a:rPr>
              <a:t>Привет!</a:t>
            </a:r>
          </a:p>
          <a:p>
            <a:r>
              <a:rPr lang="ru-RU" altLang="ru-RU" sz="1600" i="1">
                <a:latin typeface="Calibri" pitchFamily="34" charset="0"/>
              </a:rPr>
              <a:t>Меня зовут Биффи. Я очень маленькая и полезная</a:t>
            </a:r>
          </a:p>
          <a:p>
            <a:r>
              <a:rPr lang="ru-RU" altLang="ru-RU" sz="1600" i="1">
                <a:latin typeface="Calibri" pitchFamily="34" charset="0"/>
              </a:rPr>
              <a:t>бактерия. Увидеть меня можно только в микроскоп.</a:t>
            </a:r>
          </a:p>
          <a:p>
            <a:r>
              <a:rPr lang="ru-RU" altLang="ru-RU" sz="1600" i="1">
                <a:latin typeface="Calibri" pitchFamily="34" charset="0"/>
              </a:rPr>
              <a:t>Художник специально нарисовал меня такой большой, чтобы</a:t>
            </a:r>
          </a:p>
          <a:p>
            <a:r>
              <a:rPr lang="ru-RU" altLang="ru-RU" sz="1600" i="1">
                <a:latin typeface="Calibri" pitchFamily="34" charset="0"/>
              </a:rPr>
              <a:t>ты и твои друзья могли со мной поближе познакомиться.</a:t>
            </a:r>
          </a:p>
          <a:p>
            <a:r>
              <a:rPr lang="ru-RU" altLang="ru-RU" sz="2000" b="1" i="1">
                <a:latin typeface="Calibri" pitchFamily="34" charset="0"/>
              </a:rPr>
              <a:t>Я тоже, как и ты, хочу знать, как устроен человек, какие</a:t>
            </a:r>
          </a:p>
          <a:p>
            <a:r>
              <a:rPr lang="ru-RU" altLang="ru-RU" sz="2000" b="1" i="1">
                <a:latin typeface="Calibri" pitchFamily="34" charset="0"/>
              </a:rPr>
              <a:t>продукты полезные, а какие нет, что нужно делать, чтобы</a:t>
            </a:r>
          </a:p>
          <a:p>
            <a:r>
              <a:rPr lang="ru-RU" altLang="ru-RU" sz="2000" b="1" i="1">
                <a:latin typeface="Calibri" pitchFamily="34" charset="0"/>
              </a:rPr>
              <a:t>быть здоровым и еще много интересных и важных вещей.</a:t>
            </a:r>
          </a:p>
          <a:p>
            <a:r>
              <a:rPr lang="ru-RU" altLang="ru-RU" i="1">
                <a:latin typeface="Calibri" pitchFamily="34" charset="0"/>
              </a:rPr>
              <a:t>Давай вместе искать ответы на наши вопросы. А чтобы было</a:t>
            </a:r>
          </a:p>
          <a:p>
            <a:r>
              <a:rPr lang="ru-RU" altLang="ru-RU" i="1">
                <a:latin typeface="Calibri" pitchFamily="34" charset="0"/>
              </a:rPr>
              <a:t>интереснее, приглашай с собой свою семью.</a:t>
            </a:r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Основные параметры проектов</a:t>
            </a:r>
          </a:p>
        </p:txBody>
      </p:sp>
      <p:sp>
        <p:nvSpPr>
          <p:cNvPr id="8195" name="Текст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4040188" cy="1871662"/>
          </a:xfrm>
        </p:spPr>
        <p:txBody>
          <a:bodyPr/>
          <a:lstStyle/>
          <a:p>
            <a:r>
              <a:rPr lang="en-US" altLang="ru-RU" sz="2000" smtClean="0"/>
              <a:t>HMP – 15</a:t>
            </a:r>
            <a:r>
              <a:rPr lang="ru-RU" altLang="ru-RU" sz="2000" smtClean="0"/>
              <a:t>-18 точек</a:t>
            </a:r>
          </a:p>
          <a:p>
            <a:r>
              <a:rPr lang="ru-RU" altLang="ru-RU" sz="1600" smtClean="0"/>
              <a:t>Здоровые люди :</a:t>
            </a:r>
          </a:p>
          <a:p>
            <a:r>
              <a:rPr lang="ru-RU" altLang="ru-RU" sz="1600" smtClean="0"/>
              <a:t>100 человек из народа Гухибо (Венисуэла) 115 человек из Малави (Южная Африка)</a:t>
            </a:r>
          </a:p>
          <a:p>
            <a:r>
              <a:rPr lang="ru-RU" altLang="ru-RU" sz="1600" smtClean="0"/>
              <a:t>316 человек США</a:t>
            </a:r>
          </a:p>
          <a:p>
            <a:r>
              <a:rPr lang="ru-RU" altLang="ru-RU" sz="1600" smtClean="0"/>
              <a:t>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317625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z="3400" dirty="0" err="1" smtClean="0"/>
              <a:t>MetaHIT</a:t>
            </a:r>
            <a:r>
              <a:rPr lang="ru-RU" sz="3400" dirty="0" smtClean="0"/>
              <a:t> – </a:t>
            </a:r>
            <a:r>
              <a:rPr lang="ru-RU" sz="3400" dirty="0" err="1" smtClean="0"/>
              <a:t>метагеном</a:t>
            </a:r>
            <a:r>
              <a:rPr lang="ru-RU" sz="3400" dirty="0" smtClean="0"/>
              <a:t> ЖКТ</a:t>
            </a:r>
          </a:p>
          <a:p>
            <a:pPr>
              <a:defRPr/>
            </a:pPr>
            <a:r>
              <a:rPr lang="ru-RU" dirty="0"/>
              <a:t>124 взрослых  европейцев (жителей Северной Европы и Средиземноморья</a:t>
            </a:r>
            <a:r>
              <a:rPr lang="ru-RU" dirty="0" smtClean="0"/>
              <a:t>), как здоровые, так и больные: болезнь Крона и ожирение.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819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3357563"/>
            <a:ext cx="2619375" cy="3171825"/>
          </a:xfrm>
          <a:noFill/>
        </p:spPr>
      </p:pic>
      <p:pic>
        <p:nvPicPr>
          <p:cNvPr id="8198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3213100"/>
            <a:ext cx="4041775" cy="3481388"/>
          </a:xfrm>
        </p:spPr>
      </p:pic>
    </p:spTree>
    <p:extLst>
      <p:ext uri="{BB962C8B-B14F-4D97-AF65-F5344CB8AC3E}">
        <p14:creationId xmlns:p14="http://schemas.microsoft.com/office/powerpoint/2010/main" val="33156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29250" y="1500188"/>
            <a:ext cx="3133725" cy="2914650"/>
          </a:xfrm>
          <a:noFill/>
        </p:spPr>
      </p:pic>
      <p:sp>
        <p:nvSpPr>
          <p:cNvPr id="123907" name="TextBox 4"/>
          <p:cNvSpPr txBox="1">
            <a:spLocks noChangeArrowheads="1"/>
          </p:cNvSpPr>
          <p:nvPr/>
        </p:nvSpPr>
        <p:spPr bwMode="auto">
          <a:xfrm>
            <a:off x="1000125" y="500063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/>
              <a:t>ТЕМА 6. Что нужно делать, чтобы быть здоровым.</a:t>
            </a:r>
          </a:p>
          <a:p>
            <a:endParaRPr lang="ru-RU" altLang="ru-RU" sz="3200"/>
          </a:p>
          <a:p>
            <a:r>
              <a:rPr lang="ru-RU" altLang="ru-RU" sz="2800" b="1"/>
              <a:t>Тема 1.  Придумай и нарисуй плакат для малышей на тему:</a:t>
            </a:r>
          </a:p>
          <a:p>
            <a:endParaRPr lang="ru-RU" altLang="ru-RU" sz="2800"/>
          </a:p>
          <a:p>
            <a:pPr>
              <a:buFontTx/>
              <a:buAutoNum type="arabicPeriod"/>
            </a:pPr>
            <a:r>
              <a:rPr lang="ru-RU" altLang="ru-RU" sz="2400"/>
              <a:t>Почему надо мыть руки?</a:t>
            </a:r>
          </a:p>
          <a:p>
            <a:pPr>
              <a:buFontTx/>
              <a:buAutoNum type="arabicPeriod"/>
            </a:pPr>
            <a:r>
              <a:rPr lang="ru-RU" altLang="ru-RU" sz="2400"/>
              <a:t> Почему нельзя брать в рот игрушки?</a:t>
            </a:r>
          </a:p>
          <a:p>
            <a:pPr>
              <a:buFontTx/>
              <a:buAutoNum type="arabicPeriod"/>
            </a:pPr>
            <a:r>
              <a:rPr lang="ru-RU" altLang="ru-RU" sz="2400"/>
              <a:t>Почему надо мыть овощи и фрукты?</a:t>
            </a:r>
          </a:p>
        </p:txBody>
      </p:sp>
    </p:spTree>
    <p:extLst>
      <p:ext uri="{BB962C8B-B14F-4D97-AF65-F5344CB8AC3E}">
        <p14:creationId xmlns:p14="http://schemas.microsoft.com/office/powerpoint/2010/main" val="36018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</a:t>
            </a:r>
            <a:r>
              <a:rPr lang="ru-RU" dirty="0" err="1" smtClean="0"/>
              <a:t>Биовестина</a:t>
            </a:r>
            <a:r>
              <a:rPr lang="ru-RU" dirty="0" smtClean="0"/>
              <a:t> на заболеваемость детей в ДДУ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427168" cy="456937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Проводилось оценка педиатром и анкетирование родителей  эффективности применения </a:t>
            </a:r>
            <a:r>
              <a:rPr lang="ru-RU" dirty="0" err="1"/>
              <a:t>биокоррекционной</a:t>
            </a:r>
            <a:r>
              <a:rPr lang="ru-RU" dirty="0"/>
              <a:t> поддержки по шкале  </a:t>
            </a:r>
            <a:r>
              <a:rPr lang="ru-RU" dirty="0" err="1"/>
              <a:t>Integrative</a:t>
            </a:r>
            <a:r>
              <a:rPr lang="ru-RU" dirty="0"/>
              <a:t> </a:t>
            </a:r>
            <a:r>
              <a:rPr lang="ru-RU" dirty="0" err="1"/>
              <a:t>Medicine</a:t>
            </a:r>
            <a:r>
              <a:rPr lang="ru-RU" dirty="0"/>
              <a:t> </a:t>
            </a:r>
            <a:r>
              <a:rPr lang="ru-RU" dirty="0" err="1"/>
              <a:t>Patient</a:t>
            </a:r>
            <a:r>
              <a:rPr lang="ru-RU" dirty="0"/>
              <a:t> </a:t>
            </a:r>
            <a:r>
              <a:rPr lang="ru-RU" dirty="0" err="1"/>
              <a:t>Satisfaction</a:t>
            </a:r>
            <a:r>
              <a:rPr lang="ru-RU" dirty="0"/>
              <a:t> </a:t>
            </a:r>
            <a:r>
              <a:rPr lang="ru-RU" dirty="0" err="1"/>
              <a:t>Scale</a:t>
            </a:r>
            <a:r>
              <a:rPr lang="ru-RU" dirty="0"/>
              <a:t> – IMPSS. Изучался </a:t>
            </a:r>
            <a:r>
              <a:rPr lang="ru-RU" dirty="0" err="1"/>
              <a:t>катамнез</a:t>
            </a:r>
            <a:r>
              <a:rPr lang="ru-RU" dirty="0"/>
              <a:t> заболеваемости с 2010 по 2012 </a:t>
            </a:r>
            <a:r>
              <a:rPr lang="ru-RU" dirty="0" err="1"/>
              <a:t>гг.по</a:t>
            </a:r>
            <a:r>
              <a:rPr lang="ru-RU" dirty="0"/>
              <a:t> историям развития </a:t>
            </a:r>
            <a:r>
              <a:rPr lang="ru-RU" sz="3500" b="1" dirty="0"/>
              <a:t>367 </a:t>
            </a:r>
            <a:r>
              <a:rPr lang="ru-RU" sz="3500" b="1" dirty="0" smtClean="0"/>
              <a:t>детей</a:t>
            </a:r>
            <a:r>
              <a:rPr lang="ru-RU" sz="3500" b="1" dirty="0"/>
              <a:t>.</a:t>
            </a:r>
          </a:p>
          <a:p>
            <a:r>
              <a:rPr lang="ru-RU" dirty="0" smtClean="0"/>
              <a:t>Из них 267 детей  принимали </a:t>
            </a:r>
            <a:r>
              <a:rPr lang="ru-RU" dirty="0" err="1" smtClean="0"/>
              <a:t>Биовестин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	2 недели в месяц с сентября по май.</a:t>
            </a:r>
          </a:p>
          <a:p>
            <a:r>
              <a:rPr lang="ru-RU" dirty="0" smtClean="0"/>
              <a:t>99 детей – </a:t>
            </a:r>
            <a:r>
              <a:rPr lang="ru-RU" dirty="0" err="1" smtClean="0"/>
              <a:t>гр</a:t>
            </a:r>
            <a:r>
              <a:rPr lang="ru-RU" dirty="0" smtClean="0"/>
              <a:t> сравнения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Характеристика групп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865586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2952"/>
                <a:gridCol w="27466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проявления кишечных расстройств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болевой абдоминальный синдром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послабление стула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неустойчивый стул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Дисбиоз</a:t>
                      </a:r>
                      <a:r>
                        <a:rPr lang="ru-RU" dirty="0" smtClean="0"/>
                        <a:t> кишечника различной степени тяжести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608" y="414908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Распределение по группам здоровья</a:t>
            </a:r>
            <a:endParaRPr lang="ru-RU" b="1" dirty="0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48933"/>
              </p:ext>
            </p:extLst>
          </p:nvPr>
        </p:nvGraphicFramePr>
        <p:xfrm>
          <a:off x="395536" y="4797152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2952"/>
                <a:gridCol w="274664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66,7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7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Динамика заболеваемости </a:t>
            </a:r>
            <a:r>
              <a:rPr lang="ru-RU" dirty="0" smtClean="0"/>
              <a:t>детей</a:t>
            </a:r>
            <a:br>
              <a:rPr lang="ru-RU" dirty="0" smtClean="0"/>
            </a:br>
            <a:r>
              <a:rPr lang="ru-RU" dirty="0" smtClean="0"/>
              <a:t>на фоне приема </a:t>
            </a:r>
            <a:r>
              <a:rPr lang="ru-RU" dirty="0" err="1" smtClean="0"/>
              <a:t>биовестина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9561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6211669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ru-RU" dirty="0"/>
              <a:t> &lt; </a:t>
            </a:r>
            <a:r>
              <a:rPr lang="en-US" dirty="0" smtClean="0"/>
              <a:t>0.001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9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Динамика заболеваемости детей с 1 и 2 группами здоровья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2011 г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603931"/>
              </p:ext>
            </p:extLst>
          </p:nvPr>
        </p:nvGraphicFramePr>
        <p:xfrm>
          <a:off x="323528" y="1654063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2012 г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08183635"/>
              </p:ext>
            </p:extLst>
          </p:nvPr>
        </p:nvGraphicFramePr>
        <p:xfrm>
          <a:off x="4572000" y="1638022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19955" y="269707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45654" y="306641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625805" y="26369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633686" y="602128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- </a:t>
            </a:r>
            <a:r>
              <a:rPr lang="en-US" dirty="0"/>
              <a:t>p</a:t>
            </a:r>
            <a:r>
              <a:rPr lang="ru-RU" dirty="0"/>
              <a:t> &lt; </a:t>
            </a:r>
            <a:r>
              <a:rPr lang="en-US" dirty="0" smtClean="0"/>
              <a:t>0.001</a:t>
            </a:r>
            <a:r>
              <a:rPr lang="ru-RU" dirty="0" smtClean="0"/>
              <a:t>;</a:t>
            </a:r>
            <a:r>
              <a:rPr lang="en-US" dirty="0" smtClean="0"/>
              <a:t> ** -</a:t>
            </a:r>
            <a:r>
              <a:rPr lang="en-US" dirty="0"/>
              <a:t>p</a:t>
            </a:r>
            <a:r>
              <a:rPr lang="ru-RU" dirty="0"/>
              <a:t> &lt; </a:t>
            </a:r>
            <a:r>
              <a:rPr lang="en-US" dirty="0" smtClean="0"/>
              <a:t>0.0</a:t>
            </a:r>
            <a:r>
              <a:rPr lang="ru-RU" dirty="0" smtClean="0"/>
              <a:t>5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3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Динамика показателей иммуногематологического статуса у детей, получавших </a:t>
            </a:r>
            <a:r>
              <a:rPr lang="ru-RU" sz="2800" dirty="0" err="1" smtClean="0"/>
              <a:t>биовестин</a:t>
            </a:r>
            <a:r>
              <a:rPr lang="ru-RU" sz="2800" dirty="0" smtClean="0"/>
              <a:t> относительно </a:t>
            </a:r>
            <a:r>
              <a:rPr lang="ru-RU" sz="2800" dirty="0"/>
              <a:t>исходных данных.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628800"/>
            <a:ext cx="5382036" cy="4926414"/>
          </a:xfrm>
        </p:spPr>
      </p:pic>
      <p:sp>
        <p:nvSpPr>
          <p:cNvPr id="5" name="TextBox 4"/>
          <p:cNvSpPr txBox="1"/>
          <p:nvPr/>
        </p:nvSpPr>
        <p:spPr>
          <a:xfrm>
            <a:off x="6804248" y="54452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 - </a:t>
            </a:r>
            <a:r>
              <a:rPr lang="ru-RU" dirty="0" smtClean="0"/>
              <a:t>р&lt;0,05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4581128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Результаты анализа анкетирования по  </a:t>
            </a:r>
            <a:r>
              <a:rPr lang="ru-RU" sz="2800" dirty="0" err="1"/>
              <a:t>Integrative</a:t>
            </a:r>
            <a:r>
              <a:rPr lang="ru-RU" sz="2800" dirty="0"/>
              <a:t> </a:t>
            </a:r>
            <a:r>
              <a:rPr lang="ru-RU" sz="2800" dirty="0" err="1"/>
              <a:t>Medicine</a:t>
            </a:r>
            <a:r>
              <a:rPr lang="ru-RU" sz="2800" dirty="0"/>
              <a:t> </a:t>
            </a:r>
            <a:r>
              <a:rPr lang="ru-RU" sz="2800" dirty="0" err="1"/>
              <a:t>Patient</a:t>
            </a:r>
            <a:r>
              <a:rPr lang="ru-RU" sz="2800" dirty="0"/>
              <a:t> </a:t>
            </a:r>
            <a:r>
              <a:rPr lang="ru-RU" sz="2800" dirty="0" err="1"/>
              <a:t>Satisfaction</a:t>
            </a:r>
            <a:r>
              <a:rPr lang="ru-RU" sz="2800" dirty="0"/>
              <a:t> </a:t>
            </a:r>
            <a:r>
              <a:rPr lang="ru-RU" sz="2800" dirty="0" err="1"/>
              <a:t>Scale</a:t>
            </a:r>
            <a:r>
              <a:rPr lang="ru-RU" sz="2800" dirty="0"/>
              <a:t> - IMPSS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врач </a:t>
            </a:r>
            <a:r>
              <a:rPr lang="ru-RU" dirty="0" err="1" smtClean="0"/>
              <a:t>педиатор</a:t>
            </a:r>
            <a:endParaRPr lang="ru-RU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67668045"/>
              </p:ext>
            </p:extLst>
          </p:nvPr>
        </p:nvGraphicFramePr>
        <p:xfrm>
          <a:off x="4645025" y="2174875"/>
          <a:ext cx="4041776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279"/>
                <a:gridCol w="137849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полное выздоровление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значительное улучшение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умеренное или незначительное улучшение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без изменений.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32169077"/>
              </p:ext>
            </p:extLst>
          </p:nvPr>
        </p:nvGraphicFramePr>
        <p:xfrm>
          <a:off x="457200" y="2174875"/>
          <a:ext cx="4040188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648"/>
                <a:gridCol w="129354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полностью удовлетворен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удовлетворен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Отношусь нейтрально (не видел проблемы)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 удовлетворен и крайне не удовлетворен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3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Ожидания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Безопасность</a:t>
            </a:r>
          </a:p>
          <a:p>
            <a:r>
              <a:rPr lang="ru-RU" dirty="0" smtClean="0"/>
              <a:t>Здоровый</a:t>
            </a:r>
          </a:p>
          <a:p>
            <a:r>
              <a:rPr lang="ru-RU" dirty="0" smtClean="0"/>
              <a:t>Умелый и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умный.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1579" y="1556792"/>
            <a:ext cx="4053032" cy="46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8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980728"/>
            <a:ext cx="6511925" cy="30839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Влияние жидких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пробиотиков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на состояние психосоматического здоровья детей в организованных коллективах.</a:t>
            </a:r>
          </a:p>
        </p:txBody>
      </p:sp>
    </p:spTree>
    <p:extLst>
      <p:ext uri="{BB962C8B-B14F-4D97-AF65-F5344CB8AC3E}">
        <p14:creationId xmlns:p14="http://schemas.microsoft.com/office/powerpoint/2010/main" val="13365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/>
              <a:t>Методика проведения оздоровительной программы</a:t>
            </a:r>
            <a:endParaRPr lang="ru-RU" sz="4000" dirty="0" smtClean="0"/>
          </a:p>
        </p:txBody>
      </p:sp>
      <p:sp>
        <p:nvSpPr>
          <p:cNvPr id="91139" name="Rectangle 3"/>
          <p:cNvSpPr>
            <a:spLocks noGrp="1"/>
          </p:cNvSpPr>
          <p:nvPr>
            <p:ph type="body" idx="4294967295"/>
          </p:nvPr>
        </p:nvSpPr>
        <p:spPr>
          <a:xfrm>
            <a:off x="357188" y="2071688"/>
            <a:ext cx="4248150" cy="44831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AutoNum type="arabicPeriod"/>
              <a:defRPr/>
            </a:pPr>
            <a:r>
              <a:rPr lang="ru-RU" sz="2400" b="1" dirty="0"/>
              <a:t>Обследовано  </a:t>
            </a:r>
            <a:r>
              <a:rPr lang="en-US" sz="2400" b="1" dirty="0"/>
              <a:t>6</a:t>
            </a:r>
            <a:r>
              <a:rPr lang="ru-RU" sz="2400" b="1" dirty="0"/>
              <a:t>6  детей   с </a:t>
            </a:r>
            <a:r>
              <a:rPr lang="ru-RU" sz="2400" b="1" dirty="0" smtClean="0"/>
              <a:t>6 </a:t>
            </a:r>
            <a:r>
              <a:rPr lang="ru-RU" sz="2400" b="1" dirty="0"/>
              <a:t>до </a:t>
            </a:r>
            <a:r>
              <a:rPr lang="ru-RU" sz="2400" b="1" dirty="0" smtClean="0"/>
              <a:t>7 </a:t>
            </a:r>
            <a:r>
              <a:rPr lang="ru-RU" sz="2400" b="1" dirty="0"/>
              <a:t>лет, </a:t>
            </a:r>
            <a:r>
              <a:rPr lang="ru-RU" sz="2400" b="1" dirty="0" smtClean="0"/>
              <a:t>посещающих старшую группу ДДУ</a:t>
            </a:r>
            <a:endParaRPr lang="ru-RU" sz="2400" b="1" dirty="0"/>
          </a:p>
          <a:p>
            <a:pPr marL="457200" indent="-457200">
              <a:lnSpc>
                <a:spcPct val="90000"/>
              </a:lnSpc>
              <a:buAutoNum type="arabicPeriod"/>
              <a:defRPr/>
            </a:pPr>
            <a:r>
              <a:rPr lang="ru-RU" sz="2400" b="1" dirty="0" smtClean="0"/>
              <a:t>45 детей </a:t>
            </a:r>
            <a:r>
              <a:rPr lang="ru-RU" sz="2400" b="1" dirty="0"/>
              <a:t>получали </a:t>
            </a:r>
            <a:r>
              <a:rPr lang="ru-RU" sz="2400" b="1" dirty="0" err="1" smtClean="0"/>
              <a:t>биовестин</a:t>
            </a:r>
            <a:r>
              <a:rPr lang="ru-RU" sz="2400" b="1" dirty="0" smtClean="0"/>
              <a:t>  по 5 мл </a:t>
            </a:r>
            <a:r>
              <a:rPr lang="ru-RU" sz="2400" b="1" dirty="0"/>
              <a:t>в сутки в течение ноября – декабря 2010 г.</a:t>
            </a:r>
          </a:p>
          <a:p>
            <a:pPr marL="457200" indent="-457200">
              <a:lnSpc>
                <a:spcPct val="90000"/>
              </a:lnSpc>
              <a:buAutoNum type="arabicPeriod"/>
              <a:defRPr/>
            </a:pPr>
            <a:r>
              <a:rPr lang="ru-RU" sz="2400" b="1" dirty="0" smtClean="0"/>
              <a:t>22 ребенка принимали </a:t>
            </a:r>
            <a:r>
              <a:rPr lang="ru-RU" sz="2400" b="1" dirty="0" err="1" smtClean="0"/>
              <a:t>биовестин</a:t>
            </a:r>
            <a:r>
              <a:rPr lang="ru-RU" sz="2400" b="1" dirty="0" smtClean="0"/>
              <a:t> до 30 апреля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400" b="1" dirty="0" smtClean="0"/>
              <a:t>21 ребенок – из группы  сравнения.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endParaRPr lang="ru-RU" sz="2400" b="1" dirty="0" smtClean="0"/>
          </a:p>
        </p:txBody>
      </p:sp>
      <p:pic>
        <p:nvPicPr>
          <p:cNvPr id="44034" name="Picture 2" descr="http://www.nejna.com/wp-content/uploads/2012/07/%D0%B4.%D0%B3%D1%80%D0%B0%D0%B4%D0%B8%D0%BD%D0%B011-1024x6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121" y="2924944"/>
            <a:ext cx="4748879" cy="2940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63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Главные цели программ</a:t>
            </a:r>
            <a:br>
              <a:rPr lang="ru-RU" dirty="0" smtClean="0"/>
            </a:br>
            <a:r>
              <a:rPr lang="ru-RU" dirty="0" err="1" smtClean="0"/>
              <a:t>Микробиом</a:t>
            </a:r>
            <a:r>
              <a:rPr lang="ru-RU" dirty="0" smtClean="0"/>
              <a:t> и </a:t>
            </a:r>
            <a:r>
              <a:rPr lang="ru-RU" dirty="0" err="1" smtClean="0"/>
              <a:t>Метагеном</a:t>
            </a:r>
            <a:r>
              <a:rPr lang="ru-RU" dirty="0" smtClean="0"/>
              <a:t> человека.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188" y="6072188"/>
            <a:ext cx="23764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FF0000"/>
                </a:solidFill>
              </a:rPr>
              <a:t>Кто они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48263" y="6145213"/>
            <a:ext cx="34559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FF0000"/>
                </a:solidFill>
              </a:rPr>
              <a:t>Что делают</a:t>
            </a:r>
          </a:p>
        </p:txBody>
      </p:sp>
    </p:spTree>
    <p:extLst>
      <p:ext uri="{BB962C8B-B14F-4D97-AF65-F5344CB8AC3E}">
        <p14:creationId xmlns:p14="http://schemas.microsoft.com/office/powerpoint/2010/main" val="75205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4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Посещаемость детей по сравнению с детьми из группы сравнения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27584" y="1916832"/>
          <a:ext cx="74168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76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25607"/>
              </p:ext>
            </p:extLst>
          </p:nvPr>
        </p:nvGraphicFramePr>
        <p:xfrm>
          <a:off x="971600" y="2132856"/>
          <a:ext cx="777686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Уровень памяти у детей (в баллах)</a:t>
            </a:r>
          </a:p>
        </p:txBody>
      </p:sp>
    </p:spTree>
    <p:extLst>
      <p:ext uri="{BB962C8B-B14F-4D97-AF65-F5344CB8AC3E}">
        <p14:creationId xmlns:p14="http://schemas.microsoft.com/office/powerpoint/2010/main" val="32395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1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sz="4000" dirty="0" smtClean="0"/>
              <a:t>Распределение уровня тревожности в </a:t>
            </a:r>
            <a:r>
              <a:rPr lang="ru-RU" sz="4000" dirty="0" err="1" smtClean="0"/>
              <a:t>экспериментальнной</a:t>
            </a:r>
            <a:r>
              <a:rPr lang="ru-RU" sz="4000" dirty="0" smtClean="0"/>
              <a:t> </a:t>
            </a:r>
            <a:r>
              <a:rPr lang="ru-RU" sz="4000" dirty="0" err="1" smtClean="0"/>
              <a:t>гр</a:t>
            </a:r>
            <a:r>
              <a:rPr lang="ru-RU" sz="4000" dirty="0" smtClean="0"/>
              <a:t> (%)</a:t>
            </a:r>
          </a:p>
        </p:txBody>
      </p:sp>
      <p:graphicFrame>
        <p:nvGraphicFramePr>
          <p:cNvPr id="15362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395288" y="1443038"/>
          <a:ext cx="3168650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7" name="Диаграмма" r:id="rId4" imgW="3124248" imgH="2686193" progId="Excel.Sheet.8">
                  <p:embed/>
                </p:oleObj>
              </mc:Choice>
              <mc:Fallback>
                <p:oleObj name="Диаграмма" r:id="rId4" imgW="3124248" imgH="2686193" progId="Excel.Shee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43038"/>
                        <a:ext cx="3168650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03800" y="1460500"/>
          <a:ext cx="3671888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8" name="Диаграмма" r:id="rId7" imgW="3352705" imgH="2486025" progId="Excel.Sheet.8">
                  <p:embed/>
                </p:oleObj>
              </mc:Choice>
              <mc:Fallback>
                <p:oleObj name="Диаграмма" r:id="rId7" imgW="3352705" imgH="2486025" progId="Excel.Sheet.8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460500"/>
                        <a:ext cx="3671888" cy="272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68538" y="4279900"/>
          <a:ext cx="4392612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9" name="Диаграмма" r:id="rId10" imgW="3181255" imgH="1867090" progId="Excel.Sheet.8">
                  <p:embed/>
                </p:oleObj>
              </mc:Choice>
              <mc:Fallback>
                <p:oleObj name="Диаграмма" r:id="rId10" imgW="3181255" imgH="1867090" progId="Excel.Sheet.8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279900"/>
                        <a:ext cx="4392612" cy="257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68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Распределение показателей эмоционального благополучия</a:t>
            </a:r>
          </a:p>
        </p:txBody>
      </p:sp>
      <p:graphicFrame>
        <p:nvGraphicFramePr>
          <p:cNvPr id="16386" name="Object 6"/>
          <p:cNvGraphicFramePr>
            <a:graphicFrameLocks noChangeAspect="1"/>
          </p:cNvGraphicFramePr>
          <p:nvPr/>
        </p:nvGraphicFramePr>
        <p:xfrm>
          <a:off x="684213" y="1557338"/>
          <a:ext cx="3671887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1" name="Диаграмма" r:id="rId4" imgW="3429000" imgH="2429018" progId="Excel.Sheet.8">
                  <p:embed/>
                </p:oleObj>
              </mc:Choice>
              <mc:Fallback>
                <p:oleObj name="Диаграмма" r:id="rId4" imgW="3429000" imgH="2429018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557338"/>
                        <a:ext cx="3671887" cy="242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5003800" y="1549400"/>
          <a:ext cx="3540125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2" name="Диаграмма" r:id="rId7" imgW="2819495" imgH="2124266" progId="Excel.Sheet.8">
                  <p:embed/>
                </p:oleObj>
              </mc:Choice>
              <mc:Fallback>
                <p:oleObj name="Диаграмма" r:id="rId7" imgW="2819495" imgH="2124266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549400"/>
                        <a:ext cx="3540125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9"/>
          <p:cNvGraphicFramePr>
            <a:graphicFrameLocks noChangeAspect="1"/>
          </p:cNvGraphicFramePr>
          <p:nvPr/>
        </p:nvGraphicFramePr>
        <p:xfrm>
          <a:off x="2195513" y="3933825"/>
          <a:ext cx="47244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3" name="Диаграмма" r:id="rId10" imgW="4724305" imgH="2781348" progId="Excel.Sheet.8">
                  <p:embed/>
                </p:oleObj>
              </mc:Choice>
              <mc:Fallback>
                <p:oleObj name="Диаграмма" r:id="rId10" imgW="4724305" imgH="2781348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933825"/>
                        <a:ext cx="4724400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5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77995125"/>
              </p:ext>
            </p:extLst>
          </p:nvPr>
        </p:nvGraphicFramePr>
        <p:xfrm>
          <a:off x="395288" y="2205038"/>
          <a:ext cx="4038600" cy="4422776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улучшается настроение, память;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145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пропадает острое чувство голода в течение рабочего дня;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прибавляются силы;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улучшаются текущие и итоговые отметки.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40498916"/>
              </p:ext>
            </p:extLst>
          </p:nvPr>
        </p:nvGraphicFramePr>
        <p:xfrm>
          <a:off x="4929188" y="2143125"/>
          <a:ext cx="4038600" cy="4357688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1381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улучшается состояние кожных покровов,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76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нормализуется деятельность кишечника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700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Снижается раздражительность и нервозность.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35192" name="TextBox 7"/>
          <p:cNvSpPr txBox="1">
            <a:spLocks noChangeArrowheads="1"/>
          </p:cNvSpPr>
          <p:nvPr/>
        </p:nvSpPr>
        <p:spPr bwMode="auto">
          <a:xfrm>
            <a:off x="571500" y="428625"/>
            <a:ext cx="39290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Calibri" pitchFamily="34" charset="0"/>
              </a:rPr>
              <a:t>Сами участники отмечали, что у них </a:t>
            </a:r>
          </a:p>
        </p:txBody>
      </p:sp>
      <p:sp>
        <p:nvSpPr>
          <p:cNvPr id="135193" name="TextBox 8"/>
          <p:cNvSpPr txBox="1">
            <a:spLocks noChangeArrowheads="1"/>
          </p:cNvSpPr>
          <p:nvPr/>
        </p:nvSpPr>
        <p:spPr bwMode="auto">
          <a:xfrm>
            <a:off x="4714875" y="428625"/>
            <a:ext cx="4429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Calibri" pitchFamily="34" charset="0"/>
              </a:rPr>
              <a:t>Родители  отмечали,   что у детей</a:t>
            </a:r>
          </a:p>
        </p:txBody>
      </p:sp>
    </p:spTree>
    <p:extLst>
      <p:ext uri="{BB962C8B-B14F-4D97-AF65-F5344CB8AC3E}">
        <p14:creationId xmlns:p14="http://schemas.microsoft.com/office/powerpoint/2010/main" val="1946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dirty="0" smtClean="0"/>
              <a:t>ВЫВОД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1435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Таким образом, научные исследования, проведенные в начальной школе и практические результаты использования  </a:t>
            </a:r>
            <a:r>
              <a:rPr lang="ru-RU" sz="2000" dirty="0" err="1" smtClean="0"/>
              <a:t>Биовестина</a:t>
            </a:r>
            <a:r>
              <a:rPr lang="ru-RU" sz="2000" dirty="0" smtClean="0"/>
              <a:t>  в детских садах и школах позволяют рекомендовать его для использования в организованных коллективах детей для: </a:t>
            </a:r>
          </a:p>
          <a:p>
            <a:pPr>
              <a:buFont typeface="Arial" charset="0"/>
              <a:buNone/>
            </a:pPr>
            <a:endParaRPr lang="ru-RU" sz="2000" dirty="0" smtClean="0"/>
          </a:p>
          <a:p>
            <a:r>
              <a:rPr lang="ru-RU" sz="2400" dirty="0" smtClean="0"/>
              <a:t>Снижения заболеваемости детей на 30% (18-54%)</a:t>
            </a:r>
          </a:p>
          <a:p>
            <a:endParaRPr lang="ru-RU" sz="1000" dirty="0" smtClean="0"/>
          </a:p>
          <a:p>
            <a:r>
              <a:rPr lang="ru-RU" sz="2400" dirty="0" smtClean="0"/>
              <a:t>Повышения качества жизни ребенка</a:t>
            </a:r>
          </a:p>
          <a:p>
            <a:endParaRPr lang="ru-RU" sz="1000" dirty="0" smtClean="0"/>
          </a:p>
          <a:p>
            <a:r>
              <a:rPr lang="ru-RU" sz="2400" dirty="0" smtClean="0"/>
              <a:t>Повышения когнитивных способностей и</a:t>
            </a:r>
          </a:p>
          <a:p>
            <a:r>
              <a:rPr lang="ru-RU" sz="2400" dirty="0" smtClean="0"/>
              <a:t>Улучшения  эмоционального состояния  детей.</a:t>
            </a:r>
          </a:p>
          <a:p>
            <a:endParaRPr lang="ru-RU" sz="1000" dirty="0" smtClean="0"/>
          </a:p>
          <a:p>
            <a:r>
              <a:rPr lang="ru-RU" sz="2400" dirty="0" smtClean="0"/>
              <a:t>Оптимальный курс приема  жидких </a:t>
            </a:r>
            <a:r>
              <a:rPr lang="ru-RU" sz="2400" dirty="0" err="1" smtClean="0"/>
              <a:t>пробитиков</a:t>
            </a:r>
            <a:r>
              <a:rPr lang="ru-RU" sz="2400" dirty="0" smtClean="0"/>
              <a:t> –  </a:t>
            </a:r>
            <a:r>
              <a:rPr lang="ru-RU" sz="2400" dirty="0" smtClean="0">
                <a:solidFill>
                  <a:srgbClr val="FF0000"/>
                </a:solidFill>
              </a:rPr>
              <a:t>по 2 недели в месяц </a:t>
            </a:r>
            <a:r>
              <a:rPr lang="ru-RU" sz="2400" dirty="0" smtClean="0"/>
              <a:t>на протяжении  учебного года. </a:t>
            </a:r>
          </a:p>
          <a:p>
            <a:endParaRPr lang="ru-RU" sz="2000" dirty="0" smtClean="0"/>
          </a:p>
        </p:txBody>
      </p:sp>
      <p:pic>
        <p:nvPicPr>
          <p:cNvPr id="45060" name="Picture 7" descr="Лого_Биовест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94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1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Заголовок 1"/>
          <p:cNvSpPr>
            <a:spLocks noGrp="1"/>
          </p:cNvSpPr>
          <p:nvPr>
            <p:ph type="ctrTitle"/>
          </p:nvPr>
        </p:nvSpPr>
        <p:spPr>
          <a:xfrm>
            <a:off x="1116013" y="1196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altLang="ru-RU" b="1" smtClean="0"/>
              <a:t>Человек никогда не обедает в одиночестве – микробы всегда с нами.</a:t>
            </a:r>
          </a:p>
        </p:txBody>
      </p:sp>
      <p:sp>
        <p:nvSpPr>
          <p:cNvPr id="1157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6350" y="5218113"/>
            <a:ext cx="4083050" cy="1200150"/>
          </a:xfrm>
        </p:spPr>
        <p:txBody>
          <a:bodyPr/>
          <a:lstStyle/>
          <a:p>
            <a:r>
              <a:rPr lang="ru-RU" altLang="ru-RU" b="1" smtClean="0"/>
              <a:t>Гордон Рамзи</a:t>
            </a:r>
          </a:p>
        </p:txBody>
      </p:sp>
      <p:pic>
        <p:nvPicPr>
          <p:cNvPr id="11571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3573463"/>
            <a:ext cx="4224337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3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x_0acc9e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2060575"/>
            <a:ext cx="4667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ru-RU" altLang="ru-RU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633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Доказанные функции нормальной микрофлоры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14313" y="5000625"/>
            <a:ext cx="2447925" cy="482600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Детоксикационная</a:t>
            </a:r>
          </a:p>
        </p:txBody>
      </p:sp>
      <p:sp>
        <p:nvSpPr>
          <p:cNvPr id="16389" name="AutoShape 9"/>
          <p:cNvSpPr>
            <a:spLocks noChangeArrowheads="1"/>
          </p:cNvSpPr>
          <p:nvPr/>
        </p:nvSpPr>
        <p:spPr bwMode="auto">
          <a:xfrm>
            <a:off x="2916238" y="1125538"/>
            <a:ext cx="5832475" cy="20177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bg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33C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33CC"/>
                </a:solidFill>
              </a:rPr>
              <a:t>Активация иммунной системы: модулирование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33CC"/>
                </a:solidFill>
              </a:rPr>
              <a:t> цитокиновых профилей; активацию локальных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33CC"/>
                </a:solidFill>
              </a:rPr>
              <a:t> макрофагов для увеличения презентации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33CC"/>
                </a:solidFill>
              </a:rPr>
              <a:t> антигенов  B лимфоцитам и увеличения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33CC"/>
                </a:solidFill>
              </a:rPr>
              <a:t> производства  секреторного иммуноглобулина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33CC"/>
                </a:solidFill>
              </a:rPr>
              <a:t>А (IgA) местно и  системно;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, </a:t>
            </a:r>
            <a:endParaRPr lang="en-US" altLang="ru-RU" sz="1800" b="1">
              <a:solidFill>
                <a:schemeClr val="bg2"/>
              </a:solidFill>
            </a:endParaRPr>
          </a:p>
        </p:txBody>
      </p:sp>
      <p:sp>
        <p:nvSpPr>
          <p:cNvPr id="16390" name="AutoShape 10"/>
          <p:cNvSpPr>
            <a:spLocks noChangeArrowheads="1"/>
          </p:cNvSpPr>
          <p:nvPr/>
        </p:nvSpPr>
        <p:spPr bwMode="auto">
          <a:xfrm>
            <a:off x="3000375" y="3429000"/>
            <a:ext cx="5832475" cy="7905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err="1"/>
              <a:t>Межмикробный</a:t>
            </a:r>
            <a:r>
              <a:rPr lang="ru-RU" altLang="ru-RU" sz="1800" b="1" dirty="0"/>
              <a:t> антагонизм: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 продукция кислот; продукция </a:t>
            </a:r>
            <a:r>
              <a:rPr lang="ru-RU" altLang="ru-RU" sz="1800" b="1" dirty="0" err="1"/>
              <a:t>бактерицинов</a:t>
            </a:r>
            <a:r>
              <a:rPr lang="ru-RU" altLang="ru-RU" sz="1800" b="1" dirty="0"/>
              <a:t>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конкуренция за сайты адгезии с патогенами.</a:t>
            </a:r>
            <a:r>
              <a:rPr lang="ru-RU" altLang="ru-RU" sz="1800" dirty="0"/>
              <a:t> </a:t>
            </a:r>
          </a:p>
        </p:txBody>
      </p:sp>
      <p:sp>
        <p:nvSpPr>
          <p:cNvPr id="16391" name="AutoShape 11"/>
          <p:cNvSpPr>
            <a:spLocks noChangeArrowheads="1"/>
          </p:cNvSpPr>
          <p:nvPr/>
        </p:nvSpPr>
        <p:spPr bwMode="auto">
          <a:xfrm>
            <a:off x="285750" y="2357438"/>
            <a:ext cx="2232025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Обеспечение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колонизационной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резистентности</a:t>
            </a:r>
          </a:p>
        </p:txBody>
      </p:sp>
      <p:sp>
        <p:nvSpPr>
          <p:cNvPr id="16392" name="Line 12"/>
          <p:cNvSpPr>
            <a:spLocks noChangeShapeType="1"/>
          </p:cNvSpPr>
          <p:nvPr/>
        </p:nvSpPr>
        <p:spPr bwMode="auto">
          <a:xfrm flipV="1">
            <a:off x="2571750" y="2214563"/>
            <a:ext cx="360363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3" name="Line 13"/>
          <p:cNvSpPr>
            <a:spLocks noChangeShapeType="1"/>
          </p:cNvSpPr>
          <p:nvPr/>
        </p:nvSpPr>
        <p:spPr bwMode="auto">
          <a:xfrm>
            <a:off x="2571750" y="3000375"/>
            <a:ext cx="360363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384550" y="4985472"/>
            <a:ext cx="2447925" cy="4826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Синтетическая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6408233" y="5000625"/>
            <a:ext cx="2447925" cy="482600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Пищеварительная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468687" y="6165304"/>
            <a:ext cx="2447925" cy="482600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Генетическая</a:t>
            </a:r>
          </a:p>
        </p:txBody>
      </p:sp>
    </p:spTree>
    <p:extLst>
      <p:ext uri="{BB962C8B-B14F-4D97-AF65-F5344CB8AC3E}">
        <p14:creationId xmlns:p14="http://schemas.microsoft.com/office/powerpoint/2010/main" val="20403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Иммуногематологический статус детей, посещающих </a:t>
            </a:r>
            <a:r>
              <a:rPr lang="ru-RU" sz="3200" dirty="0" smtClean="0"/>
              <a:t>ДДУ, </a:t>
            </a:r>
            <a:r>
              <a:rPr lang="ru-RU" sz="3200" dirty="0"/>
              <a:t>имеющих </a:t>
            </a:r>
            <a:r>
              <a:rPr lang="ru-RU" sz="3200" dirty="0" err="1"/>
              <a:t>дисбиоз</a:t>
            </a:r>
            <a:r>
              <a:rPr lang="ru-RU" sz="3200" dirty="0"/>
              <a:t> кишечника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700808"/>
            <a:ext cx="5424359" cy="4773437"/>
          </a:xfrm>
        </p:spPr>
      </p:pic>
      <p:sp>
        <p:nvSpPr>
          <p:cNvPr id="7" name="TextBox 6"/>
          <p:cNvSpPr txBox="1"/>
          <p:nvPr/>
        </p:nvSpPr>
        <p:spPr>
          <a:xfrm>
            <a:off x="6804248" y="544522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 - </a:t>
            </a:r>
            <a:r>
              <a:rPr lang="ru-RU" dirty="0" smtClean="0"/>
              <a:t>р&lt;0,01</a:t>
            </a:r>
            <a:endParaRPr lang="ru-RU" dirty="0"/>
          </a:p>
          <a:p>
            <a:r>
              <a:rPr lang="ru-RU" dirty="0"/>
              <a:t>** - </a:t>
            </a:r>
            <a:r>
              <a:rPr lang="ru-RU" dirty="0" smtClean="0"/>
              <a:t>р&lt;0,001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18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Частота встречаемости </a:t>
            </a:r>
            <a:r>
              <a:rPr lang="ru-RU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дисбиоза</a:t>
            </a: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у лиц в зависимости от возраста (%), 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n=3409</a:t>
            </a:r>
            <a:endParaRPr lang="ru-RU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17411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55650" y="1927225"/>
          <a:ext cx="7777163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5" name="Диаграмма" r:id="rId5" imgW="5886298" imgH="3762289" progId="Excel.Sheet.8">
                  <p:embed/>
                </p:oleObj>
              </mc:Choice>
              <mc:Fallback>
                <p:oleObj name="Диаграмма" r:id="rId5" imgW="5886298" imgH="376228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927225"/>
                        <a:ext cx="7777163" cy="445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Пробиотики</a:t>
            </a:r>
            <a:r>
              <a:rPr lang="ru-RU" b="1" dirty="0" smtClean="0"/>
              <a:t>  - </a:t>
            </a:r>
            <a:r>
              <a:rPr lang="ru-RU" dirty="0" smtClean="0"/>
              <a:t>Живые микроорганизмы, которые при введении в адекватном количестве, оказывают положительный эффект на здоровье хозяина </a:t>
            </a:r>
          </a:p>
          <a:p>
            <a:r>
              <a:rPr lang="ru-RU" b="1" dirty="0" smtClean="0"/>
              <a:t>Формы выпуска </a:t>
            </a:r>
            <a:r>
              <a:rPr lang="ru-RU" b="1" dirty="0" err="1" smtClean="0"/>
              <a:t>пробиотиков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dirty="0" err="1" smtClean="0"/>
              <a:t>Пробиотики</a:t>
            </a:r>
            <a:r>
              <a:rPr lang="ru-RU" dirty="0" smtClean="0"/>
              <a:t> могут быть включены в состав различных типов пищевых продуктов, включая лекарственные препараты и пищевые добавки.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5138608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Всемирная гастроэнтерологическая ассоциация. </a:t>
            </a:r>
          </a:p>
          <a:p>
            <a:r>
              <a:rPr lang="ru-RU" sz="1400" dirty="0" smtClean="0"/>
              <a:t>Практические рекомендации. </a:t>
            </a:r>
            <a:r>
              <a:rPr lang="ru-RU" sz="1400" dirty="0" err="1" smtClean="0"/>
              <a:t>Пробиотики</a:t>
            </a:r>
            <a:r>
              <a:rPr lang="ru-RU" sz="1400" dirty="0" smtClean="0"/>
              <a:t> и </a:t>
            </a:r>
            <a:r>
              <a:rPr lang="ru-RU" sz="1400" dirty="0" err="1" smtClean="0"/>
              <a:t>пребиотики</a:t>
            </a:r>
            <a:r>
              <a:rPr lang="ru-RU" sz="1400" dirty="0" smtClean="0"/>
              <a:t>. 2011 г.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FD834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eaLnBrk="1" hangingPunct="1"/>
            <a:r>
              <a:rPr lang="ru-RU" sz="3200" b="1" smtClean="0"/>
              <a:t>Схематическое изображение потенциальных механизмов пробиотиков</a:t>
            </a:r>
          </a:p>
        </p:txBody>
      </p:sp>
      <p:pic>
        <p:nvPicPr>
          <p:cNvPr id="14339" name="Picture 2" descr="Sherman-2009-1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428750"/>
            <a:ext cx="7572375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6000750" y="6488113"/>
            <a:ext cx="2786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Philip M. Sherman,</a:t>
            </a:r>
            <a:r>
              <a:rPr lang="ru-RU">
                <a:latin typeface="Calibri" pitchFamily="34" charset="0"/>
              </a:rPr>
              <a:t>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1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lum bright="-3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1625" y="1285875"/>
            <a:ext cx="6048375" cy="4213225"/>
          </a:xfrm>
          <a:ln w="25400">
            <a:solidFill>
              <a:srgbClr val="002060"/>
            </a:solidFill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8172450" y="6605588"/>
            <a:ext cx="101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>
              <a:latin typeface="Calibri" pitchFamily="34" charset="0"/>
            </a:endParaRPr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323850" y="309563"/>
            <a:ext cx="8424863" cy="830262"/>
          </a:xfrm>
          <a:prstGeom prst="rect">
            <a:avLst/>
          </a:prstGeom>
          <a:gradFill>
            <a:gsLst>
              <a:gs pos="0">
                <a:srgbClr val="5FD834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Схематическое представление феноменологической модели пробиотического действия бактериальных препаратов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14313" y="5857875"/>
            <a:ext cx="8929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Calibri" pitchFamily="34" charset="0"/>
              </a:rPr>
              <a:t>(МАЛТ- мукозоассоциированная лимфоидная ткань, МК, ДК, КП и ЭК – М-, дендритные, Панета и эпителиальные клетки; НМ и ВМ – низко и высокомолекулярные метаболиты, Д- дефенсины, ИЛ-8 – интерлейкин 8).                                                    Петров Л.Н., СПб.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1201</Words>
  <Application>Microsoft Office PowerPoint</Application>
  <PresentationFormat>Экран (4:3)</PresentationFormat>
  <Paragraphs>226</Paragraphs>
  <Slides>37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Диаграмма</vt:lpstr>
      <vt:lpstr>Эффективность жидких пробиотиков в профилактике вирусных  инфекций</vt:lpstr>
      <vt:lpstr>Основные параметры проектов</vt:lpstr>
      <vt:lpstr>Главные цели программ Микробиом и Метагеном человека. </vt:lpstr>
      <vt:lpstr>Доказанные функции нормальной микрофлоры</vt:lpstr>
      <vt:lpstr>Иммуногематологический статус детей, посещающих ДДУ, имеющих дисбиоз кишечника</vt:lpstr>
      <vt:lpstr>Частота встречаемости дисбиоза у лиц в зависимости от возраста (%), n=3409</vt:lpstr>
      <vt:lpstr>Презентация PowerPoint</vt:lpstr>
      <vt:lpstr>Схематическое изображение потенциальных механизмов пробиотиков</vt:lpstr>
      <vt:lpstr>Презентация PowerPoint</vt:lpstr>
      <vt:lpstr>Презентация PowerPoint</vt:lpstr>
      <vt:lpstr>Механизм действия Биовестина</vt:lpstr>
      <vt:lpstr>Влияние жидких пробиотиков на  течение ротавирусной инфекции у детей.</vt:lpstr>
      <vt:lpstr>Средняя продолжительность клинических симптомов ротавирусной инфекции у детей</vt:lpstr>
      <vt:lpstr>Динамика исчезновения  нарушений ЖКТ (диарейного синдрома)</vt:lpstr>
      <vt:lpstr>Динамика нормализации частоты стула в группах</vt:lpstr>
      <vt:lpstr>Динамика исчезновения клинических симптомов инфекционного токсикоза при ротавирусной инфекции у детей </vt:lpstr>
      <vt:lpstr>Выводы</vt:lpstr>
      <vt:lpstr>Здоровьесберегающие технологии, разработанные совместно с ГЦРО для детских садов Новосибирска. </vt:lpstr>
      <vt:lpstr>  Рабочие тетради по теме «Питание и здоровье».     </vt:lpstr>
      <vt:lpstr>Презентация PowerPoint</vt:lpstr>
      <vt:lpstr>Влияние Биовестина на заболеваемость детей в ДДУ</vt:lpstr>
      <vt:lpstr>Характеристика групп</vt:lpstr>
      <vt:lpstr>Динамика заболеваемости детей на фоне приема биовестина</vt:lpstr>
      <vt:lpstr>Динамика заболеваемости детей с 1 и 2 группами здоровья</vt:lpstr>
      <vt:lpstr>Динамика показателей иммуногематологического статуса у детей, получавших биовестин относительно исходных данных.</vt:lpstr>
      <vt:lpstr>Результаты анализа анкетирования по  Integrative Medicine Patient Satisfaction Scale - IMPSS</vt:lpstr>
      <vt:lpstr>Ожидания родителей</vt:lpstr>
      <vt:lpstr>Презентация PowerPoint</vt:lpstr>
      <vt:lpstr> Методика проведения оздоровительной программы</vt:lpstr>
      <vt:lpstr> Посещаемость детей по сравнению с детьми из группы сравнения</vt:lpstr>
      <vt:lpstr>Уровень памяти у детей (в баллах)</vt:lpstr>
      <vt:lpstr>Распределение уровня тревожности в экспериментальнной гр (%)</vt:lpstr>
      <vt:lpstr>Распределение показателей эмоционального благополучия</vt:lpstr>
      <vt:lpstr>Презентация PowerPoint</vt:lpstr>
      <vt:lpstr>ВЫВОД</vt:lpstr>
      <vt:lpstr>Человек никогда не обедает в одиночестве – микробы всегда с нами.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есть то, что он ест!</dc:title>
  <dc:creator>Анна</dc:creator>
  <cp:lastModifiedBy>User</cp:lastModifiedBy>
  <cp:revision>32</cp:revision>
  <dcterms:created xsi:type="dcterms:W3CDTF">2014-12-08T16:39:49Z</dcterms:created>
  <dcterms:modified xsi:type="dcterms:W3CDTF">2015-10-29T04:40:04Z</dcterms:modified>
</cp:coreProperties>
</file>