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75" r:id="rId2"/>
    <p:sldId id="276" r:id="rId3"/>
    <p:sldId id="277" r:id="rId4"/>
    <p:sldId id="256" r:id="rId5"/>
    <p:sldId id="257" r:id="rId6"/>
    <p:sldId id="271" r:id="rId7"/>
    <p:sldId id="272" r:id="rId8"/>
    <p:sldId id="273" r:id="rId9"/>
    <p:sldId id="274" r:id="rId10"/>
    <p:sldId id="258" r:id="rId11"/>
    <p:sldId id="262" r:id="rId12"/>
    <p:sldId id="268" r:id="rId13"/>
    <p:sldId id="260" r:id="rId14"/>
    <p:sldId id="269" r:id="rId15"/>
    <p:sldId id="270" r:id="rId16"/>
    <p:sldId id="265"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23.08.2015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23.08.2015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23.08.2015</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23.08.2015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23.08.2015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23.08.2015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23.08.2015</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23.08.2015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23.08.2015</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23.08.2015</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23.08.2015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9600" cy="642942"/>
          </a:xfrm>
        </p:spPr>
        <p:txBody>
          <a:bodyPr>
            <a:normAutofit/>
          </a:bodyPr>
          <a:lstStyle/>
          <a:p>
            <a:r>
              <a:rPr lang="ru-RU" dirty="0" smtClean="0"/>
              <a:t>Расписание </a:t>
            </a:r>
            <a:r>
              <a:rPr lang="ru-RU" sz="2700" dirty="0" smtClean="0"/>
              <a:t>(возможны изменения)</a:t>
            </a:r>
            <a:endParaRPr lang="ru-RU" sz="2700" dirty="0"/>
          </a:p>
        </p:txBody>
      </p:sp>
      <p:graphicFrame>
        <p:nvGraphicFramePr>
          <p:cNvPr id="4" name="Содержимое 3"/>
          <p:cNvGraphicFramePr>
            <a:graphicFrameLocks noGrp="1"/>
          </p:cNvGraphicFramePr>
          <p:nvPr>
            <p:ph sz="quarter" idx="1"/>
            <p:extLst>
              <p:ext uri="{D42A27DB-BD31-4B8C-83A1-F6EECF244321}">
                <p14:modId xmlns:p14="http://schemas.microsoft.com/office/powerpoint/2010/main" xmlns="" val="425837909"/>
              </p:ext>
            </p:extLst>
          </p:nvPr>
        </p:nvGraphicFramePr>
        <p:xfrm>
          <a:off x="0" y="722133"/>
          <a:ext cx="9144000" cy="6288040"/>
        </p:xfrm>
        <a:graphic>
          <a:graphicData uri="http://schemas.openxmlformats.org/drawingml/2006/table">
            <a:tbl>
              <a:tblPr firstRow="1" bandRow="1">
                <a:tableStyleId>{5C22544A-7EE6-4342-B048-85BDC9FD1C3A}</a:tableStyleId>
              </a:tblPr>
              <a:tblGrid>
                <a:gridCol w="1031882"/>
                <a:gridCol w="1379878"/>
                <a:gridCol w="1728192"/>
                <a:gridCol w="5004048"/>
              </a:tblGrid>
              <a:tr h="402224">
                <a:tc>
                  <a:txBody>
                    <a:bodyPr/>
                    <a:lstStyle/>
                    <a:p>
                      <a:r>
                        <a:rPr lang="ru-RU" dirty="0" smtClean="0"/>
                        <a:t>дата</a:t>
                      </a:r>
                      <a:endParaRPr lang="ru-RU" dirty="0"/>
                    </a:p>
                  </a:txBody>
                  <a:tcPr/>
                </a:tc>
                <a:tc>
                  <a:txBody>
                    <a:bodyPr/>
                    <a:lstStyle/>
                    <a:p>
                      <a:r>
                        <a:rPr lang="ru-RU" dirty="0" smtClean="0"/>
                        <a:t>аудитория</a:t>
                      </a:r>
                      <a:endParaRPr lang="ru-RU" dirty="0"/>
                    </a:p>
                  </a:txBody>
                  <a:tcPr/>
                </a:tc>
                <a:tc>
                  <a:txBody>
                    <a:bodyPr/>
                    <a:lstStyle/>
                    <a:p>
                      <a:r>
                        <a:rPr lang="ru-RU" dirty="0" smtClean="0"/>
                        <a:t>преподаватель</a:t>
                      </a:r>
                      <a:endParaRPr lang="ru-RU" dirty="0"/>
                    </a:p>
                  </a:txBody>
                  <a:tcPr/>
                </a:tc>
                <a:tc>
                  <a:txBody>
                    <a:bodyPr/>
                    <a:lstStyle/>
                    <a:p>
                      <a:r>
                        <a:rPr lang="ru-RU" dirty="0" smtClean="0"/>
                        <a:t>тема</a:t>
                      </a:r>
                      <a:endParaRPr lang="ru-RU" dirty="0"/>
                    </a:p>
                  </a:txBody>
                  <a:tcPr/>
                </a:tc>
              </a:tr>
              <a:tr h="495893">
                <a:tc>
                  <a:txBody>
                    <a:bodyPr/>
                    <a:lstStyle/>
                    <a:p>
                      <a:r>
                        <a:rPr lang="ru-RU" sz="1600" dirty="0" smtClean="0"/>
                        <a:t>18.08</a:t>
                      </a:r>
                    </a:p>
                    <a:p>
                      <a:r>
                        <a:rPr lang="ru-RU" sz="1600" dirty="0" err="1" smtClean="0"/>
                        <a:t>вт</a:t>
                      </a:r>
                      <a:endParaRPr lang="ru-RU" sz="1600" dirty="0"/>
                    </a:p>
                  </a:txBody>
                  <a:tcPr/>
                </a:tc>
                <a:tc>
                  <a:txBody>
                    <a:bodyPr/>
                    <a:lstStyle/>
                    <a:p>
                      <a:r>
                        <a:rPr lang="ru-RU" sz="1200" dirty="0" smtClean="0"/>
                        <a:t>Актовый зал</a:t>
                      </a:r>
                      <a:endParaRPr lang="ru-RU" sz="1200" dirty="0"/>
                    </a:p>
                  </a:txBody>
                  <a:tcPr/>
                </a:tc>
                <a:tc>
                  <a:txBody>
                    <a:bodyPr/>
                    <a:lstStyle/>
                    <a:p>
                      <a:r>
                        <a:rPr lang="ru-RU" sz="1200" dirty="0" smtClean="0"/>
                        <a:t>Медведева Е.Г.</a:t>
                      </a:r>
                    </a:p>
                    <a:p>
                      <a:r>
                        <a:rPr lang="ru-RU" sz="1200" dirty="0" smtClean="0"/>
                        <a:t>Володина Е.Н.</a:t>
                      </a:r>
                      <a:endParaRPr lang="ru-RU" sz="1200" dirty="0"/>
                    </a:p>
                  </a:txBody>
                  <a:tcPr/>
                </a:tc>
                <a:tc>
                  <a:txBody>
                    <a:bodyPr/>
                    <a:lstStyle/>
                    <a:p>
                      <a:r>
                        <a:rPr lang="ru-RU" sz="1200" dirty="0" smtClean="0"/>
                        <a:t>Нормативные документы</a:t>
                      </a:r>
                      <a:endParaRPr lang="ru-RU" sz="1200" dirty="0"/>
                    </a:p>
                  </a:txBody>
                  <a:tcPr/>
                </a:tc>
              </a:tr>
              <a:tr h="495893">
                <a:tc>
                  <a:txBody>
                    <a:bodyPr/>
                    <a:lstStyle/>
                    <a:p>
                      <a:r>
                        <a:rPr lang="ru-RU" sz="1600" dirty="0" smtClean="0"/>
                        <a:t>19.08</a:t>
                      </a:r>
                    </a:p>
                    <a:p>
                      <a:r>
                        <a:rPr lang="ru-RU" sz="1600" dirty="0" smtClean="0"/>
                        <a:t>ср</a:t>
                      </a:r>
                      <a:endParaRPr lang="ru-RU" sz="1600" dirty="0"/>
                    </a:p>
                  </a:txBody>
                  <a:tcPr/>
                </a:tc>
                <a:tc>
                  <a:txBody>
                    <a:bodyPr/>
                    <a:lstStyle/>
                    <a:p>
                      <a:r>
                        <a:rPr lang="ru-RU" sz="1200" dirty="0" smtClean="0"/>
                        <a:t>АЗ//</a:t>
                      </a:r>
                      <a:r>
                        <a:rPr lang="ru-RU" sz="1200" baseline="0" dirty="0" smtClean="0"/>
                        <a:t> 306</a:t>
                      </a:r>
                      <a:endParaRPr lang="ru-RU" sz="1200" dirty="0"/>
                    </a:p>
                  </a:txBody>
                  <a:tcPr/>
                </a:tc>
                <a:tc>
                  <a:txBody>
                    <a:bodyPr/>
                    <a:lstStyle/>
                    <a:p>
                      <a:r>
                        <a:rPr lang="ru-RU" sz="1200" dirty="0" err="1" smtClean="0"/>
                        <a:t>Аксарина</a:t>
                      </a:r>
                      <a:r>
                        <a:rPr lang="ru-RU" sz="1200" dirty="0" smtClean="0"/>
                        <a:t> Н.А.</a:t>
                      </a:r>
                    </a:p>
                    <a:p>
                      <a:r>
                        <a:rPr lang="ru-RU" sz="1200" dirty="0" smtClean="0"/>
                        <a:t>Третьякова В.Ю.</a:t>
                      </a:r>
                      <a:endParaRPr lang="ru-RU"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t>Внеурочная деятельность</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Интеграция школьного и семейного речевого воспитания.</a:t>
                      </a:r>
                    </a:p>
                  </a:txBody>
                  <a:tcPr/>
                </a:tc>
              </a:tr>
              <a:tr h="644660">
                <a:tc>
                  <a:txBody>
                    <a:bodyPr/>
                    <a:lstStyle/>
                    <a:p>
                      <a:r>
                        <a:rPr lang="ru-RU" sz="1600" dirty="0" smtClean="0"/>
                        <a:t>20.08</a:t>
                      </a:r>
                    </a:p>
                    <a:p>
                      <a:r>
                        <a:rPr lang="ru-RU" sz="1600" dirty="0" err="1" smtClean="0"/>
                        <a:t>чт</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АЗ//</a:t>
                      </a:r>
                      <a:r>
                        <a:rPr lang="ru-RU" sz="1200" baseline="0" dirty="0" smtClean="0"/>
                        <a:t> 306</a:t>
                      </a:r>
                      <a:endParaRPr lang="ru-RU" sz="1200" dirty="0" smtClean="0"/>
                    </a:p>
                  </a:txBody>
                  <a:tcPr/>
                </a:tc>
                <a:tc>
                  <a:txBody>
                    <a:bodyPr/>
                    <a:lstStyle/>
                    <a:p>
                      <a:r>
                        <a:rPr lang="ru-RU" sz="1200" dirty="0" smtClean="0"/>
                        <a:t>Медведева Е.Г.</a:t>
                      </a:r>
                    </a:p>
                    <a:p>
                      <a:r>
                        <a:rPr lang="ru-RU" sz="1200" dirty="0" err="1" smtClean="0"/>
                        <a:t>Аксарина</a:t>
                      </a:r>
                      <a:r>
                        <a:rPr lang="ru-RU" sz="1200" dirty="0" smtClean="0"/>
                        <a:t> Н.А.</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Особенности структуры, содержания и использования в учебном процессе УМК по русскому языку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effectLst/>
                          <a:latin typeface="Times New Roman" panose="02020603050405020304" pitchFamily="18" charset="0"/>
                          <a:ea typeface="Times New Roman" panose="02020603050405020304" pitchFamily="18" charset="0"/>
                        </a:rPr>
                        <a:t>современные подходы, виды, формы и критерии анализа и оценки </a:t>
                      </a:r>
                      <a:endParaRPr lang="ru-RU" sz="1200" kern="1200" dirty="0" smtClean="0">
                        <a:solidFill>
                          <a:schemeClr val="dk1"/>
                        </a:solidFill>
                        <a:latin typeface="+mn-lt"/>
                        <a:ea typeface="+mn-ea"/>
                        <a:cs typeface="+mn-cs"/>
                      </a:endParaRPr>
                    </a:p>
                  </a:txBody>
                  <a:tcPr/>
                </a:tc>
              </a:tr>
              <a:tr h="495893">
                <a:tc>
                  <a:txBody>
                    <a:bodyPr/>
                    <a:lstStyle/>
                    <a:p>
                      <a:r>
                        <a:rPr lang="ru-RU" sz="1600" dirty="0" smtClean="0"/>
                        <a:t>21.08</a:t>
                      </a:r>
                    </a:p>
                    <a:p>
                      <a:r>
                        <a:rPr lang="ru-RU" sz="1600" dirty="0" err="1" smtClean="0"/>
                        <a:t>пт</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АЗ//</a:t>
                      </a:r>
                      <a:r>
                        <a:rPr lang="ru-RU" sz="1200" baseline="0" dirty="0" smtClean="0"/>
                        <a:t> 306</a:t>
                      </a:r>
                      <a:endParaRPr lang="ru-RU" sz="1200" dirty="0" smtClean="0"/>
                    </a:p>
                  </a:txBody>
                  <a:tcPr/>
                </a:tc>
                <a:tc>
                  <a:txBody>
                    <a:bodyPr/>
                    <a:lstStyle/>
                    <a:p>
                      <a:r>
                        <a:rPr lang="ru-RU" sz="1200" dirty="0" smtClean="0"/>
                        <a:t>Медведева Е.Г.</a:t>
                      </a:r>
                    </a:p>
                    <a:p>
                      <a:r>
                        <a:rPr lang="ru-RU" sz="1200" dirty="0" smtClean="0"/>
                        <a:t>Володина Е.Н.</a:t>
                      </a:r>
                    </a:p>
                  </a:txBody>
                  <a:tcPr/>
                </a:tc>
                <a:tc>
                  <a:txBody>
                    <a:bodyPr/>
                    <a:lstStyle/>
                    <a:p>
                      <a:r>
                        <a:rPr lang="ru-RU" sz="1200" kern="1200" dirty="0" smtClean="0">
                          <a:solidFill>
                            <a:schemeClr val="dk1"/>
                          </a:solidFill>
                          <a:latin typeface="+mn-lt"/>
                          <a:ea typeface="+mn-ea"/>
                          <a:cs typeface="+mn-cs"/>
                        </a:rPr>
                        <a:t>Создание развивающей речевой среды и единого режима работы с текстовой информацией.</a:t>
                      </a:r>
                      <a:endParaRPr lang="ru-RU" sz="1200" dirty="0"/>
                    </a:p>
                  </a:txBody>
                  <a:tcPr/>
                </a:tc>
              </a:tr>
              <a:tr h="495893">
                <a:tc>
                  <a:txBody>
                    <a:bodyPr/>
                    <a:lstStyle/>
                    <a:p>
                      <a:r>
                        <a:rPr lang="ru-RU" sz="1600" dirty="0" smtClean="0"/>
                        <a:t>22.08</a:t>
                      </a:r>
                    </a:p>
                    <a:p>
                      <a:r>
                        <a:rPr lang="ru-RU" sz="1600" dirty="0" err="1" smtClean="0"/>
                        <a:t>сб</a:t>
                      </a:r>
                      <a:endParaRPr lang="ru-RU" sz="1600" dirty="0"/>
                    </a:p>
                  </a:txBody>
                  <a:tcPr/>
                </a:tc>
                <a:tc>
                  <a:txBody>
                    <a:bodyPr/>
                    <a:lstStyle/>
                    <a:p>
                      <a:r>
                        <a:rPr lang="ru-RU" sz="1200" dirty="0" smtClean="0"/>
                        <a:t>АЗ</a:t>
                      </a:r>
                      <a:endParaRPr lang="ru-RU" sz="1200" dirty="0"/>
                    </a:p>
                  </a:txBody>
                  <a:tcPr/>
                </a:tc>
                <a:tc>
                  <a:txBody>
                    <a:bodyPr/>
                    <a:lstStyle/>
                    <a:p>
                      <a:r>
                        <a:rPr lang="ru-RU" sz="1200" dirty="0" smtClean="0"/>
                        <a:t>Володина Е.Н.</a:t>
                      </a:r>
                    </a:p>
                    <a:p>
                      <a:r>
                        <a:rPr lang="ru-RU" sz="1200" dirty="0" smtClean="0"/>
                        <a:t>Володина Е.А.</a:t>
                      </a:r>
                      <a:endParaRPr lang="ru-RU" sz="1200" dirty="0"/>
                    </a:p>
                  </a:txBody>
                  <a:tcPr/>
                </a:tc>
                <a:tc>
                  <a:txBody>
                    <a:bodyPr/>
                    <a:lstStyle/>
                    <a:p>
                      <a:r>
                        <a:rPr kumimoji="0" lang="ru-RU" sz="1200" kern="1200" dirty="0" smtClean="0">
                          <a:solidFill>
                            <a:schemeClr val="dk1"/>
                          </a:solidFill>
                          <a:latin typeface="+mn-lt"/>
                          <a:ea typeface="+mn-ea"/>
                          <a:cs typeface="+mn-cs"/>
                        </a:rPr>
                        <a:t>Законы ораторского искусства . Цель, приемы, структура публичного выступления</a:t>
                      </a:r>
                      <a:endParaRPr lang="ru-RU" sz="1200" dirty="0"/>
                    </a:p>
                  </a:txBody>
                  <a:tcPr/>
                </a:tc>
              </a:tr>
              <a:tr h="647996">
                <a:tc>
                  <a:txBody>
                    <a:bodyPr/>
                    <a:lstStyle/>
                    <a:p>
                      <a:r>
                        <a:rPr lang="ru-RU" sz="1600" dirty="0" smtClean="0"/>
                        <a:t>23.08</a:t>
                      </a:r>
                    </a:p>
                    <a:p>
                      <a:r>
                        <a:rPr lang="ru-RU" sz="1600" dirty="0" err="1" smtClean="0"/>
                        <a:t>вс</a:t>
                      </a:r>
                      <a:endParaRPr lang="ru-RU" sz="1600" dirty="0"/>
                    </a:p>
                  </a:txBody>
                  <a:tcPr/>
                </a:tc>
                <a:tc>
                  <a:txBody>
                    <a:bodyPr/>
                    <a:lstStyle/>
                    <a:p>
                      <a:r>
                        <a:rPr lang="ru-RU" sz="1200" dirty="0" smtClean="0"/>
                        <a:t>Самостоятельная работа</a:t>
                      </a:r>
                      <a:endParaRPr lang="ru-RU" sz="1200" dirty="0"/>
                    </a:p>
                  </a:txBody>
                  <a:tcPr/>
                </a:tc>
                <a:tc>
                  <a:txBody>
                    <a:bodyPr/>
                    <a:lstStyle/>
                    <a:p>
                      <a:endParaRPr lang="ru-RU" sz="1200" dirty="0"/>
                    </a:p>
                  </a:txBody>
                  <a:tcPr/>
                </a:tc>
                <a:tc>
                  <a:txBody>
                    <a:bodyPr/>
                    <a:lstStyle/>
                    <a:p>
                      <a:r>
                        <a:rPr lang="ru-RU" sz="1200" kern="1200" dirty="0" smtClean="0">
                          <a:solidFill>
                            <a:schemeClr val="dk1"/>
                          </a:solidFill>
                          <a:latin typeface="+mn-lt"/>
                          <a:ea typeface="+mn-ea"/>
                          <a:cs typeface="+mn-cs"/>
                        </a:rPr>
                        <a:t>Ресурсы музейных комплексов и библиотечных систем Тюменской области в организации урочной и внеурочной деятельности по развитию связной устной и письменной речи. (региональный компонент)</a:t>
                      </a:r>
                      <a:endParaRPr lang="ru-RU" sz="1200" dirty="0"/>
                    </a:p>
                  </a:txBody>
                  <a:tcPr/>
                </a:tc>
              </a:tr>
              <a:tr h="644660">
                <a:tc>
                  <a:txBody>
                    <a:bodyPr/>
                    <a:lstStyle/>
                    <a:p>
                      <a:r>
                        <a:rPr lang="ru-RU" sz="1600" dirty="0" smtClean="0"/>
                        <a:t>24.08</a:t>
                      </a:r>
                    </a:p>
                    <a:p>
                      <a:r>
                        <a:rPr lang="ru-RU" sz="1600" dirty="0" err="1" smtClean="0"/>
                        <a:t>пн</a:t>
                      </a:r>
                      <a:endParaRPr lang="ru-RU" sz="1600" dirty="0"/>
                    </a:p>
                  </a:txBody>
                  <a:tcPr/>
                </a:tc>
                <a:tc>
                  <a:txBody>
                    <a:bodyPr/>
                    <a:lstStyle/>
                    <a:p>
                      <a:r>
                        <a:rPr lang="ru-RU" sz="1200" dirty="0" smtClean="0"/>
                        <a:t>АЗ</a:t>
                      </a:r>
                      <a:endParaRPr lang="ru-RU" sz="1200" dirty="0"/>
                    </a:p>
                  </a:txBody>
                  <a:tcPr/>
                </a:tc>
                <a:tc>
                  <a:txBody>
                    <a:bodyPr/>
                    <a:lstStyle/>
                    <a:p>
                      <a:r>
                        <a:rPr lang="ru-RU" sz="1200" dirty="0" smtClean="0"/>
                        <a:t>Медведева Е.Г.</a:t>
                      </a:r>
                    </a:p>
                    <a:p>
                      <a:r>
                        <a:rPr lang="ru-RU" sz="1200" dirty="0" smtClean="0"/>
                        <a:t>Володина Е.Н.</a:t>
                      </a:r>
                    </a:p>
                  </a:txBody>
                  <a:tcPr/>
                </a:tc>
                <a:tc>
                  <a:txBody>
                    <a:bodyPr/>
                    <a:lstStyle/>
                    <a:p>
                      <a:r>
                        <a:rPr lang="ru-RU" sz="1200" kern="1200" dirty="0" smtClean="0">
                          <a:solidFill>
                            <a:schemeClr val="dk1"/>
                          </a:solidFill>
                          <a:latin typeface="+mn-lt"/>
                          <a:ea typeface="+mn-ea"/>
                          <a:cs typeface="+mn-cs"/>
                        </a:rPr>
                        <a:t>Реализация требований ФГОС средствами разных УМК. Круглый стол «Какой учебник нужен современному учителю?»</a:t>
                      </a:r>
                      <a:endParaRPr lang="ru-RU" sz="1200" dirty="0"/>
                    </a:p>
                  </a:txBody>
                  <a:tcPr/>
                </a:tc>
              </a:tr>
              <a:tr h="495893">
                <a:tc>
                  <a:txBody>
                    <a:bodyPr/>
                    <a:lstStyle/>
                    <a:p>
                      <a:r>
                        <a:rPr lang="ru-RU" sz="1600" dirty="0" smtClean="0"/>
                        <a:t>25.08</a:t>
                      </a:r>
                    </a:p>
                    <a:p>
                      <a:r>
                        <a:rPr lang="ru-RU" sz="1600" dirty="0" err="1" smtClean="0"/>
                        <a:t>вт</a:t>
                      </a:r>
                      <a:endParaRPr lang="ru-RU"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АЗ//</a:t>
                      </a:r>
                      <a:r>
                        <a:rPr lang="ru-RU" sz="1200" baseline="0" dirty="0" smtClean="0"/>
                        <a:t> 306</a:t>
                      </a:r>
                      <a:endParaRPr lang="ru-RU" sz="1200" dirty="0" smtClean="0"/>
                    </a:p>
                  </a:txBody>
                  <a:tcPr/>
                </a:tc>
                <a:tc>
                  <a:txBody>
                    <a:bodyPr/>
                    <a:lstStyle/>
                    <a:p>
                      <a:r>
                        <a:rPr lang="ru-RU" sz="1200" dirty="0" err="1" smtClean="0"/>
                        <a:t>Аксарина</a:t>
                      </a:r>
                      <a:r>
                        <a:rPr lang="ru-RU" sz="1200" dirty="0" smtClean="0"/>
                        <a:t> Н.А.</a:t>
                      </a:r>
                    </a:p>
                    <a:p>
                      <a:r>
                        <a:rPr lang="ru-RU" sz="1200" dirty="0" smtClean="0"/>
                        <a:t>Медведева</a:t>
                      </a:r>
                      <a:r>
                        <a:rPr lang="ru-RU" sz="1200" baseline="0" dirty="0" smtClean="0"/>
                        <a:t> Е.Г.</a:t>
                      </a:r>
                      <a:endParaRPr lang="ru-RU" sz="1200" dirty="0"/>
                    </a:p>
                  </a:txBody>
                  <a:tcPr/>
                </a:tc>
                <a:tc>
                  <a:txBody>
                    <a:bodyPr/>
                    <a:lstStyle/>
                    <a:p>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Трудные вопросы обучения русскому языку в школе: основные разделы. </a:t>
                      </a:r>
                    </a:p>
                    <a:p>
                      <a:r>
                        <a:rPr lang="ru-RU" sz="1200" dirty="0" smtClean="0">
                          <a:effectLst/>
                          <a:latin typeface="Calibri" panose="020F0502020204030204" pitchFamily="34" charset="0"/>
                          <a:cs typeface="Times New Roman" panose="02020603050405020304" pitchFamily="18" charset="0"/>
                        </a:rPr>
                        <a:t>Презентация Модели реализации взаимодействия с МК и БЦ (региональный компонент)</a:t>
                      </a:r>
                      <a:endParaRPr lang="ru-RU" sz="1200" dirty="0"/>
                    </a:p>
                  </a:txBody>
                  <a:tcPr/>
                </a:tc>
              </a:tr>
              <a:tr h="515460">
                <a:tc>
                  <a:txBody>
                    <a:bodyPr/>
                    <a:lstStyle/>
                    <a:p>
                      <a:r>
                        <a:rPr lang="ru-RU" sz="1600" dirty="0" smtClean="0"/>
                        <a:t>26.08</a:t>
                      </a:r>
                    </a:p>
                    <a:p>
                      <a:r>
                        <a:rPr lang="ru-RU" sz="1600" dirty="0" smtClean="0"/>
                        <a:t>ср</a:t>
                      </a:r>
                      <a:endParaRPr lang="ru-RU" sz="1600" dirty="0"/>
                    </a:p>
                  </a:txBody>
                  <a:tcPr/>
                </a:tc>
                <a:tc>
                  <a:txBody>
                    <a:bodyPr/>
                    <a:lstStyle/>
                    <a:p>
                      <a:r>
                        <a:rPr lang="ru-RU" sz="1200" dirty="0" smtClean="0"/>
                        <a:t>АЗ</a:t>
                      </a:r>
                      <a:endParaRPr lang="ru-RU" sz="1200" dirty="0"/>
                    </a:p>
                  </a:txBody>
                  <a:tcPr/>
                </a:tc>
                <a:tc>
                  <a:txBody>
                    <a:bodyPr/>
                    <a:lstStyle/>
                    <a:p>
                      <a:r>
                        <a:rPr lang="ru-RU" sz="1200" dirty="0" smtClean="0"/>
                        <a:t>Медведева Е.Г.</a:t>
                      </a:r>
                    </a:p>
                    <a:p>
                      <a:r>
                        <a:rPr lang="ru-RU" sz="1200" dirty="0" smtClean="0"/>
                        <a:t>Володина Е.Н.</a:t>
                      </a:r>
                    </a:p>
                  </a:txBody>
                  <a:tcPr/>
                </a:tc>
                <a:tc>
                  <a:txBody>
                    <a:bodyPr/>
                    <a:lstStyle/>
                    <a:p>
                      <a:r>
                        <a:rPr lang="ru-RU" sz="1200" dirty="0" smtClean="0"/>
                        <a:t>Защита проектов</a:t>
                      </a:r>
                      <a:endParaRPr lang="ru-RU" sz="1200" dirty="0"/>
                    </a:p>
                  </a:txBody>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ЗАКОНОМЕРНОСТИ УСВОЕНИЯ РЕЧИ</a:t>
            </a:r>
            <a:br>
              <a:rPr lang="ru-RU" dirty="0" smtClean="0"/>
            </a:br>
            <a:endParaRPr lang="ru-RU" dirty="0"/>
          </a:p>
        </p:txBody>
      </p:sp>
      <p:sp>
        <p:nvSpPr>
          <p:cNvPr id="3" name="Содержимое 2"/>
          <p:cNvSpPr>
            <a:spLocks noGrp="1"/>
          </p:cNvSpPr>
          <p:nvPr>
            <p:ph sz="quarter" idx="1"/>
          </p:nvPr>
        </p:nvSpPr>
        <p:spPr/>
        <p:txBody>
          <a:bodyPr>
            <a:normAutofit/>
          </a:bodyPr>
          <a:lstStyle/>
          <a:p>
            <a:pPr>
              <a:buNone/>
            </a:pPr>
            <a:r>
              <a:rPr lang="ru-RU" i="1" dirty="0" smtClean="0"/>
              <a:t>Речь </a:t>
            </a:r>
            <a:r>
              <a:rPr lang="ru-RU" i="1" dirty="0" smtClean="0"/>
              <a:t>усваивается, если ребенок способен: </a:t>
            </a:r>
          </a:p>
          <a:p>
            <a:pPr>
              <a:buNone/>
            </a:pPr>
            <a:r>
              <a:rPr lang="ru-RU" dirty="0" smtClean="0"/>
              <a:t>- управлять мускулами речевого аппарата; </a:t>
            </a:r>
          </a:p>
          <a:p>
            <a:pPr>
              <a:buNone/>
            </a:pPr>
            <a:r>
              <a:rPr lang="ru-RU" dirty="0" smtClean="0"/>
              <a:t>- </a:t>
            </a:r>
            <a:r>
              <a:rPr lang="ru-RU" dirty="0" smtClean="0"/>
              <a:t>понимать </a:t>
            </a:r>
            <a:r>
              <a:rPr lang="ru-RU" dirty="0" smtClean="0"/>
              <a:t>лексические и </a:t>
            </a:r>
            <a:r>
              <a:rPr lang="ru-RU" dirty="0" smtClean="0"/>
              <a:t> </a:t>
            </a:r>
            <a:r>
              <a:rPr lang="ru-RU" dirty="0" smtClean="0"/>
              <a:t>грамматические </a:t>
            </a:r>
            <a:r>
              <a:rPr lang="ru-RU" dirty="0" smtClean="0"/>
              <a:t>языковые значения</a:t>
            </a:r>
            <a:r>
              <a:rPr lang="ru-RU" dirty="0" smtClean="0"/>
              <a:t>; </a:t>
            </a:r>
          </a:p>
          <a:p>
            <a:pPr>
              <a:buNone/>
            </a:pPr>
            <a:r>
              <a:rPr lang="ru-RU" dirty="0" smtClean="0"/>
              <a:t>- чувствовать и </a:t>
            </a:r>
            <a:r>
              <a:rPr lang="ru-RU" dirty="0" smtClean="0"/>
              <a:t> </a:t>
            </a:r>
            <a:r>
              <a:rPr lang="ru-RU" dirty="0" smtClean="0"/>
              <a:t>оценивать выразительность </a:t>
            </a:r>
            <a:r>
              <a:rPr lang="ru-RU" dirty="0" smtClean="0"/>
              <a:t>языковых средств</a:t>
            </a:r>
            <a:r>
              <a:rPr lang="ru-RU" dirty="0" smtClean="0"/>
              <a:t>; </a:t>
            </a:r>
          </a:p>
          <a:p>
            <a:pPr>
              <a:buNone/>
            </a:pPr>
            <a:r>
              <a:rPr lang="ru-RU" dirty="0" smtClean="0"/>
              <a:t>- использовать средства языка с </a:t>
            </a:r>
            <a:r>
              <a:rPr lang="ru-RU" dirty="0" smtClean="0"/>
              <a:t>учетом традиции употребления</a:t>
            </a:r>
            <a:r>
              <a:rPr lang="ru-RU" dirty="0" smtClean="0"/>
              <a:t>; </a:t>
            </a:r>
          </a:p>
          <a:p>
            <a:pPr>
              <a:buNone/>
            </a:pPr>
            <a:r>
              <a:rPr lang="ru-RU" dirty="0" smtClean="0"/>
              <a:t>- </a:t>
            </a:r>
            <a:r>
              <a:rPr lang="ru-RU" dirty="0" smtClean="0"/>
              <a:t>письменная </a:t>
            </a:r>
            <a:r>
              <a:rPr lang="ru-RU" dirty="0" smtClean="0"/>
              <a:t>речь усваивается на основе </a:t>
            </a:r>
            <a:r>
              <a:rPr lang="ru-RU" dirty="0" smtClean="0"/>
              <a:t>устной речи</a:t>
            </a:r>
            <a:endParaRPr lang="ru-RU"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r>
              <a:rPr lang="ru-RU" b="1" i="1" dirty="0" smtClean="0"/>
              <a:t>устная речь </a:t>
            </a:r>
            <a:r>
              <a:rPr lang="ru-RU" dirty="0" smtClean="0"/>
              <a:t>как </a:t>
            </a:r>
            <a:r>
              <a:rPr lang="ru-RU" dirty="0" smtClean="0"/>
              <a:t>произносимая, </a:t>
            </a:r>
            <a:r>
              <a:rPr lang="ru-RU" dirty="0" smtClean="0"/>
              <a:t>не </a:t>
            </a:r>
            <a:r>
              <a:rPr lang="ru-RU" dirty="0" smtClean="0"/>
              <a:t>письменная речь</a:t>
            </a:r>
          </a:p>
          <a:p>
            <a:pPr>
              <a:buNone/>
            </a:pPr>
            <a:endParaRPr lang="ru-RU" dirty="0" smtClean="0"/>
          </a:p>
          <a:p>
            <a:pPr>
              <a:buNone/>
            </a:pPr>
            <a:r>
              <a:rPr lang="ru-RU" b="1" dirty="0" smtClean="0"/>
              <a:t>НО</a:t>
            </a:r>
          </a:p>
          <a:p>
            <a:pPr>
              <a:buNone/>
            </a:pPr>
            <a:endParaRPr lang="ru-RU" b="1" dirty="0" smtClean="0"/>
          </a:p>
          <a:p>
            <a:pPr>
              <a:buNone/>
            </a:pPr>
            <a:r>
              <a:rPr lang="ru-RU" b="1" i="1" dirty="0" smtClean="0"/>
              <a:t>устная </a:t>
            </a:r>
            <a:r>
              <a:rPr lang="ru-RU" b="1" i="1" dirty="0" smtClean="0"/>
              <a:t>связная </a:t>
            </a:r>
            <a:r>
              <a:rPr lang="ru-RU" b="1" i="1" dirty="0" smtClean="0"/>
              <a:t>речь </a:t>
            </a:r>
            <a:r>
              <a:rPr lang="ru-RU" dirty="0" smtClean="0"/>
              <a:t>- хорошо излагаемая, </a:t>
            </a:r>
            <a:r>
              <a:rPr lang="ru-RU" dirty="0" smtClean="0"/>
              <a:t>логически </a:t>
            </a:r>
            <a:r>
              <a:rPr lang="ru-RU" dirty="0" smtClean="0"/>
              <a:t>стройная речь </a:t>
            </a:r>
          </a:p>
          <a:p>
            <a:pPr>
              <a:buNone/>
            </a:pPr>
            <a:r>
              <a:rPr lang="ru-RU" dirty="0" smtClean="0"/>
              <a:t> </a:t>
            </a:r>
            <a:r>
              <a:rPr lang="ru-RU" dirty="0" smtClean="0"/>
              <a:t>                                   С.И</a:t>
            </a:r>
            <a:r>
              <a:rPr lang="ru-RU" dirty="0" smtClean="0"/>
              <a:t>. </a:t>
            </a:r>
            <a:r>
              <a:rPr lang="ru-RU" dirty="0" smtClean="0"/>
              <a:t>Ожегова</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1143000"/>
          </a:xfrm>
        </p:spPr>
        <p:txBody>
          <a:bodyPr>
            <a:normAutofit fontScale="90000"/>
          </a:bodyPr>
          <a:lstStyle/>
          <a:p>
            <a:r>
              <a:rPr lang="ru-RU" sz="2700" dirty="0" smtClean="0"/>
              <a:t>Связная устная речь выполняет функции </a:t>
            </a:r>
            <a:r>
              <a:rPr lang="ru-RU" sz="2700" dirty="0" smtClean="0"/>
              <a:t>общения </a:t>
            </a:r>
            <a:r>
              <a:rPr lang="ru-RU" dirty="0" smtClean="0"/>
              <a:t/>
            </a:r>
            <a:br>
              <a:rPr lang="ru-RU" dirty="0" smtClean="0"/>
            </a:br>
            <a:endParaRPr lang="ru-RU" dirty="0"/>
          </a:p>
        </p:txBody>
      </p:sp>
      <p:sp>
        <p:nvSpPr>
          <p:cNvPr id="3" name="Содержимое 2"/>
          <p:cNvSpPr>
            <a:spLocks noGrp="1"/>
          </p:cNvSpPr>
          <p:nvPr>
            <p:ph sz="quarter" idx="1"/>
          </p:nvPr>
        </p:nvSpPr>
        <p:spPr>
          <a:xfrm>
            <a:off x="0" y="642918"/>
            <a:ext cx="8858280" cy="6215082"/>
          </a:xfrm>
        </p:spPr>
        <p:txBody>
          <a:bodyPr>
            <a:normAutofit fontScale="62500" lnSpcReduction="20000"/>
          </a:bodyPr>
          <a:lstStyle/>
          <a:p>
            <a:endParaRPr lang="ru-RU" dirty="0" smtClean="0"/>
          </a:p>
          <a:p>
            <a:r>
              <a:rPr lang="ru-RU" dirty="0" smtClean="0"/>
              <a:t>Диалог - это подготовленный или неподготовленный разговор собеседников. Для него характерны простые, часто неполные предложения, своеобразный порядок слов. В диалоге широко используются внеязыковые (экстралингвистические) факторы: мимика, жест, общая ситуация, эмоциональный настрой и другие, которые вместе с репликами собеседников создают дополнительные условия для продолжения разговора.</a:t>
            </a:r>
          </a:p>
          <a:p>
            <a:endParaRPr lang="ru-RU" dirty="0" smtClean="0"/>
          </a:p>
          <a:p>
            <a:r>
              <a:rPr lang="ru-RU" dirty="0" smtClean="0"/>
              <a:t>Монолог является более сложным видом речевой деятельности, чем диалог. Он не поддерживается репликами, поэтому требует сильных внутренних мотивов для продолжения речи. Для того чтобы быть понятным слушателям, монологическое высказывание должно строиться логично, развернуто, последовательно. Результатом речевой монологической деятельности является текст. Лингвисты характеризуют его с точки зрения смысловой цельности и языковой связности.</a:t>
            </a:r>
          </a:p>
          <a:p>
            <a:endParaRPr lang="ru-RU" dirty="0" smtClean="0"/>
          </a:p>
          <a:p>
            <a:r>
              <a:rPr lang="ru-RU" dirty="0" smtClean="0"/>
              <a:t>Цельность  текста в его тематическом единстве. Оно проявляется в заголовке, отражающем предмет высказывания или коммуникативную цель, которую преследует автор ( «Маша и медведь», «Что такое хорошо, что такое плохо»); в смысловой и временной логике изложения событий, в завершенности структурных частей (начало, основное содержание, конец); в специальном отборе слов, связанных с темой.</a:t>
            </a:r>
          </a:p>
          <a:p>
            <a:endParaRPr lang="ru-RU" dirty="0" smtClean="0"/>
          </a:p>
          <a:p>
            <a:r>
              <a:rPr lang="ru-RU" dirty="0" smtClean="0"/>
              <a:t>Связность устного речевого сообщения достигается за счет использования </a:t>
            </a:r>
            <a:r>
              <a:rPr lang="ru-RU" dirty="0" err="1" smtClean="0"/>
              <a:t>лексико</a:t>
            </a:r>
            <a:r>
              <a:rPr lang="ru-RU" dirty="0" smtClean="0"/>
              <a:t> - грамматических и интонационных средств. К ним относятся местоимения, местоименные наречия, союзы и союзные слова, частицы, </a:t>
            </a:r>
            <a:r>
              <a:rPr lang="ru-RU" dirty="0" err="1" smtClean="0"/>
              <a:t>видо</a:t>
            </a:r>
            <a:r>
              <a:rPr lang="ru-RU" dirty="0" smtClean="0"/>
              <a:t> – временные формы глаголов (морфологические средства); порядок слов, вводные слова, неполнота предложений, актуальное членение (синтаксические средства); повторы отдельных лексических единиц, фразовые синонимы (лексические средства); различные виды интонации (фонетические средства). Включение в текст этих языковых средств цементирует предложения, делает их взаимосвязанными, тесно связанными друг с другом.</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00042"/>
            <a:ext cx="7467600" cy="1143000"/>
          </a:xfrm>
        </p:spPr>
        <p:txBody>
          <a:bodyPr>
            <a:normAutofit fontScale="90000"/>
          </a:bodyPr>
          <a:lstStyle/>
          <a:p>
            <a:r>
              <a:rPr lang="ru-RU" sz="3600" dirty="0" smtClean="0"/>
              <a:t>УМЕНИЯ В ПОСТРОЕНИИ </a:t>
            </a:r>
            <a:r>
              <a:rPr lang="ru-RU" sz="3600" dirty="0" smtClean="0"/>
              <a:t/>
            </a:r>
            <a:br>
              <a:rPr lang="ru-RU" sz="3600" dirty="0" smtClean="0"/>
            </a:br>
            <a:r>
              <a:rPr lang="ru-RU" sz="3600" dirty="0" smtClean="0"/>
              <a:t>СВЯЗНОЙ </a:t>
            </a:r>
            <a:r>
              <a:rPr lang="ru-RU" sz="3600" dirty="0" smtClean="0"/>
              <a:t>УСТНОЙ </a:t>
            </a:r>
            <a:r>
              <a:rPr lang="ru-RU" sz="3600" dirty="0" smtClean="0"/>
              <a:t>РЕЧИ</a:t>
            </a:r>
            <a:r>
              <a:rPr lang="ru-RU" dirty="0" smtClean="0"/>
              <a:t/>
            </a:r>
            <a:br>
              <a:rPr lang="ru-RU" dirty="0" smtClean="0"/>
            </a:br>
            <a:endParaRPr lang="ru-RU" dirty="0"/>
          </a:p>
        </p:txBody>
      </p:sp>
      <p:sp>
        <p:nvSpPr>
          <p:cNvPr id="3" name="Содержимое 2"/>
          <p:cNvSpPr>
            <a:spLocks noGrp="1"/>
          </p:cNvSpPr>
          <p:nvPr>
            <p:ph sz="quarter" idx="1"/>
          </p:nvPr>
        </p:nvSpPr>
        <p:spPr/>
        <p:txBody>
          <a:bodyPr>
            <a:normAutofit/>
          </a:bodyPr>
          <a:lstStyle/>
          <a:p>
            <a:r>
              <a:rPr lang="ru-RU" dirty="0" smtClean="0"/>
              <a:t>умения, </a:t>
            </a:r>
            <a:r>
              <a:rPr lang="ru-RU" dirty="0" smtClean="0"/>
              <a:t>необходимые для планирования и построения содержания высказывания; </a:t>
            </a:r>
            <a:endParaRPr lang="ru-RU" dirty="0" smtClean="0"/>
          </a:p>
          <a:p>
            <a:r>
              <a:rPr lang="ru-RU" dirty="0" smtClean="0"/>
              <a:t>умения</a:t>
            </a:r>
            <a:r>
              <a:rPr lang="ru-RU" dirty="0" smtClean="0"/>
              <a:t>, необходимые для лексического и грамматического оформления высказывания; </a:t>
            </a:r>
            <a:endParaRPr lang="ru-RU" dirty="0" smtClean="0"/>
          </a:p>
          <a:p>
            <a:r>
              <a:rPr lang="ru-RU" dirty="0" smtClean="0"/>
              <a:t>интонационно-произносительные умения</a:t>
            </a:r>
            <a:endParaRPr lang="ru-RU" dirty="0" smtClean="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УМЕНИЯ В ПОСТРОЕНИИ </a:t>
            </a:r>
            <a:r>
              <a:rPr lang="ru-RU" sz="3600" dirty="0" smtClean="0"/>
              <a:t/>
            </a:r>
            <a:br>
              <a:rPr lang="ru-RU" sz="3600" dirty="0" smtClean="0"/>
            </a:br>
            <a:r>
              <a:rPr lang="ru-RU" sz="3600" dirty="0" smtClean="0"/>
              <a:t>СВЯЗНОЙ </a:t>
            </a:r>
            <a:r>
              <a:rPr lang="ru-RU" sz="3600" dirty="0" smtClean="0"/>
              <a:t>УСТНОЙ </a:t>
            </a:r>
            <a:r>
              <a:rPr lang="ru-RU" sz="3600" dirty="0" smtClean="0"/>
              <a:t>РЕЧИ</a:t>
            </a:r>
            <a:r>
              <a:rPr lang="ru-RU" dirty="0" smtClean="0"/>
              <a:t/>
            </a:r>
            <a:br>
              <a:rPr lang="ru-RU" dirty="0" smtClean="0"/>
            </a:br>
            <a:endParaRPr lang="ru-RU" dirty="0"/>
          </a:p>
        </p:txBody>
      </p:sp>
      <p:sp>
        <p:nvSpPr>
          <p:cNvPr id="3" name="Содержимое 2"/>
          <p:cNvSpPr>
            <a:spLocks noGrp="1"/>
          </p:cNvSpPr>
          <p:nvPr>
            <p:ph sz="quarter" idx="1"/>
          </p:nvPr>
        </p:nvSpPr>
        <p:spPr>
          <a:xfrm>
            <a:off x="457200" y="1142984"/>
            <a:ext cx="8229600" cy="5715016"/>
          </a:xfrm>
        </p:spPr>
        <p:txBody>
          <a:bodyPr>
            <a:normAutofit fontScale="92500" lnSpcReduction="20000"/>
          </a:bodyPr>
          <a:lstStyle/>
          <a:p>
            <a:pPr>
              <a:buNone/>
            </a:pPr>
            <a:r>
              <a:rPr lang="ru-RU" dirty="0" smtClean="0"/>
              <a:t>1) умение понять тему, вдуматься в нее, осмыслить ее границы (путем умело поставленных учителем вопросов на начальном этапе), умение с относительной полнотой раскрывать основную мысль текста. Развивать данное умение помогает работа с пересказом, с изложением, с анализом </a:t>
            </a:r>
            <a:r>
              <a:rPr lang="ru-RU" dirty="0" smtClean="0"/>
              <a:t>образцов;</a:t>
            </a:r>
            <a:endParaRPr lang="ru-RU" dirty="0" smtClean="0"/>
          </a:p>
          <a:p>
            <a:pPr>
              <a:buNone/>
            </a:pPr>
            <a:r>
              <a:rPr lang="ru-RU" dirty="0" smtClean="0"/>
              <a:t> 2) умение подчинить свой рассказ определенной </a:t>
            </a:r>
            <a:r>
              <a:rPr lang="ru-RU" dirty="0" smtClean="0"/>
              <a:t>мысли;</a:t>
            </a:r>
            <a:endParaRPr lang="ru-RU" dirty="0" smtClean="0"/>
          </a:p>
          <a:p>
            <a:pPr>
              <a:buNone/>
            </a:pPr>
            <a:r>
              <a:rPr lang="ru-RU" dirty="0" smtClean="0"/>
              <a:t> 3) умение систематизировать материал для рассказа, для проведения классной беседы, сочинения или другого связного текста. Учитель должен научить детей отбирать то, что относится к теме, что существенно для ее раскрытия, и отбрасывать второстепенное, то, что не относится к теме, не отвечает замыслу;</a:t>
            </a:r>
          </a:p>
          <a:p>
            <a:pPr>
              <a:buNone/>
            </a:pPr>
            <a:r>
              <a:rPr lang="ru-RU" dirty="0" smtClean="0"/>
              <a:t> 4) умение систематизировать материал, располагать в нужной последовательности, умение составлять план предстоящего связного текста. Ученик должен сам решить, о чем нужно сказать сначала, о чем – после, как будет закончен рассказ;</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УМЕНИЯ В ПОСТРОЕНИИ </a:t>
            </a:r>
            <a:r>
              <a:rPr lang="ru-RU" sz="3600" dirty="0" smtClean="0"/>
              <a:t/>
            </a:r>
            <a:br>
              <a:rPr lang="ru-RU" sz="3600" dirty="0" smtClean="0"/>
            </a:br>
            <a:r>
              <a:rPr lang="ru-RU" sz="3600" dirty="0" smtClean="0"/>
              <a:t>СВЯЗНОЙ </a:t>
            </a:r>
            <a:r>
              <a:rPr lang="ru-RU" sz="3600" dirty="0" smtClean="0"/>
              <a:t>УСТНОЙ </a:t>
            </a:r>
            <a:r>
              <a:rPr lang="ru-RU" sz="3600" dirty="0" smtClean="0"/>
              <a:t>РЕЧИ</a:t>
            </a:r>
            <a:r>
              <a:rPr lang="ru-RU" dirty="0" smtClean="0"/>
              <a:t/>
            </a:r>
            <a:br>
              <a:rPr lang="ru-RU" dirty="0" smtClean="0"/>
            </a:br>
            <a:endParaRPr lang="ru-RU" dirty="0"/>
          </a:p>
        </p:txBody>
      </p:sp>
      <p:sp>
        <p:nvSpPr>
          <p:cNvPr id="3" name="Содержимое 2"/>
          <p:cNvSpPr>
            <a:spLocks noGrp="1"/>
          </p:cNvSpPr>
          <p:nvPr>
            <p:ph sz="quarter" idx="1"/>
          </p:nvPr>
        </p:nvSpPr>
        <p:spPr>
          <a:xfrm>
            <a:off x="457200" y="1071546"/>
            <a:ext cx="8229600" cy="5786454"/>
          </a:xfrm>
        </p:spPr>
        <p:txBody>
          <a:bodyPr>
            <a:normAutofit fontScale="92500" lnSpcReduction="20000"/>
          </a:bodyPr>
          <a:lstStyle/>
          <a:p>
            <a:pPr>
              <a:buNone/>
            </a:pPr>
            <a:r>
              <a:rPr lang="ru-RU" dirty="0" smtClean="0"/>
              <a:t>5) умение правильно выражать свои мысли, или умение использовать средства языка в соответствии с литературными нормами и задачами высказывания. Ч</a:t>
            </a:r>
            <a:r>
              <a:rPr lang="ru-RU" dirty="0" smtClean="0"/>
              <a:t>тобы </a:t>
            </a:r>
            <a:r>
              <a:rPr lang="ru-RU" dirty="0" smtClean="0"/>
              <a:t>сформировать данное умение, дети должны как можно больше читать, пополняя тем самым свой словарь. </a:t>
            </a:r>
            <a:r>
              <a:rPr lang="ru-RU" dirty="0" smtClean="0"/>
              <a:t>Чтобы </a:t>
            </a:r>
            <a:r>
              <a:rPr lang="ru-RU" dirty="0" smtClean="0"/>
              <a:t>иметь подготовленную языковую базу, необходимо не только иметь достаточный запас лексики, но и определенные синтаксические умения. Этому служат системы упражнений со словом, словосочетанием и предложением, а также усвоение образцовых текстов (то есть языковая среда). </a:t>
            </a:r>
          </a:p>
          <a:p>
            <a:pPr>
              <a:buNone/>
            </a:pPr>
            <a:r>
              <a:rPr lang="ru-RU" dirty="0" smtClean="0"/>
              <a:t> 6) умение составлять связный текст, то есть подводить итог всей подготовительной работы. Систематизировать весь материал – важнейшее умение, вершина умений в развитии связной речи. Умение начать, не упустить важного, использовать материал, подготовленный ранее; умение завершить, закончить свой рассказ;</a:t>
            </a:r>
          </a:p>
          <a:p>
            <a:pPr>
              <a:buNone/>
            </a:pPr>
            <a:r>
              <a:rPr lang="ru-RU" dirty="0" smtClean="0"/>
              <a:t> 7) умение редактировать собственный текст (в элементарных формах). </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pPr>
              <a:buNone/>
            </a:pPr>
            <a:r>
              <a:rPr lang="ru-RU" dirty="0" smtClean="0"/>
              <a:t>Мастерство устной речи / Под ред. В. В. </a:t>
            </a:r>
            <a:r>
              <a:rPr lang="ru-RU" dirty="0" err="1" smtClean="0"/>
              <a:t>Голубкова</a:t>
            </a:r>
            <a:r>
              <a:rPr lang="ru-RU" dirty="0" smtClean="0"/>
              <a:t>. — М., 1967.</a:t>
            </a:r>
          </a:p>
          <a:p>
            <a:pPr>
              <a:buNone/>
            </a:pPr>
            <a:r>
              <a:rPr lang="ru-RU" dirty="0" smtClean="0"/>
              <a:t>В защиту живого слова / Сост. В. Я. Коровина. — М., 1966. </a:t>
            </a:r>
          </a:p>
          <a:p>
            <a:pPr>
              <a:buNone/>
            </a:pPr>
            <a:r>
              <a:rPr lang="ru-RU" dirty="0" smtClean="0"/>
              <a:t>Коровина В. Я. От упражнений к системе развития речи. — М., 1996.</a:t>
            </a:r>
          </a:p>
          <a:p>
            <a:pPr>
              <a:buNone/>
            </a:pPr>
            <a:r>
              <a:rPr lang="ru-RU" dirty="0" smtClean="0"/>
              <a:t>Коровина В. Я. На подступах к риторике. — М., 1996.</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Зачетные работы</a:t>
            </a:r>
            <a:endParaRPr lang="ru-RU" dirty="0"/>
          </a:p>
        </p:txBody>
      </p:sp>
      <p:sp>
        <p:nvSpPr>
          <p:cNvPr id="3" name="Содержимое 2"/>
          <p:cNvSpPr>
            <a:spLocks noGrp="1"/>
          </p:cNvSpPr>
          <p:nvPr>
            <p:ph sz="quarter" idx="1"/>
          </p:nvPr>
        </p:nvSpPr>
        <p:spPr/>
        <p:txBody>
          <a:bodyPr>
            <a:normAutofit/>
          </a:bodyPr>
          <a:lstStyle/>
          <a:p>
            <a:r>
              <a:rPr lang="ru-RU" dirty="0" smtClean="0"/>
              <a:t>Работа с нормативными документами</a:t>
            </a:r>
          </a:p>
          <a:p>
            <a:r>
              <a:rPr lang="ru-RU" dirty="0" smtClean="0"/>
              <a:t>Обзор списка методической литературы</a:t>
            </a:r>
          </a:p>
          <a:p>
            <a:r>
              <a:rPr lang="ru-RU" dirty="0" smtClean="0"/>
              <a:t>Анализ УМК по русскому языку и литературе</a:t>
            </a:r>
          </a:p>
          <a:p>
            <a:r>
              <a:rPr lang="ru-RU" dirty="0" smtClean="0"/>
              <a:t>Ресурсы музейных комплексов и библиотечных систем Тюменской области в организации урочной и внеурочной деятельности по развитию связной устной и письменной речи </a:t>
            </a:r>
            <a:r>
              <a:rPr lang="ru-RU" sz="2200" dirty="0" smtClean="0"/>
              <a:t>(модель реализации регионального компонента)</a:t>
            </a:r>
          </a:p>
          <a:p>
            <a:r>
              <a:rPr lang="ru-RU" dirty="0" smtClean="0"/>
              <a:t>Итоговый проект «Разработка урока по развитию связной устной и письменной речи»</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Требования к оформлению итогового проекта</a:t>
            </a:r>
            <a:endParaRPr lang="ru-RU" sz="2800" dirty="0"/>
          </a:p>
        </p:txBody>
      </p:sp>
      <p:sp>
        <p:nvSpPr>
          <p:cNvPr id="3" name="Содержимое 2"/>
          <p:cNvSpPr>
            <a:spLocks noGrp="1"/>
          </p:cNvSpPr>
          <p:nvPr>
            <p:ph sz="quarter" idx="1"/>
          </p:nvPr>
        </p:nvSpPr>
        <p:spPr/>
        <p:txBody>
          <a:bodyPr>
            <a:normAutofit lnSpcReduction="10000"/>
          </a:bodyPr>
          <a:lstStyle/>
          <a:p>
            <a:r>
              <a:rPr lang="ru-RU" dirty="0" smtClean="0"/>
              <a:t>Название </a:t>
            </a:r>
            <a:r>
              <a:rPr lang="ru-RU" dirty="0" err="1" smtClean="0"/>
              <a:t>кпк</a:t>
            </a:r>
            <a:r>
              <a:rPr lang="ru-RU" dirty="0" smtClean="0"/>
              <a:t>, сроки, №группы</a:t>
            </a:r>
          </a:p>
          <a:p>
            <a:r>
              <a:rPr lang="ru-RU" dirty="0" smtClean="0"/>
              <a:t>ФИО слушателя</a:t>
            </a:r>
          </a:p>
          <a:p>
            <a:r>
              <a:rPr lang="ru-RU" dirty="0" smtClean="0"/>
              <a:t>Тема занятия</a:t>
            </a:r>
          </a:p>
          <a:p>
            <a:r>
              <a:rPr lang="ru-RU" dirty="0" smtClean="0"/>
              <a:t>Класс</a:t>
            </a:r>
          </a:p>
          <a:p>
            <a:r>
              <a:rPr lang="ru-RU" dirty="0" smtClean="0"/>
              <a:t>УМК</a:t>
            </a:r>
          </a:p>
          <a:p>
            <a:r>
              <a:rPr lang="ru-RU" dirty="0" smtClean="0"/>
              <a:t>Цель, задачи// триединая цель</a:t>
            </a:r>
          </a:p>
          <a:p>
            <a:r>
              <a:rPr lang="ru-RU" dirty="0" smtClean="0"/>
              <a:t>Предметные результаты</a:t>
            </a:r>
          </a:p>
          <a:p>
            <a:r>
              <a:rPr lang="ru-RU" dirty="0" err="1" smtClean="0"/>
              <a:t>Метапредметные</a:t>
            </a:r>
            <a:r>
              <a:rPr lang="ru-RU" dirty="0" smtClean="0"/>
              <a:t> результаты</a:t>
            </a:r>
          </a:p>
          <a:p>
            <a:r>
              <a:rPr lang="ru-RU" dirty="0" smtClean="0"/>
              <a:t>Умения – кодификатор ОГЭ (ЕГЭ)</a:t>
            </a:r>
          </a:p>
          <a:p>
            <a:r>
              <a:rPr lang="ru-RU" dirty="0" smtClean="0"/>
              <a:t>Этапы и содержание занятия</a:t>
            </a:r>
          </a:p>
          <a:p>
            <a:r>
              <a:rPr lang="ru-RU" dirty="0" smtClean="0"/>
              <a:t>Самоанализ </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71670" y="1000108"/>
            <a:ext cx="6172200" cy="1894362"/>
          </a:xfrm>
        </p:spPr>
        <p:txBody>
          <a:bodyPr/>
          <a:lstStyle/>
          <a:p>
            <a:r>
              <a:rPr lang="ru-RU" dirty="0" smtClean="0"/>
              <a:t>Виды речевой деятельности</a:t>
            </a:r>
            <a:endParaRPr lang="ru-RU" dirty="0"/>
          </a:p>
        </p:txBody>
      </p:sp>
      <p:sp>
        <p:nvSpPr>
          <p:cNvPr id="3" name="Подзаголовок 2"/>
          <p:cNvSpPr>
            <a:spLocks noGrp="1"/>
          </p:cNvSpPr>
          <p:nvPr>
            <p:ph type="subTitle" idx="1"/>
          </p:nvPr>
        </p:nvSpPr>
        <p:spPr>
          <a:xfrm>
            <a:off x="4429124" y="4071942"/>
            <a:ext cx="4057656" cy="1752600"/>
          </a:xfrm>
        </p:spPr>
        <p:txBody>
          <a:bodyPr>
            <a:normAutofit fontScale="62500" lnSpcReduction="20000"/>
          </a:bodyPr>
          <a:lstStyle/>
          <a:p>
            <a:r>
              <a:rPr lang="ru-RU" sz="2400" i="1" dirty="0" smtClean="0"/>
              <a:t>Медведева Елена Георгиевна, </a:t>
            </a:r>
          </a:p>
          <a:p>
            <a:r>
              <a:rPr lang="ru-RU" sz="2400" i="1" dirty="0" smtClean="0"/>
              <a:t>доцент</a:t>
            </a:r>
            <a:r>
              <a:rPr lang="en-US" sz="2400" i="1" dirty="0" smtClean="0"/>
              <a:t> </a:t>
            </a:r>
            <a:r>
              <a:rPr lang="ru-RU" sz="2400" i="1" dirty="0" smtClean="0"/>
              <a:t>кафедры филологии ТОГИРРО</a:t>
            </a:r>
          </a:p>
          <a:p>
            <a:r>
              <a:rPr lang="ru-RU" i="1" dirty="0" smtClean="0"/>
              <a:t>Кафедра: аудитория 307</a:t>
            </a:r>
          </a:p>
          <a:p>
            <a:endParaRPr lang="en-US" i="1" dirty="0" smtClean="0"/>
          </a:p>
          <a:p>
            <a:r>
              <a:rPr lang="ru-RU" i="1" dirty="0" smtClean="0"/>
              <a:t>телефон кафедры: 8(3452) 390289</a:t>
            </a:r>
          </a:p>
          <a:p>
            <a:r>
              <a:rPr lang="en-US" i="1" dirty="0" smtClean="0"/>
              <a:t>                             </a:t>
            </a:r>
            <a:r>
              <a:rPr lang="ru-RU" i="1" dirty="0" smtClean="0"/>
              <a:t>       89224853185</a:t>
            </a:r>
            <a:endParaRPr lang="en-US" i="1" dirty="0" smtClean="0"/>
          </a:p>
          <a:p>
            <a:r>
              <a:rPr lang="en-US" i="1" dirty="0" smtClean="0"/>
              <a:t>elena_medvedeva_15@mail.ru</a:t>
            </a:r>
            <a:endParaRPr lang="ru-RU" i="1" dirty="0" smtClean="0"/>
          </a:p>
          <a:p>
            <a:endParaRPr lang="ru-RU" dirty="0"/>
          </a:p>
        </p:txBody>
      </p:sp>
      <p:sp>
        <p:nvSpPr>
          <p:cNvPr id="4" name="TextBox 3"/>
          <p:cNvSpPr txBox="1"/>
          <p:nvPr/>
        </p:nvSpPr>
        <p:spPr>
          <a:xfrm>
            <a:off x="2714612" y="6143644"/>
            <a:ext cx="1338828" cy="369332"/>
          </a:xfrm>
          <a:prstGeom prst="rect">
            <a:avLst/>
          </a:prstGeom>
          <a:noFill/>
        </p:spPr>
        <p:txBody>
          <a:bodyPr wrap="none" rtlCol="0">
            <a:spAutoFit/>
          </a:bodyPr>
          <a:lstStyle/>
          <a:p>
            <a:r>
              <a:rPr lang="ru-RU" dirty="0" smtClean="0"/>
              <a:t>24.08.2015</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Речевая деятельность</a:t>
            </a:r>
            <a:endParaRPr lang="ru-RU" dirty="0"/>
          </a:p>
        </p:txBody>
      </p:sp>
      <p:sp>
        <p:nvSpPr>
          <p:cNvPr id="3" name="Содержимое 2"/>
          <p:cNvSpPr>
            <a:spLocks noGrp="1"/>
          </p:cNvSpPr>
          <p:nvPr>
            <p:ph sz="quarter" idx="1"/>
          </p:nvPr>
        </p:nvSpPr>
        <p:spPr>
          <a:xfrm>
            <a:off x="457200" y="1600200"/>
            <a:ext cx="8229600" cy="4972072"/>
          </a:xfrm>
        </p:spPr>
        <p:txBody>
          <a:bodyPr>
            <a:normAutofit/>
          </a:bodyPr>
          <a:lstStyle/>
          <a:p>
            <a:pPr>
              <a:buNone/>
            </a:pPr>
            <a:r>
              <a:rPr lang="ru-RU" dirty="0" smtClean="0"/>
              <a:t>–  </a:t>
            </a:r>
            <a:r>
              <a:rPr lang="ru-RU" dirty="0" smtClean="0"/>
              <a:t>это </a:t>
            </a:r>
            <a:r>
              <a:rPr lang="ru-RU" dirty="0" smtClean="0"/>
              <a:t>активный целенаправленный </a:t>
            </a:r>
            <a:r>
              <a:rPr lang="ru-RU" dirty="0" smtClean="0"/>
              <a:t>процесс восприятия </a:t>
            </a:r>
            <a:r>
              <a:rPr lang="ru-RU" dirty="0" smtClean="0"/>
              <a:t>или порождения </a:t>
            </a:r>
            <a:r>
              <a:rPr lang="ru-RU" dirty="0" smtClean="0"/>
              <a:t>речи. </a:t>
            </a:r>
          </a:p>
          <a:p>
            <a:pPr>
              <a:buNone/>
            </a:pPr>
            <a:r>
              <a:rPr lang="ru-RU" b="1" dirty="0" smtClean="0"/>
              <a:t>Виды речевой деятельности: </a:t>
            </a:r>
            <a:r>
              <a:rPr lang="ru-RU" b="1" dirty="0" smtClean="0"/>
              <a:t> </a:t>
            </a:r>
          </a:p>
          <a:p>
            <a:pPr>
              <a:buNone/>
            </a:pPr>
            <a:r>
              <a:rPr lang="ru-RU" dirty="0" smtClean="0"/>
              <a:t>по смысловому восприятию </a:t>
            </a:r>
            <a:r>
              <a:rPr lang="ru-RU" dirty="0" smtClean="0"/>
              <a:t>речи </a:t>
            </a:r>
            <a:r>
              <a:rPr lang="ru-RU" dirty="0" smtClean="0"/>
              <a:t> </a:t>
            </a:r>
            <a:r>
              <a:rPr lang="ru-RU" dirty="0" smtClean="0"/>
              <a:t>(</a:t>
            </a:r>
            <a:r>
              <a:rPr lang="ru-RU" dirty="0" smtClean="0"/>
              <a:t>слушание-чтение) </a:t>
            </a:r>
            <a:r>
              <a:rPr lang="ru-RU" dirty="0" smtClean="0"/>
              <a:t>- </a:t>
            </a:r>
            <a:r>
              <a:rPr lang="ru-RU" dirty="0" smtClean="0"/>
              <a:t>рецептивная</a:t>
            </a:r>
            <a:r>
              <a:rPr lang="ru-RU" dirty="0" smtClean="0"/>
              <a:t>, </a:t>
            </a:r>
            <a:endParaRPr lang="ru-RU" dirty="0" smtClean="0"/>
          </a:p>
          <a:p>
            <a:pPr>
              <a:buNone/>
            </a:pPr>
            <a:r>
              <a:rPr lang="ru-RU" dirty="0" smtClean="0"/>
              <a:t> по порождению </a:t>
            </a:r>
            <a:r>
              <a:rPr lang="ru-RU" dirty="0" smtClean="0"/>
              <a:t>речи </a:t>
            </a:r>
            <a:r>
              <a:rPr lang="ru-RU" dirty="0" smtClean="0"/>
              <a:t>(говорение - письмо</a:t>
            </a:r>
            <a:r>
              <a:rPr lang="ru-RU" dirty="0" smtClean="0"/>
              <a:t>) </a:t>
            </a:r>
            <a:r>
              <a:rPr lang="ru-RU" dirty="0" smtClean="0"/>
              <a:t> </a:t>
            </a:r>
            <a:r>
              <a:rPr lang="ru-RU" dirty="0" smtClean="0"/>
              <a:t>- </a:t>
            </a:r>
            <a:r>
              <a:rPr lang="ru-RU" dirty="0" smtClean="0"/>
              <a:t> </a:t>
            </a:r>
            <a:r>
              <a:rPr lang="ru-RU" dirty="0" smtClean="0"/>
              <a:t>продуктивная. </a:t>
            </a:r>
          </a:p>
          <a:p>
            <a:pPr>
              <a:buNone/>
            </a:pPr>
            <a:r>
              <a:rPr lang="ru-RU" b="1" dirty="0" smtClean="0"/>
              <a:t>Формы речевой деятельности: </a:t>
            </a:r>
            <a:r>
              <a:rPr lang="ru-RU" b="1" dirty="0" smtClean="0"/>
              <a:t> </a:t>
            </a:r>
            <a:r>
              <a:rPr lang="ru-RU" dirty="0" smtClean="0"/>
              <a:t>устная </a:t>
            </a:r>
            <a:r>
              <a:rPr lang="ru-RU" dirty="0" smtClean="0"/>
              <a:t>– письменная речь</a:t>
            </a:r>
            <a:endParaRPr lang="ru-RU" dirty="0" smtClean="0"/>
          </a:p>
          <a:p>
            <a:pPr>
              <a:buNone/>
            </a:pPr>
            <a:r>
              <a:rPr lang="ru-RU" b="1" dirty="0" smtClean="0"/>
              <a:t>Ведущая деятельность </a:t>
            </a:r>
            <a:r>
              <a:rPr lang="ru-RU" dirty="0" smtClean="0"/>
              <a:t>среднего школьного возраста – </a:t>
            </a:r>
            <a:r>
              <a:rPr lang="ru-RU" dirty="0" smtClean="0"/>
              <a:t>общение</a:t>
            </a:r>
            <a:r>
              <a:rPr lang="ru-RU" dirty="0" smtClean="0"/>
              <a:t>. </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Глаголы-говорения</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dirty="0" smtClean="0"/>
              <a:t>Расскажи</a:t>
            </a:r>
          </a:p>
          <a:p>
            <a:r>
              <a:rPr lang="ru-RU" dirty="0" smtClean="0"/>
              <a:t>Перескажи</a:t>
            </a:r>
          </a:p>
          <a:p>
            <a:r>
              <a:rPr lang="ru-RU" dirty="0" smtClean="0"/>
              <a:t>Докажи</a:t>
            </a:r>
          </a:p>
          <a:p>
            <a:r>
              <a:rPr lang="ru-RU" dirty="0" smtClean="0"/>
              <a:t>Объясни</a:t>
            </a:r>
          </a:p>
          <a:p>
            <a:r>
              <a:rPr lang="ru-RU" dirty="0" smtClean="0"/>
              <a:t>Аргументируй</a:t>
            </a:r>
          </a:p>
          <a:p>
            <a:r>
              <a:rPr lang="ru-RU" dirty="0" smtClean="0"/>
              <a:t>Проиллюстрируй </a:t>
            </a:r>
          </a:p>
          <a:p>
            <a:r>
              <a:rPr lang="ru-RU" dirty="0" smtClean="0"/>
              <a:t>Прокомментируй </a:t>
            </a:r>
          </a:p>
          <a:p>
            <a:r>
              <a:rPr lang="ru-RU" dirty="0" smtClean="0"/>
              <a:t>поделись</a:t>
            </a:r>
          </a:p>
          <a:p>
            <a:r>
              <a:rPr lang="ru-RU" dirty="0" smtClean="0"/>
              <a:t>Спрогнозируй</a:t>
            </a:r>
          </a:p>
          <a:p>
            <a:r>
              <a:rPr lang="ru-RU" dirty="0" smtClean="0"/>
              <a:t>Задай вопрос</a:t>
            </a:r>
          </a:p>
          <a:p>
            <a:r>
              <a:rPr lang="ru-RU" dirty="0" smtClean="0"/>
              <a:t>Ответь на вопрос</a:t>
            </a:r>
          </a:p>
          <a:p>
            <a:r>
              <a:rPr lang="ru-RU" dirty="0" smtClean="0"/>
              <a:t>Изложи свои взгляды…</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Практикум</a:t>
            </a:r>
            <a:endParaRPr lang="ru-RU" dirty="0"/>
          </a:p>
        </p:txBody>
      </p:sp>
      <p:sp>
        <p:nvSpPr>
          <p:cNvPr id="3" name="Содержимое 2"/>
          <p:cNvSpPr>
            <a:spLocks noGrp="1"/>
          </p:cNvSpPr>
          <p:nvPr>
            <p:ph sz="quarter" idx="1"/>
          </p:nvPr>
        </p:nvSpPr>
        <p:spPr/>
        <p:txBody>
          <a:bodyPr/>
          <a:lstStyle/>
          <a:p>
            <a:r>
              <a:rPr lang="ru-RU" b="1" dirty="0" smtClean="0"/>
              <a:t>Анализ заданий УМК, направленных на совершенствование связной устной речи. </a:t>
            </a:r>
            <a:endParaRPr lang="ru-RU" dirty="0" smtClean="0"/>
          </a:p>
          <a:p>
            <a:r>
              <a:rPr lang="ru-RU" b="1" dirty="0" smtClean="0"/>
              <a:t>Обучение учащихся разным видам речевой деятельности (ГОВОРЕНИЕ).</a:t>
            </a:r>
            <a:endParaRPr lang="ru-RU" dirty="0" smtClean="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Практикум (заполнение таблицы)</a:t>
            </a:r>
            <a:endParaRPr lang="ru-RU" dirty="0"/>
          </a:p>
        </p:txBody>
      </p:sp>
      <p:sp>
        <p:nvSpPr>
          <p:cNvPr id="3" name="Содержимое 2"/>
          <p:cNvSpPr>
            <a:spLocks noGrp="1"/>
          </p:cNvSpPr>
          <p:nvPr>
            <p:ph sz="quarter" idx="1"/>
          </p:nvPr>
        </p:nvSpPr>
        <p:spPr/>
        <p:txBody>
          <a:bodyPr>
            <a:normAutofit/>
          </a:bodyPr>
          <a:lstStyle/>
          <a:p>
            <a:pPr>
              <a:buNone/>
            </a:pPr>
            <a:r>
              <a:rPr lang="ru-RU" dirty="0" smtClean="0"/>
              <a:t>1) наличие </a:t>
            </a:r>
            <a:r>
              <a:rPr lang="ru-RU" dirty="0" smtClean="0"/>
              <a:t>памятки (алгоритмов, моделей) для выполнения различных устных работ</a:t>
            </a:r>
          </a:p>
          <a:p>
            <a:pPr>
              <a:buNone/>
            </a:pPr>
            <a:r>
              <a:rPr lang="ru-RU" dirty="0" smtClean="0"/>
              <a:t>2) задания</a:t>
            </a:r>
            <a:r>
              <a:rPr lang="ru-RU" dirty="0" smtClean="0"/>
              <a:t>, предполагающие чтение (исполнение) текста вслух с конкретными требованиями к цели и характеру этой выразительности (коммуникативный аспект обучения)</a:t>
            </a:r>
          </a:p>
          <a:p>
            <a:pPr>
              <a:buNone/>
            </a:pPr>
            <a:r>
              <a:rPr lang="ru-RU" dirty="0" smtClean="0"/>
              <a:t>3) примеры </a:t>
            </a:r>
            <a:r>
              <a:rPr lang="ru-RU" dirty="0" smtClean="0"/>
              <a:t>заданий на устное рассуждение (на построение устного связного высказывания)</a:t>
            </a:r>
          </a:p>
          <a:p>
            <a:pPr>
              <a:buNone/>
            </a:pPr>
            <a:r>
              <a:rPr lang="ru-RU" dirty="0" smtClean="0"/>
              <a:t>4) примеры </a:t>
            </a:r>
            <a:r>
              <a:rPr lang="ru-RU" dirty="0" smtClean="0"/>
              <a:t>заданий на пересказ (указать виды и цели пересказа</a:t>
            </a:r>
            <a:r>
              <a:rPr lang="ru-RU" dirty="0" smtClean="0"/>
              <a:t>)</a:t>
            </a:r>
            <a:r>
              <a:rPr lang="ru-RU" dirty="0" smtClean="0"/>
              <a:t> </a:t>
            </a:r>
            <a:endParaRPr lang="ru-RU" dirty="0" smtClean="0"/>
          </a:p>
          <a:p>
            <a:pPr>
              <a:buNone/>
            </a:pPr>
            <a:r>
              <a:rPr lang="ru-RU" dirty="0" smtClean="0"/>
              <a:t>5) задания</a:t>
            </a:r>
            <a:r>
              <a:rPr lang="ru-RU" dirty="0" smtClean="0"/>
              <a:t>, направленные на освоение  литературной нормы в устной речи</a:t>
            </a:r>
          </a:p>
          <a:p>
            <a:endParaRPr lang="ru-RU" dirty="0" smtClean="0"/>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Практикум (заполнение таблицы)</a:t>
            </a:r>
            <a:endParaRPr lang="ru-RU" dirty="0"/>
          </a:p>
        </p:txBody>
      </p:sp>
      <p:sp>
        <p:nvSpPr>
          <p:cNvPr id="3" name="Содержимое 2"/>
          <p:cNvSpPr>
            <a:spLocks noGrp="1"/>
          </p:cNvSpPr>
          <p:nvPr>
            <p:ph sz="quarter" idx="1"/>
          </p:nvPr>
        </p:nvSpPr>
        <p:spPr/>
        <p:txBody>
          <a:bodyPr>
            <a:normAutofit fontScale="92500" lnSpcReduction="10000"/>
          </a:bodyPr>
          <a:lstStyle/>
          <a:p>
            <a:pPr>
              <a:buNone/>
            </a:pPr>
            <a:r>
              <a:rPr lang="ru-RU" dirty="0" smtClean="0"/>
              <a:t>6) задания </a:t>
            </a:r>
            <a:r>
              <a:rPr lang="ru-RU" dirty="0" smtClean="0"/>
              <a:t>на понимание и интерпретацию ситуации (условий) общения и выработку соответствующего способа речевого </a:t>
            </a:r>
            <a:r>
              <a:rPr lang="ru-RU" dirty="0" smtClean="0"/>
              <a:t>действия</a:t>
            </a:r>
          </a:p>
          <a:p>
            <a:pPr>
              <a:buNone/>
            </a:pPr>
            <a:r>
              <a:rPr lang="ru-RU" dirty="0" smtClean="0"/>
              <a:t>7) задания </a:t>
            </a:r>
            <a:r>
              <a:rPr lang="ru-RU" dirty="0" smtClean="0"/>
              <a:t>на самостоятельное создание ситуации устного речевого общения, а также управление этой ситуацией в ходе общения и её последующей интерпретации (трансформировать устную речь в письменную</a:t>
            </a:r>
            <a:r>
              <a:rPr lang="ru-RU" dirty="0" smtClean="0"/>
              <a:t>)</a:t>
            </a:r>
            <a:r>
              <a:rPr lang="ru-RU" dirty="0" smtClean="0"/>
              <a:t> </a:t>
            </a:r>
            <a:endParaRPr lang="ru-RU" dirty="0" smtClean="0"/>
          </a:p>
          <a:p>
            <a:pPr>
              <a:buNone/>
            </a:pPr>
            <a:r>
              <a:rPr lang="ru-RU" dirty="0" smtClean="0"/>
              <a:t>8) наличие </a:t>
            </a:r>
            <a:r>
              <a:rPr lang="ru-RU" dirty="0" smtClean="0"/>
              <a:t>заданий, для выполнения которых необходима опора на личный коммуникативный опыт </a:t>
            </a:r>
            <a:r>
              <a:rPr lang="ru-RU" dirty="0" smtClean="0"/>
              <a:t>обучающихся</a:t>
            </a:r>
          </a:p>
          <a:p>
            <a:pPr>
              <a:buNone/>
            </a:pPr>
            <a:r>
              <a:rPr lang="ru-RU" dirty="0" smtClean="0"/>
              <a:t>9) наличие </a:t>
            </a:r>
            <a:r>
              <a:rPr lang="ru-RU" dirty="0" smtClean="0"/>
              <a:t>заданий, для выполнения которых необходима опора на региональный компонент (историко-культурный)</a:t>
            </a:r>
          </a:p>
          <a:p>
            <a:pPr>
              <a:buNone/>
            </a:pPr>
            <a:endParaRPr lang="ru-RU" dirty="0" smtClean="0"/>
          </a:p>
          <a:p>
            <a:pPr>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127</TotalTime>
  <Words>1348</Words>
  <PresentationFormat>Экран (4:3)</PresentationFormat>
  <Paragraphs>160</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Эркер</vt:lpstr>
      <vt:lpstr>Расписание (возможны изменения)</vt:lpstr>
      <vt:lpstr>Зачетные работы</vt:lpstr>
      <vt:lpstr>Требования к оформлению итогового проекта</vt:lpstr>
      <vt:lpstr>Виды речевой деятельности</vt:lpstr>
      <vt:lpstr>Речевая деятельность</vt:lpstr>
      <vt:lpstr>Глаголы-говорения</vt:lpstr>
      <vt:lpstr>Практикум</vt:lpstr>
      <vt:lpstr>Практикум (заполнение таблицы)</vt:lpstr>
      <vt:lpstr>Практикум (заполнение таблицы)</vt:lpstr>
      <vt:lpstr>ЗАКОНОМЕРНОСТИ УСВОЕНИЯ РЕЧИ </vt:lpstr>
      <vt:lpstr>Слайд 11</vt:lpstr>
      <vt:lpstr>Связная устная речь выполняет функции общения  </vt:lpstr>
      <vt:lpstr>УМЕНИЯ В ПОСТРОЕНИИ  СВЯЗНОЙ УСТНОЙ РЕЧИ </vt:lpstr>
      <vt:lpstr>УМЕНИЯ В ПОСТРОЕНИИ  СВЯЗНОЙ УСТНОЙ РЕЧИ </vt:lpstr>
      <vt:lpstr>УМЕНИЯ В ПОСТРОЕНИИ  СВЯЗНОЙ УСТНОЙ РЕЧИ </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речевой деятельности</dc:title>
  <dc:creator>Елена Георгиевна</dc:creator>
  <cp:lastModifiedBy>Елена Георгиевна</cp:lastModifiedBy>
  <cp:revision>16</cp:revision>
  <dcterms:created xsi:type="dcterms:W3CDTF">2015-08-23T04:43:13Z</dcterms:created>
  <dcterms:modified xsi:type="dcterms:W3CDTF">2015-08-23T15:19:59Z</dcterms:modified>
</cp:coreProperties>
</file>