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drawings/drawing11.xml" ContentType="application/vnd.openxmlformats-officedocument.drawingml.chartshapes+xml"/>
  <Override PartName="/ppt/charts/chart13.xml" ContentType="application/vnd.openxmlformats-officedocument.drawingml.chart+xml"/>
  <Override PartName="/ppt/drawings/drawing1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74" r:id="rId4"/>
    <p:sldId id="270" r:id="rId5"/>
    <p:sldId id="273" r:id="rId6"/>
    <p:sldId id="271" r:id="rId7"/>
    <p:sldId id="264" r:id="rId8"/>
    <p:sldId id="269" r:id="rId9"/>
    <p:sldId id="272" r:id="rId10"/>
    <p:sldId id="275" r:id="rId11"/>
    <p:sldId id="278" r:id="rId12"/>
    <p:sldId id="279" r:id="rId13"/>
    <p:sldId id="280" r:id="rId14"/>
    <p:sldId id="27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C57"/>
    <a:srgbClr val="3C8689"/>
    <a:srgbClr val="AD9F64"/>
    <a:srgbClr val="2A5D5F"/>
    <a:srgbClr val="E2BA42"/>
    <a:srgbClr val="D3A873"/>
    <a:srgbClr val="005DAB"/>
    <a:srgbClr val="79A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7AEC-4453-94CD-9DE6F3287A1F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AEC-4453-94CD-9DE6F3287A1F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7AEC-4453-94CD-9DE6F3287A1F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28.571428571428569</c:v>
                </c:pt>
                <c:pt idx="1">
                  <c:v>50</c:v>
                </c:pt>
                <c:pt idx="2">
                  <c:v>21.428571428571427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EC-4453-94CD-9DE6F3287A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45EB-4BE7-B197-E1B52250B3A6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5EB-4BE7-B197-E1B52250B3A6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45EB-4BE7-B197-E1B52250B3A6}"/>
              </c:ext>
            </c:extLst>
          </c:dPt>
          <c:dLbls>
            <c:dLbl>
              <c:idx val="2"/>
              <c:layout>
                <c:manualLayout>
                  <c:x val="4.285654768517784E-2"/>
                  <c:y val="0.13459166666666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EB-4BE7-B197-E1B52250B3A6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56</c:v>
                </c:pt>
                <c:pt idx="1">
                  <c:v>39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5EB-4BE7-B197-E1B52250B3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8892-4B04-AFCB-F28D052388CF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892-4B04-AFCB-F28D052388CF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8892-4B04-AFCB-F28D052388CF}"/>
              </c:ext>
            </c:extLst>
          </c:dPt>
          <c:dLbls>
            <c:dLbl>
              <c:idx val="2"/>
              <c:layout>
                <c:manualLayout>
                  <c:x val="6.7057936507936525E-2"/>
                  <c:y val="0.17679444444444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92-4B04-AFCB-F28D052388CF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61</c:v>
                </c:pt>
                <c:pt idx="1">
                  <c:v>33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92-4B04-AFCB-F28D05238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A8B-4988-B1C2-95031618F461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A8B-4988-B1C2-95031618F461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DA8B-4988-B1C2-95031618F461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8B-4988-B1C2-95031618F461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14</c:v>
                </c:pt>
                <c:pt idx="1">
                  <c:v>86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8B-4988-B1C2-95031618F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87C9-4F89-895A-74A67265D4A9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7C9-4F89-895A-74A67265D4A9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87C9-4F89-895A-74A67265D4A9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C9-4F89-895A-74A67265D4A9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29</c:v>
                </c:pt>
                <c:pt idx="1">
                  <c:v>71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C9-4F89-895A-74A67265D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E011-41A3-B52E-AC03CCD3A0CB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011-41A3-B52E-AC03CCD3A0CB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E011-41A3-B52E-AC03CCD3A0CB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21.428571428571427</c:v>
                </c:pt>
                <c:pt idx="1">
                  <c:v>42.857142857142847</c:v>
                </c:pt>
                <c:pt idx="2">
                  <c:v>35.714285714285715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11-41A3-B52E-AC03CCD3A0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5537-4A14-9207-DDCFA8787F5C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537-4A14-9207-DDCFA8787F5C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5537-4A14-9207-DDCFA8787F5C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16.666666666666664</c:v>
                </c:pt>
                <c:pt idx="1">
                  <c:v>72.222222222222214</c:v>
                </c:pt>
                <c:pt idx="2">
                  <c:v>11.111111111111109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37-4A14-9207-DDCFA8787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02D5-48CF-A291-04B2170594A4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2D5-48CF-A291-04B2170594A4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02D5-48CF-A291-04B2170594A4}"/>
              </c:ext>
            </c:extLst>
          </c:dPt>
          <c:dLbls>
            <c:dLbl>
              <c:idx val="2"/>
              <c:layout>
                <c:manualLayout>
                  <c:x val="2.6222335694894305E-2"/>
                  <c:y val="0.13326724381051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D5-48CF-A291-04B2170594A4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16.666666666666664</c:v>
                </c:pt>
                <c:pt idx="1">
                  <c:v>77.777777777777771</c:v>
                </c:pt>
                <c:pt idx="2">
                  <c:v>5.5555555555555536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D5-48CF-A291-04B2170594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1C37-496B-A6AA-935D540ABF61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C37-496B-A6AA-935D540ABF61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1C37-496B-A6AA-935D540ABF61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57.142857142857139</c:v>
                </c:pt>
                <c:pt idx="1">
                  <c:v>14.285714285714286</c:v>
                </c:pt>
                <c:pt idx="2">
                  <c:v>28.571428571428569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37-496B-A6AA-935D540AB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594-48EB-96DF-34DF809FCAE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594-48EB-96DF-34DF809FCAED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2594-48EB-96DF-34DF809FCAED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42.857142857142847</c:v>
                </c:pt>
                <c:pt idx="1">
                  <c:v>28.571428571428569</c:v>
                </c:pt>
                <c:pt idx="2">
                  <c:v>28.571428571428569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94-48EB-96DF-34DF809FCA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782125031375127E-2"/>
          <c:y val="0.22350363848461283"/>
          <c:w val="0.53247144350216247"/>
          <c:h val="0.7524882651927563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школ с самым высоким Индексом Социального Благополучия (25%)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Район №1</c:v>
                </c:pt>
                <c:pt idx="1">
                  <c:v>Район №2</c:v>
                </c:pt>
                <c:pt idx="2">
                  <c:v>Район №3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8.3333333333333321</c:v>
                </c:pt>
                <c:pt idx="1">
                  <c:v>9.0909090909090917</c:v>
                </c:pt>
                <c:pt idx="2">
                  <c:v>66.666666666666657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4-4261-A1B1-2FDBB8DBC1A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школ с средним Индексом Социального Благополучия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Район №1</c:v>
                </c:pt>
                <c:pt idx="1">
                  <c:v>Район №2</c:v>
                </c:pt>
                <c:pt idx="2">
                  <c:v>Район №3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66.666666666666657</c:v>
                </c:pt>
                <c:pt idx="1">
                  <c:v>54.54545454545454</c:v>
                </c:pt>
                <c:pt idx="2">
                  <c:v>33.333333333333329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14-4261-A1B1-2FDBB8DBC1A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Доля школ с самым низким Индексом Социального Благополучия (25%)</c:v>
                </c:pt>
              </c:strCache>
            </c:strRef>
          </c:tx>
          <c:spPr>
            <a:solidFill>
              <a:srgbClr val="EE7C57"/>
            </a:solidFill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14-4261-A1B1-2FDBB8DBC1A3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Район №1</c:v>
                </c:pt>
                <c:pt idx="1">
                  <c:v>Район №2</c:v>
                </c:pt>
                <c:pt idx="2">
                  <c:v>Район №3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25</c:v>
                </c:pt>
                <c:pt idx="1">
                  <c:v>36.363636363636367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14-4261-A1B1-2FDBB8DBC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625152"/>
        <c:axId val="112626688"/>
      </c:barChart>
      <c:catAx>
        <c:axId val="112625152"/>
        <c:scaling>
          <c:orientation val="minMax"/>
        </c:scaling>
        <c:delete val="0"/>
        <c:axPos val="t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2626688"/>
        <c:crosses val="autoZero"/>
        <c:auto val="1"/>
        <c:lblAlgn val="ctr"/>
        <c:lblOffset val="100"/>
        <c:noMultiLvlLbl val="0"/>
      </c:catAx>
      <c:valAx>
        <c:axId val="112626688"/>
        <c:scaling>
          <c:orientation val="maxMin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12625152"/>
        <c:crosses val="autoZero"/>
        <c:crossBetween val="between"/>
        <c:majorUnit val="0.2"/>
      </c:valAx>
      <c:spPr>
        <a:ln>
          <a:solidFill>
            <a:schemeClr val="tx1">
              <a:lumMod val="95000"/>
              <a:lumOff val="5000"/>
            </a:schemeClr>
          </a:solidFill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Русский язык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8C88-41C4-BE64-A468B3F2CFC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C88-41C4-BE64-A468B3F2CFCD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8C88-41C4-BE64-A468B3F2CFCD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8</c:v>
                </c:pt>
                <c:pt idx="1">
                  <c:v>71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88-41C4-BE64-A468B3F2C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3934-48C8-8EAE-C5F559616891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934-48C8-8EAE-C5F559616891}"/>
              </c:ext>
            </c:extLst>
          </c:dPt>
          <c:dPt>
            <c:idx val="2"/>
            <c:bubble3D val="0"/>
            <c:spPr>
              <a:solidFill>
                <a:srgbClr val="EE7C57"/>
              </a:solidFill>
            </c:spPr>
            <c:extLst>
              <c:ext xmlns:c16="http://schemas.microsoft.com/office/drawing/2014/chart" uri="{C3380CC4-5D6E-409C-BE32-E72D297353CC}">
                <c16:uniqueId val="{00000005-3934-48C8-8EAE-C5F559616891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Доля школ, показывающих высокие результаты</c:v>
                </c:pt>
                <c:pt idx="1">
                  <c:v>Доля школ, показывающих средние результаты</c:v>
                </c:pt>
                <c:pt idx="2">
                  <c:v>Доля школ, показывающих низкие результаты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29</c:v>
                </c:pt>
                <c:pt idx="1">
                  <c:v>50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34-48C8-8EAE-C5F559616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0.0082</cdr:x>
      <cdr:y>0.03846</cdr:y>
    </cdr:from>
    <cdr:to>
      <cdr:x>0.40014</cdr:x>
      <cdr:y>0.18641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22442" y="72008"/>
          <a:ext cx="107247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Русский язык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0.35792</cdr:x>
      <cdr:y>0.18641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-29651" y="72005"/>
          <a:ext cx="100514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Математика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0.0082</cdr:x>
      <cdr:y>0.03846</cdr:y>
    </cdr:from>
    <cdr:to>
      <cdr:x>0.40014</cdr:x>
      <cdr:y>0.18641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22442" y="72008"/>
          <a:ext cx="107247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Русский язык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0.35792</cdr:x>
      <cdr:y>0.18641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-29651" y="72005"/>
          <a:ext cx="100514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Математика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0.35792</cdr:x>
      <cdr:y>0.18641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-29651" y="72005"/>
          <a:ext cx="100514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Математика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0.39194</cdr:x>
      <cdr:y>0.18641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-43934" y="72005"/>
          <a:ext cx="10724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Русский язык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0.35792</cdr:x>
      <cdr:y>0.18641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-29654" y="72005"/>
          <a:ext cx="100514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Математика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0.39194</cdr:x>
      <cdr:y>0.18641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-43934" y="72005"/>
          <a:ext cx="10724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Русский язык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0.35792</cdr:x>
      <cdr:y>0.18641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-29654" y="72005"/>
          <a:ext cx="100514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Математика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0.0082</cdr:x>
      <cdr:y>0.03846</cdr:y>
    </cdr:from>
    <cdr:to>
      <cdr:x>0.40014</cdr:x>
      <cdr:y>0.18641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22442" y="72008"/>
          <a:ext cx="107247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Русский язык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0.03846</cdr:y>
    </cdr:from>
    <cdr:to>
      <cdr:x>0.35792</cdr:x>
      <cdr:y>0.18641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-29651" y="72005"/>
          <a:ext cx="100514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Математика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0.0082</cdr:x>
      <cdr:y>0.03846</cdr:y>
    </cdr:from>
    <cdr:to>
      <cdr:x>0.40014</cdr:x>
      <cdr:y>0.18641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22442" y="72008"/>
          <a:ext cx="107247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tx1">
                  <a:lumMod val="75000"/>
                  <a:lumOff val="25000"/>
                </a:schemeClr>
              </a:solidFill>
            </a:rPr>
            <a:t>Русский язык</a:t>
          </a:r>
          <a:endParaRPr lang="en-GB" sz="1200" b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25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960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02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80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82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13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31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27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17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355C8-A643-4DB3-AA31-BA09C105FCB9}" type="datetimeFigureOut">
              <a:rPr lang="ru-RU" smtClean="0"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D3D97-DD15-4902-B4CF-28112863F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88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0368" y="5132784"/>
            <a:ext cx="5940064" cy="1752600"/>
          </a:xfrm>
        </p:spPr>
        <p:txBody>
          <a:bodyPr>
            <a:normAutofit lnSpcReduction="10000"/>
          </a:bodyPr>
          <a:lstStyle/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Высшая школа экономики</a:t>
            </a:r>
          </a:p>
          <a:p>
            <a:r>
              <a:rPr lang="ru-RU" sz="2400" dirty="0"/>
              <a:t>Москва 2016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60000" cy="1260000"/>
          </a:xfrm>
          <a:prstGeom prst="rect">
            <a:avLst/>
          </a:prstGeom>
          <a:solidFill>
            <a:srgbClr val="D3A8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3757378"/>
            <a:ext cx="1260000" cy="1260000"/>
          </a:xfrm>
          <a:prstGeom prst="rect">
            <a:avLst/>
          </a:prstGeom>
          <a:solidFill>
            <a:srgbClr val="D3A8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259632" y="3757378"/>
            <a:ext cx="1260000" cy="1260000"/>
          </a:xfrm>
          <a:prstGeom prst="rect">
            <a:avLst/>
          </a:prstGeom>
          <a:solidFill>
            <a:srgbClr val="3C86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-368" y="5017378"/>
            <a:ext cx="1260000" cy="1260000"/>
          </a:xfrm>
          <a:prstGeom prst="rect">
            <a:avLst/>
          </a:prstGeom>
          <a:solidFill>
            <a:srgbClr val="AD9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20368" y="3751200"/>
            <a:ext cx="6623632" cy="1266178"/>
          </a:xfrm>
          <a:solidFill>
            <a:srgbClr val="3C8689"/>
          </a:solidFill>
        </p:spPr>
        <p:txBody>
          <a:bodyPr>
            <a:no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МОДЕЛЬ КОНТЕКСТУАЛИЗАЦИИ ОБРАЗОВАТЕЛЬНЫХ РЕЗУЛЬТАТОВ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8" y="0"/>
            <a:ext cx="1260000" cy="580622"/>
          </a:xfrm>
          <a:prstGeom prst="rect">
            <a:avLst/>
          </a:prstGeom>
          <a:solidFill>
            <a:srgbClr val="2A5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-368" y="0"/>
            <a:ext cx="2520368" cy="6858000"/>
            <a:chOff x="-368" y="0"/>
            <a:chExt cx="2520368" cy="685800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-368" y="1244178"/>
              <a:ext cx="1260000" cy="1260000"/>
            </a:xfrm>
            <a:prstGeom prst="rect">
              <a:avLst/>
            </a:prstGeom>
            <a:solidFill>
              <a:srgbClr val="AD9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259632" y="1260000"/>
              <a:ext cx="1260000" cy="1260000"/>
            </a:xfrm>
            <a:prstGeom prst="rect">
              <a:avLst/>
            </a:prstGeom>
            <a:solidFill>
              <a:srgbClr val="E2B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259632" y="2492896"/>
              <a:ext cx="1260000" cy="1260000"/>
            </a:xfrm>
            <a:prstGeom prst="rect">
              <a:avLst/>
            </a:prstGeom>
            <a:solidFill>
              <a:srgbClr val="EE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368" y="2492896"/>
              <a:ext cx="1260000" cy="1260000"/>
            </a:xfrm>
            <a:prstGeom prst="rect">
              <a:avLst/>
            </a:prstGeom>
            <a:solidFill>
              <a:srgbClr val="2A5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259632" y="5017378"/>
              <a:ext cx="1260000" cy="1260000"/>
            </a:xfrm>
            <a:prstGeom prst="rect">
              <a:avLst/>
            </a:prstGeom>
            <a:solidFill>
              <a:srgbClr val="E2B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0" y="6277378"/>
              <a:ext cx="1260000" cy="580622"/>
            </a:xfrm>
            <a:prstGeom prst="rect">
              <a:avLst/>
            </a:prstGeom>
            <a:solidFill>
              <a:srgbClr val="2A5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68" y="3751200"/>
              <a:ext cx="1260000" cy="1260000"/>
            </a:xfrm>
            <a:prstGeom prst="rect">
              <a:avLst/>
            </a:prstGeom>
            <a:solidFill>
              <a:srgbClr val="D3A8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260000" y="3751200"/>
              <a:ext cx="1260000" cy="1260000"/>
            </a:xfrm>
            <a:prstGeom prst="rect">
              <a:avLst/>
            </a:prstGeom>
            <a:solidFill>
              <a:srgbClr val="3C86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0" y="5017378"/>
              <a:ext cx="1260000" cy="1260000"/>
            </a:xfrm>
            <a:prstGeom prst="rect">
              <a:avLst/>
            </a:prstGeom>
            <a:solidFill>
              <a:srgbClr val="AD9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-368" y="0"/>
              <a:ext cx="1260000" cy="1260000"/>
            </a:xfrm>
            <a:prstGeom prst="rect">
              <a:avLst/>
            </a:prstGeom>
            <a:solidFill>
              <a:srgbClr val="D3A8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1259632" y="0"/>
              <a:ext cx="1260000" cy="1260000"/>
            </a:xfrm>
            <a:prstGeom prst="rect">
              <a:avLst/>
            </a:prstGeom>
            <a:solidFill>
              <a:srgbClr val="3C86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259632" y="6277378"/>
              <a:ext cx="1260000" cy="580622"/>
            </a:xfrm>
            <a:prstGeom prst="rect">
              <a:avLst/>
            </a:prstGeom>
            <a:solidFill>
              <a:srgbClr val="EE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5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589" y="1338461"/>
            <a:ext cx="151447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30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1900" dirty="0"/>
              <a:t>Дети из семей, располагающих значительными социально-экономическими и культурными ресурсами, как правило, демонстрируют более высокие успехи в учебе</a:t>
            </a:r>
          </a:p>
          <a:p>
            <a:pPr algn="just"/>
            <a:r>
              <a:rPr lang="ru-RU" sz="1900" dirty="0"/>
              <a:t>Регрессионный анализ – статистический метод исследования влияния одной или нескольких независимых переменных на зависимую переменную. Другими словами, учитываются «входные» данные и показатели результата.</a:t>
            </a:r>
          </a:p>
          <a:p>
            <a:pPr algn="just"/>
            <a:endParaRPr lang="ru-RU" sz="1800" b="1" dirty="0"/>
          </a:p>
          <a:p>
            <a:pPr algn="just"/>
            <a:endParaRPr lang="ru-RU" sz="1800" b="1" dirty="0"/>
          </a:p>
          <a:p>
            <a:pPr algn="just"/>
            <a:endParaRPr lang="ru-RU" sz="1800" b="1" dirty="0"/>
          </a:p>
          <a:p>
            <a:pPr algn="just"/>
            <a:endParaRPr lang="ru-RU" sz="1800" b="1" dirty="0"/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ru-RU" sz="1400" dirty="0"/>
              <a:t>где </a:t>
            </a:r>
            <a:r>
              <a:rPr lang="ru-RU" sz="1400" dirty="0" err="1"/>
              <a:t>Yi</a:t>
            </a:r>
            <a:r>
              <a:rPr lang="ru-RU" sz="1400" dirty="0"/>
              <a:t> – т.н. объясняемый показатель для i-ой школы. Параметр β0 – некоторый фиксированный (т.е. не зависящий от аргументов функции - характеристик школ и контингента) уровень результатов ЕГЭ, с которым суммируются все далее рассматриваемые эффекты; </a:t>
            </a:r>
            <a:r>
              <a:rPr lang="ru-RU" sz="1400" dirty="0" err="1"/>
              <a:t>Bn</a:t>
            </a:r>
            <a:r>
              <a:rPr lang="ru-RU" sz="1400" dirty="0"/>
              <a:t> – вектор из n параметров, отражающих степень связи соответствующих характеристик контингента со средними результатами ЕГЭ (где n соответствует число включаемых в модель характеристик контингента); </a:t>
            </a:r>
            <a:r>
              <a:rPr lang="ru-RU" sz="1400" dirty="0" err="1"/>
              <a:t>Bm</a:t>
            </a:r>
            <a:r>
              <a:rPr lang="ru-RU" sz="1400" dirty="0"/>
              <a:t> – такой же вектор из m параметров, но для характеристик самих школ (m – число этих характеристик); </a:t>
            </a:r>
            <a:r>
              <a:rPr lang="ru-RU" sz="1400" dirty="0" err="1"/>
              <a:t>εi</a:t>
            </a:r>
            <a:r>
              <a:rPr lang="ru-RU" sz="1400" dirty="0"/>
              <a:t> – остаток, или «шум», характеризующий разброс показателей ЕГЭ между школами, который не может быть объяснен с помощью остальных включенных в модель факторов и рассматривается в данном случае как случайный эффект.</a:t>
            </a:r>
            <a:endParaRPr lang="en-GB" sz="1400" dirty="0"/>
          </a:p>
          <a:p>
            <a:pPr marL="0" indent="0" algn="just">
              <a:buNone/>
            </a:pPr>
            <a:endParaRPr lang="en-GB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10011" y="437763"/>
            <a:ext cx="691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Подход </a:t>
            </a:r>
            <a:r>
              <a:rPr lang="ru-RU" sz="2400" b="1" dirty="0" err="1">
                <a:solidFill>
                  <a:schemeClr val="bg1"/>
                </a:solidFill>
              </a:rPr>
              <a:t>контекстуализации</a:t>
            </a:r>
            <a:r>
              <a:rPr lang="ru-RU" sz="2400" b="1" dirty="0">
                <a:solidFill>
                  <a:schemeClr val="bg1"/>
                </a:solidFill>
              </a:rPr>
              <a:t> с использованием регрессионного анализа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9996" y="3321173"/>
            <a:ext cx="4572000" cy="10840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β0 +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Bn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× (ХАРАКТЕРИСТИКИ КОНТИНГЕНТА)i +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Bm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× (ХАРАКТЕРИСТИКИ ШКОЛ)i +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εi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6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10011" y="437763"/>
            <a:ext cx="691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Почему нужно обращать внимание на контекстные характеристики школ</a:t>
            </a:r>
          </a:p>
        </p:txBody>
      </p:sp>
      <p:graphicFrame>
        <p:nvGraphicFramePr>
          <p:cNvPr id="10" name="Диаграмма 2"/>
          <p:cNvGraphicFramePr/>
          <p:nvPr>
            <p:extLst>
              <p:ext uri="{D42A27DB-BD31-4B8C-83A1-F6EECF244321}">
                <p14:modId xmlns:p14="http://schemas.microsoft.com/office/powerpoint/2010/main" val="2147774200"/>
              </p:ext>
            </p:extLst>
          </p:nvPr>
        </p:nvGraphicFramePr>
        <p:xfrm>
          <a:off x="611560" y="2492896"/>
          <a:ext cx="252028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220958"/>
              </p:ext>
            </p:extLst>
          </p:nvPr>
        </p:nvGraphicFramePr>
        <p:xfrm>
          <a:off x="179512" y="5733256"/>
          <a:ext cx="874846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Доля школ, показывающих 25% самых высоких</a:t>
                      </a:r>
                      <a:r>
                        <a:rPr lang="ru-RU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результатов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Доля школ, показывающих средние </a:t>
                      </a:r>
                      <a:r>
                        <a:rPr lang="ru-RU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результаты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Доля школ, показывающих 25% самых низких </a:t>
                      </a:r>
                      <a:r>
                        <a:rPr lang="ru-RU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результатов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E7C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67316" y="2071881"/>
            <a:ext cx="92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РАЙОН №1</a:t>
            </a:r>
            <a:endParaRPr lang="en-GB" sz="1200" b="1" dirty="0">
              <a:solidFill>
                <a:srgbClr val="C00000"/>
              </a:solidFill>
            </a:endParaRPr>
          </a:p>
        </p:txBody>
      </p:sp>
      <p:graphicFrame>
        <p:nvGraphicFramePr>
          <p:cNvPr id="15" name="Диаграмма 20"/>
          <p:cNvGraphicFramePr/>
          <p:nvPr>
            <p:extLst>
              <p:ext uri="{D42A27DB-BD31-4B8C-83A1-F6EECF244321}">
                <p14:modId xmlns:p14="http://schemas.microsoft.com/office/powerpoint/2010/main" val="686940308"/>
              </p:ext>
            </p:extLst>
          </p:nvPr>
        </p:nvGraphicFramePr>
        <p:xfrm>
          <a:off x="611840" y="4005264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21"/>
          <p:cNvGraphicFramePr/>
          <p:nvPr>
            <p:extLst>
              <p:ext uri="{D42A27DB-BD31-4B8C-83A1-F6EECF244321}">
                <p14:modId xmlns:p14="http://schemas.microsoft.com/office/powerpoint/2010/main" val="3057017855"/>
              </p:ext>
            </p:extLst>
          </p:nvPr>
        </p:nvGraphicFramePr>
        <p:xfrm>
          <a:off x="3347864" y="2492896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Диаграмма 22"/>
          <p:cNvGraphicFramePr/>
          <p:nvPr>
            <p:extLst>
              <p:ext uri="{D42A27DB-BD31-4B8C-83A1-F6EECF244321}">
                <p14:modId xmlns:p14="http://schemas.microsoft.com/office/powerpoint/2010/main" val="1548341867"/>
              </p:ext>
            </p:extLst>
          </p:nvPr>
        </p:nvGraphicFramePr>
        <p:xfrm>
          <a:off x="3347864" y="4005264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045355" y="2060848"/>
            <a:ext cx="92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РАЙОН №2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1663" y="2060848"/>
            <a:ext cx="92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РАЙОН №3</a:t>
            </a:r>
            <a:endParaRPr lang="en-GB" sz="12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Диаграмма 29"/>
          <p:cNvGraphicFramePr/>
          <p:nvPr>
            <p:extLst>
              <p:ext uri="{D42A27DB-BD31-4B8C-83A1-F6EECF244321}">
                <p14:modId xmlns:p14="http://schemas.microsoft.com/office/powerpoint/2010/main" val="61007242"/>
              </p:ext>
            </p:extLst>
          </p:nvPr>
        </p:nvGraphicFramePr>
        <p:xfrm>
          <a:off x="6156456" y="2492896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Диаграмма 30"/>
          <p:cNvGraphicFramePr/>
          <p:nvPr>
            <p:extLst>
              <p:ext uri="{D42A27DB-BD31-4B8C-83A1-F6EECF244321}">
                <p14:modId xmlns:p14="http://schemas.microsoft.com/office/powerpoint/2010/main" val="3625993259"/>
              </p:ext>
            </p:extLst>
          </p:nvPr>
        </p:nvGraphicFramePr>
        <p:xfrm>
          <a:off x="6156456" y="4005064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889369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0011" y="437763"/>
            <a:ext cx="691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Почему нужно обращать внимание на контекстные характеристики школ</a:t>
            </a:r>
          </a:p>
        </p:txBody>
      </p:sp>
      <p:graphicFrame>
        <p:nvGraphicFramePr>
          <p:cNvPr id="14" name="Диаграмма 4"/>
          <p:cNvGraphicFramePr/>
          <p:nvPr>
            <p:extLst>
              <p:ext uri="{D42A27DB-BD31-4B8C-83A1-F6EECF244321}">
                <p14:modId xmlns:p14="http://schemas.microsoft.com/office/powerpoint/2010/main" val="569984358"/>
              </p:ext>
            </p:extLst>
          </p:nvPr>
        </p:nvGraphicFramePr>
        <p:xfrm>
          <a:off x="755576" y="1628800"/>
          <a:ext cx="777686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4891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0011" y="437763"/>
            <a:ext cx="691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Почему нужно обращать внимание на контекстные характеристики школ</a:t>
            </a:r>
          </a:p>
        </p:txBody>
      </p:sp>
      <p:graphicFrame>
        <p:nvGraphicFramePr>
          <p:cNvPr id="9" name="Диаграмма 2"/>
          <p:cNvGraphicFramePr/>
          <p:nvPr>
            <p:extLst>
              <p:ext uri="{D42A27DB-BD31-4B8C-83A1-F6EECF244321}">
                <p14:modId xmlns:p14="http://schemas.microsoft.com/office/powerpoint/2010/main" val="3964313163"/>
              </p:ext>
            </p:extLst>
          </p:nvPr>
        </p:nvGraphicFramePr>
        <p:xfrm>
          <a:off x="683568" y="2420888"/>
          <a:ext cx="252028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39323" y="1999873"/>
            <a:ext cx="92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РАЙОН №1</a:t>
            </a:r>
            <a:endParaRPr lang="en-GB" sz="1200" b="1" dirty="0">
              <a:solidFill>
                <a:srgbClr val="C00000"/>
              </a:solidFill>
            </a:endParaRPr>
          </a:p>
        </p:txBody>
      </p:sp>
      <p:graphicFrame>
        <p:nvGraphicFramePr>
          <p:cNvPr id="16" name="Диаграмма 20"/>
          <p:cNvGraphicFramePr/>
          <p:nvPr>
            <p:extLst>
              <p:ext uri="{D42A27DB-BD31-4B8C-83A1-F6EECF244321}">
                <p14:modId xmlns:p14="http://schemas.microsoft.com/office/powerpoint/2010/main" val="3320628186"/>
              </p:ext>
            </p:extLst>
          </p:nvPr>
        </p:nvGraphicFramePr>
        <p:xfrm>
          <a:off x="683848" y="3933256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117363" y="1988840"/>
            <a:ext cx="92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РАЙОН №2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3671" y="1988840"/>
            <a:ext cx="92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</a:rPr>
              <a:t>РАЙОН №3</a:t>
            </a:r>
            <a:endParaRPr lang="en-GB" sz="1200" b="1" dirty="0">
              <a:solidFill>
                <a:srgbClr val="C00000"/>
              </a:solidFill>
            </a:endParaRPr>
          </a:p>
        </p:txBody>
      </p:sp>
      <p:graphicFrame>
        <p:nvGraphicFramePr>
          <p:cNvPr id="19" name="Диаграмма 13"/>
          <p:cNvGraphicFramePr/>
          <p:nvPr>
            <p:extLst>
              <p:ext uri="{D42A27DB-BD31-4B8C-83A1-F6EECF244321}">
                <p14:modId xmlns:p14="http://schemas.microsoft.com/office/powerpoint/2010/main" val="3135448422"/>
              </p:ext>
            </p:extLst>
          </p:nvPr>
        </p:nvGraphicFramePr>
        <p:xfrm>
          <a:off x="3419872" y="2420888"/>
          <a:ext cx="252028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Диаграмма 14"/>
          <p:cNvGraphicFramePr/>
          <p:nvPr>
            <p:extLst>
              <p:ext uri="{D42A27DB-BD31-4B8C-83A1-F6EECF244321}">
                <p14:modId xmlns:p14="http://schemas.microsoft.com/office/powerpoint/2010/main" val="282298531"/>
              </p:ext>
            </p:extLst>
          </p:nvPr>
        </p:nvGraphicFramePr>
        <p:xfrm>
          <a:off x="3420152" y="3933256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Диаграмма 15"/>
          <p:cNvGraphicFramePr/>
          <p:nvPr>
            <p:extLst>
              <p:ext uri="{D42A27DB-BD31-4B8C-83A1-F6EECF244321}">
                <p14:modId xmlns:p14="http://schemas.microsoft.com/office/powerpoint/2010/main" val="307215572"/>
              </p:ext>
            </p:extLst>
          </p:nvPr>
        </p:nvGraphicFramePr>
        <p:xfrm>
          <a:off x="6228184" y="2420888"/>
          <a:ext cx="252028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Диаграмма 17"/>
          <p:cNvGraphicFramePr/>
          <p:nvPr>
            <p:extLst>
              <p:ext uri="{D42A27DB-BD31-4B8C-83A1-F6EECF244321}">
                <p14:modId xmlns:p14="http://schemas.microsoft.com/office/powerpoint/2010/main" val="740415107"/>
              </p:ext>
            </p:extLst>
          </p:nvPr>
        </p:nvGraphicFramePr>
        <p:xfrm>
          <a:off x="6228464" y="3933256"/>
          <a:ext cx="25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3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53421"/>
              </p:ext>
            </p:extLst>
          </p:nvPr>
        </p:nvGraphicFramePr>
        <p:xfrm>
          <a:off x="179512" y="5733256"/>
          <a:ext cx="874846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Доля школ, показывающих 25% самых высоких</a:t>
                      </a:r>
                      <a:r>
                        <a:rPr lang="ru-RU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результатов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Доля школ, показывающих средние </a:t>
                      </a:r>
                      <a:r>
                        <a:rPr lang="ru-RU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результаты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Доля школ, показывающих 25% самых низких </a:t>
                      </a:r>
                      <a:r>
                        <a:rPr lang="ru-RU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результатов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EE7C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31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 b="1" dirty="0"/>
          </a:p>
          <a:p>
            <a:pPr algn="just">
              <a:buAutoNum type="arabicPeriod"/>
            </a:pPr>
            <a:r>
              <a:rPr lang="ru-RU" sz="2000" dirty="0"/>
              <a:t>Применение множественного регрессионного анализа вместо многоуровневого</a:t>
            </a:r>
            <a:endParaRPr lang="en-GB" sz="2000" dirty="0"/>
          </a:p>
          <a:p>
            <a:pPr algn="just">
              <a:buAutoNum type="arabicPeriod"/>
            </a:pPr>
            <a:r>
              <a:rPr lang="ru-RU" sz="2000" dirty="0"/>
              <a:t>Использование средних баллов ЕГЭ в качестве зависимой переменной при оценке образовательной ситуации в школе (</a:t>
            </a:r>
            <a:r>
              <a:rPr lang="fr-FR" sz="2000" dirty="0"/>
              <a:t>high-</a:t>
            </a:r>
            <a:r>
              <a:rPr lang="fr-FR" sz="2000" dirty="0" err="1"/>
              <a:t>stakes</a:t>
            </a:r>
            <a:r>
              <a:rPr lang="fr-FR" sz="2000" dirty="0"/>
              <a:t> exam)</a:t>
            </a:r>
          </a:p>
          <a:p>
            <a:pPr algn="just">
              <a:buAutoNum type="arabicPeriod"/>
            </a:pPr>
            <a:r>
              <a:rPr lang="ru-RU" sz="2000" dirty="0"/>
              <a:t>Результаты государственной итоговой аттестации говорят об образовательных результатах только одной категории учащихся – старшеклассников</a:t>
            </a:r>
          </a:p>
          <a:p>
            <a:pPr algn="just">
              <a:buAutoNum type="arabicPeriod"/>
            </a:pPr>
            <a:r>
              <a:rPr lang="ru-RU" sz="2000" dirty="0"/>
              <a:t>Модель оценивает эффективность школы в один из моментов времени</a:t>
            </a:r>
          </a:p>
          <a:p>
            <a:pPr algn="just">
              <a:buAutoNum type="arabicPeriod"/>
            </a:pPr>
            <a:endParaRPr lang="ru-RU" sz="2000" dirty="0"/>
          </a:p>
          <a:p>
            <a:pPr marL="0" indent="0">
              <a:buNone/>
            </a:pPr>
            <a:endParaRPr lang="ru-RU" sz="1800" dirty="0"/>
          </a:p>
          <a:p>
            <a:endParaRPr lang="en-GB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10011" y="591071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Ограничения метода</a:t>
            </a:r>
          </a:p>
        </p:txBody>
      </p:sp>
    </p:spTree>
    <p:extLst>
      <p:ext uri="{BB962C8B-B14F-4D97-AF65-F5344CB8AC3E}">
        <p14:creationId xmlns:p14="http://schemas.microsoft.com/office/powerpoint/2010/main" val="2514243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778621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2597"/>
            <a:ext cx="1514475" cy="15144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10011" y="2928734"/>
            <a:ext cx="6910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Спасибо за внимание</a:t>
            </a:r>
          </a:p>
        </p:txBody>
      </p:sp>
      <p:sp>
        <p:nvSpPr>
          <p:cNvPr id="7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</p:spTree>
    <p:extLst>
      <p:ext uri="{BB962C8B-B14F-4D97-AF65-F5344CB8AC3E}">
        <p14:creationId xmlns:p14="http://schemas.microsoft.com/office/powerpoint/2010/main" val="16265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10011" y="663079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Что влияет на образовательные результаты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pic>
        <p:nvPicPr>
          <p:cNvPr id="9" name="Рисунок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92" y="3230440"/>
            <a:ext cx="6805616" cy="300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000" dirty="0"/>
          </a:p>
          <a:p>
            <a:pPr algn="just"/>
            <a:r>
              <a:rPr lang="ru-RU" sz="2000" dirty="0"/>
              <a:t>Уровень социального и экономического благополучия школы во многом определяет уровень образовательных результатов</a:t>
            </a:r>
          </a:p>
          <a:p>
            <a:pPr algn="just"/>
            <a:r>
              <a:rPr lang="ru-RU" sz="2000" dirty="0"/>
              <a:t>Задача – выделить группу школ, работающих в сложном социальном контексте.</a:t>
            </a:r>
            <a:endParaRPr lang="en-GB" sz="2000" dirty="0"/>
          </a:p>
          <a:p>
            <a:pPr algn="just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0239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200" dirty="0">
              <a:latin typeface="+mj-lt"/>
              <a:ea typeface="ＭＳ Ｐゴシック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GB" sz="2200" dirty="0">
              <a:latin typeface="+mj-lt"/>
              <a:ea typeface="ＭＳ Ｐゴシック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>
                <a:latin typeface="+mj-lt"/>
                <a:ea typeface="ＭＳ Ｐゴシック" charset="-128"/>
                <a:cs typeface="Times New Roman" panose="02020603050405020304" pitchFamily="18" charset="0"/>
              </a:rPr>
              <a:t>Сравнение образовательных организаций, учитывающее  сложность контингента обучающихся: </a:t>
            </a:r>
          </a:p>
          <a:p>
            <a:pPr lvl="1" indent="0" algn="just"/>
            <a:r>
              <a:rPr lang="ru-RU" sz="2200" dirty="0">
                <a:latin typeface="+mj-lt"/>
                <a:ea typeface="ＭＳ Ｐゴシック" charset="-128"/>
                <a:cs typeface="Times New Roman" panose="02020603050405020304" pitchFamily="18" charset="0"/>
              </a:rPr>
              <a:t> Ранжирование школ со сходными параметрами контингента</a:t>
            </a:r>
          </a:p>
          <a:p>
            <a:pPr lvl="1" indent="0" algn="just"/>
            <a:r>
              <a:rPr lang="ru-RU" sz="2200" dirty="0">
                <a:latin typeface="+mj-lt"/>
                <a:ea typeface="ＭＳ Ｐゴシック" charset="-128"/>
                <a:cs typeface="Times New Roman" panose="02020603050405020304" pitchFamily="18" charset="0"/>
              </a:rPr>
              <a:t> Оценка ожидаемых значений ЕГЭ с учетом социального контекста и характеристик школ</a:t>
            </a:r>
          </a:p>
          <a:p>
            <a:pPr marL="0" indent="0" algn="ctr">
              <a:buNone/>
            </a:pPr>
            <a:r>
              <a:rPr lang="ru-RU" sz="2200" dirty="0">
                <a:solidFill>
                  <a:schemeClr val="accent2"/>
                </a:solidFill>
                <a:latin typeface="+mj-lt"/>
              </a:rPr>
              <a:t> </a:t>
            </a:r>
            <a:endParaRPr lang="ru-RU" sz="2200" b="1" dirty="0">
              <a:solidFill>
                <a:schemeClr val="accent2"/>
              </a:solidFill>
              <a:latin typeface="+mj-lt"/>
            </a:endParaRPr>
          </a:p>
          <a:p>
            <a:pPr algn="just"/>
            <a:endParaRPr lang="ru-RU" sz="2200" dirty="0">
              <a:solidFill>
                <a:schemeClr val="tx2"/>
              </a:solidFill>
              <a:latin typeface="+mj-lt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10011" y="663079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chemeClr val="bg1"/>
                </a:solidFill>
              </a:rPr>
              <a:t>Контекстуализация</a:t>
            </a:r>
            <a:r>
              <a:rPr lang="ru-RU" sz="2400" b="1" dirty="0">
                <a:solidFill>
                  <a:schemeClr val="bg1"/>
                </a:solidFill>
              </a:rPr>
              <a:t> образовательных результатов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</p:spTree>
    <p:extLst>
      <p:ext uri="{BB962C8B-B14F-4D97-AF65-F5344CB8AC3E}">
        <p14:creationId xmlns:p14="http://schemas.microsoft.com/office/powerpoint/2010/main" val="133692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10011" y="591071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Опыт других стран</a:t>
            </a:r>
          </a:p>
        </p:txBody>
      </p:sp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EE7C57"/>
                </a:solidFill>
              </a:rPr>
              <a:t>	</a:t>
            </a:r>
            <a:r>
              <a:rPr lang="ru-RU" sz="2400" b="1" dirty="0">
                <a:solidFill>
                  <a:srgbClr val="EE7C57"/>
                </a:solidFill>
              </a:rPr>
              <a:t>АНГЛИЯ</a:t>
            </a:r>
            <a:endParaRPr lang="ru-RU" sz="1800" b="1" dirty="0">
              <a:solidFill>
                <a:srgbClr val="EE7C57"/>
              </a:solidFill>
            </a:endParaRPr>
          </a:p>
          <a:p>
            <a:r>
              <a:rPr lang="ru-RU" sz="1800" dirty="0"/>
              <a:t>Возраст</a:t>
            </a:r>
          </a:p>
          <a:p>
            <a:r>
              <a:rPr lang="ru-RU" sz="1800" dirty="0"/>
              <a:t>Пол</a:t>
            </a:r>
          </a:p>
          <a:p>
            <a:r>
              <a:rPr lang="ru-RU" sz="1800" dirty="0"/>
              <a:t>Этническая группа</a:t>
            </a:r>
          </a:p>
          <a:p>
            <a:r>
              <a:rPr lang="ru-RU" sz="1800" dirty="0"/>
              <a:t>Является ли английский язык родным для ребенка</a:t>
            </a:r>
          </a:p>
          <a:p>
            <a:r>
              <a:rPr lang="ru-RU" sz="1800" dirty="0"/>
              <a:t>Специальные потребности ученика</a:t>
            </a:r>
          </a:p>
          <a:p>
            <a:r>
              <a:rPr lang="ru-RU" sz="1800" dirty="0"/>
              <a:t>Уровень депривации территории, где проживает ученик</a:t>
            </a:r>
          </a:p>
          <a:p>
            <a:r>
              <a:rPr lang="ru-RU" sz="1800" dirty="0"/>
              <a:t>Ученик получает бесплатное школьное питание</a:t>
            </a:r>
          </a:p>
          <a:p>
            <a:endParaRPr lang="ru-RU" sz="1800" dirty="0"/>
          </a:p>
          <a:p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9830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EE7C57"/>
                </a:solidFill>
              </a:rPr>
              <a:t>	</a:t>
            </a:r>
            <a:r>
              <a:rPr lang="ru-RU" sz="2400" b="1" dirty="0">
                <a:solidFill>
                  <a:srgbClr val="EE7C57"/>
                </a:solidFill>
              </a:rPr>
              <a:t>ФРАНЦИЯ</a:t>
            </a:r>
            <a:endParaRPr lang="ru-RU" sz="1800" b="1" dirty="0">
              <a:solidFill>
                <a:srgbClr val="EE7C57"/>
              </a:solidFill>
            </a:endParaRPr>
          </a:p>
          <a:p>
            <a:r>
              <a:rPr lang="ru-RU" sz="1800" dirty="0"/>
              <a:t>Возраст</a:t>
            </a:r>
          </a:p>
          <a:p>
            <a:r>
              <a:rPr lang="ru-RU" sz="1800" dirty="0"/>
              <a:t>Пол</a:t>
            </a:r>
          </a:p>
          <a:p>
            <a:r>
              <a:rPr lang="ru-RU" sz="1800" dirty="0"/>
              <a:t>Этническая группа</a:t>
            </a:r>
          </a:p>
          <a:p>
            <a:r>
              <a:rPr lang="ru-RU" sz="1800" dirty="0"/>
              <a:t>Класс обучения, изучаемые предметы</a:t>
            </a:r>
          </a:p>
          <a:p>
            <a:r>
              <a:rPr lang="ru-RU" sz="1800" dirty="0"/>
              <a:t>Уровень занятости родителей (профессиональный статус)</a:t>
            </a:r>
          </a:p>
          <a:p>
            <a:r>
              <a:rPr lang="ru-RU" sz="1800" dirty="0"/>
              <a:t>Социальная помощь, оказываемая семье (гранты, пособия, доходы и др.)</a:t>
            </a:r>
          </a:p>
          <a:p>
            <a:endParaRPr lang="ru-RU" sz="1800" dirty="0"/>
          </a:p>
          <a:p>
            <a:endParaRPr lang="en-GB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10011" y="591071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Опыт других стран</a:t>
            </a:r>
          </a:p>
        </p:txBody>
      </p:sp>
    </p:spTree>
    <p:extLst>
      <p:ext uri="{BB962C8B-B14F-4D97-AF65-F5344CB8AC3E}">
        <p14:creationId xmlns:p14="http://schemas.microsoft.com/office/powerpoint/2010/main" val="223416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EE7C57"/>
                </a:solidFill>
              </a:rPr>
              <a:t>	</a:t>
            </a:r>
            <a:r>
              <a:rPr lang="ru-RU" sz="2400" b="1" dirty="0">
                <a:solidFill>
                  <a:srgbClr val="EE7C57"/>
                </a:solidFill>
              </a:rPr>
              <a:t>ИСПАНИЯ</a:t>
            </a:r>
            <a:endParaRPr lang="ru-RU" sz="1800" b="1" dirty="0">
              <a:solidFill>
                <a:srgbClr val="EE7C57"/>
              </a:solidFill>
            </a:endParaRPr>
          </a:p>
          <a:p>
            <a:r>
              <a:rPr lang="ru-RU" sz="1800" dirty="0"/>
              <a:t>Возраст</a:t>
            </a:r>
          </a:p>
          <a:p>
            <a:r>
              <a:rPr lang="ru-RU" sz="1800" dirty="0"/>
              <a:t>Пол</a:t>
            </a:r>
          </a:p>
          <a:p>
            <a:r>
              <a:rPr lang="ru-RU" sz="1800" dirty="0"/>
              <a:t>Страна рождения ученика и родителей</a:t>
            </a:r>
          </a:p>
          <a:p>
            <a:r>
              <a:rPr lang="ru-RU" sz="1800" dirty="0"/>
              <a:t>Возраст в момент иммиграции</a:t>
            </a:r>
          </a:p>
          <a:p>
            <a:r>
              <a:rPr lang="ru-RU" sz="1800" dirty="0"/>
              <a:t>Язык, на котором говорят в семье/дома</a:t>
            </a:r>
          </a:p>
          <a:p>
            <a:r>
              <a:rPr lang="ru-RU" sz="1800" dirty="0"/>
              <a:t>Специальные потребности ученика</a:t>
            </a:r>
          </a:p>
          <a:p>
            <a:r>
              <a:rPr lang="ru-RU" sz="1800" dirty="0"/>
              <a:t>Уровень образования родителей</a:t>
            </a:r>
          </a:p>
          <a:p>
            <a:r>
              <a:rPr lang="ru-RU" sz="1800" dirty="0"/>
              <a:t>Уровень занятости родителей (профессиональный статус)</a:t>
            </a:r>
          </a:p>
          <a:p>
            <a:r>
              <a:rPr lang="ru-RU" sz="1800" dirty="0"/>
              <a:t>Гранты, получаемые учеником</a:t>
            </a:r>
          </a:p>
          <a:p>
            <a:endParaRPr lang="en-GB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10011" y="591071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Опыт других стран</a:t>
            </a:r>
          </a:p>
        </p:txBody>
      </p:sp>
    </p:spTree>
    <p:extLst>
      <p:ext uri="{BB962C8B-B14F-4D97-AF65-F5344CB8AC3E}">
        <p14:creationId xmlns:p14="http://schemas.microsoft.com/office/powerpoint/2010/main" val="302932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EE7C57"/>
                </a:solidFill>
              </a:rPr>
              <a:t>	</a:t>
            </a:r>
            <a:r>
              <a:rPr lang="ru-RU" sz="2400" b="1" dirty="0">
                <a:solidFill>
                  <a:srgbClr val="EE7C57"/>
                </a:solidFill>
              </a:rPr>
              <a:t>БЕЛЬГИЯ</a:t>
            </a:r>
            <a:endParaRPr lang="ru-RU" sz="1800" b="1" dirty="0">
              <a:solidFill>
                <a:srgbClr val="EE7C57"/>
              </a:solidFill>
            </a:endParaRPr>
          </a:p>
          <a:p>
            <a:r>
              <a:rPr lang="ru-RU" sz="1800" dirty="0"/>
              <a:t>Возраст</a:t>
            </a:r>
          </a:p>
          <a:p>
            <a:r>
              <a:rPr lang="ru-RU" sz="1800" dirty="0"/>
              <a:t>Пол</a:t>
            </a:r>
          </a:p>
          <a:p>
            <a:r>
              <a:rPr lang="ru-RU" sz="1800" dirty="0"/>
              <a:t>Страна рождения ученика и родителей</a:t>
            </a:r>
          </a:p>
          <a:p>
            <a:r>
              <a:rPr lang="ru-RU" sz="1800" dirty="0"/>
              <a:t>Возраст в момент иммиграции</a:t>
            </a:r>
          </a:p>
          <a:p>
            <a:r>
              <a:rPr lang="ru-RU" sz="1800" dirty="0"/>
              <a:t>Родной язык, на котором говорят дома</a:t>
            </a:r>
          </a:p>
          <a:p>
            <a:r>
              <a:rPr lang="ru-RU" sz="1800" dirty="0"/>
              <a:t>Выявленные затруднения в учёбе</a:t>
            </a:r>
          </a:p>
          <a:p>
            <a:r>
              <a:rPr lang="ru-RU" sz="1800" dirty="0"/>
              <a:t>Статус семьи ребенка (приемная семья, воспитывается интернате и др.)</a:t>
            </a:r>
          </a:p>
          <a:p>
            <a:r>
              <a:rPr lang="ru-RU" sz="1800" dirty="0"/>
              <a:t>Образование матери</a:t>
            </a:r>
          </a:p>
          <a:p>
            <a:r>
              <a:rPr lang="ru-RU" sz="1800" dirty="0"/>
              <a:t>Социальная помощь, оказываемая семье (гранты, пособия, доходы и др.)</a:t>
            </a:r>
          </a:p>
          <a:p>
            <a:endParaRPr lang="en-GB" sz="1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10011" y="591071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Опыт других стран</a:t>
            </a:r>
          </a:p>
        </p:txBody>
      </p:sp>
    </p:spTree>
    <p:extLst>
      <p:ext uri="{BB962C8B-B14F-4D97-AF65-F5344CB8AC3E}">
        <p14:creationId xmlns:p14="http://schemas.microsoft.com/office/powerpoint/2010/main" val="381104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61864" y="305070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EE7C57"/>
                </a:solidFill>
              </a:rPr>
              <a:t>	</a:t>
            </a:r>
            <a:r>
              <a:rPr lang="ru-RU" sz="2400" b="1" dirty="0">
                <a:solidFill>
                  <a:srgbClr val="EE7C57"/>
                </a:solidFill>
              </a:rPr>
              <a:t>ГРЕЦИЯ</a:t>
            </a:r>
            <a:endParaRPr lang="ru-RU" sz="1800" b="1" dirty="0">
              <a:solidFill>
                <a:srgbClr val="EE7C57"/>
              </a:solidFill>
            </a:endParaRPr>
          </a:p>
          <a:p>
            <a:r>
              <a:rPr lang="ru-RU" sz="1800" dirty="0"/>
              <a:t>Возраст</a:t>
            </a:r>
          </a:p>
          <a:p>
            <a:r>
              <a:rPr lang="ru-RU" sz="1800" dirty="0"/>
              <a:t>Пол</a:t>
            </a:r>
          </a:p>
          <a:p>
            <a:r>
              <a:rPr lang="ru-RU" sz="1800" dirty="0"/>
              <a:t>Страна рождения ученика и родителей</a:t>
            </a:r>
          </a:p>
          <a:p>
            <a:r>
              <a:rPr lang="ru-RU" sz="1800" dirty="0"/>
              <a:t>Специальные потребности ученика</a:t>
            </a:r>
          </a:p>
          <a:p>
            <a:r>
              <a:rPr lang="ru-RU" sz="1800" dirty="0"/>
              <a:t>Уровень образования родителей</a:t>
            </a:r>
          </a:p>
          <a:p>
            <a:r>
              <a:rPr lang="ru-RU" sz="1800" dirty="0"/>
              <a:t>Уровень занятости родителей (профессиональный статус)</a:t>
            </a:r>
          </a:p>
          <a:p>
            <a:endParaRPr lang="en-GB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10011" y="591071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Опыт других стран</a:t>
            </a:r>
          </a:p>
        </p:txBody>
      </p:sp>
    </p:spTree>
    <p:extLst>
      <p:ext uri="{BB962C8B-B14F-4D97-AF65-F5344CB8AC3E}">
        <p14:creationId xmlns:p14="http://schemas.microsoft.com/office/powerpoint/2010/main" val="369830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23528" y="332656"/>
            <a:ext cx="8424936" cy="633670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solidFill>
            <a:srgbClr val="2A5D5F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514475" cy="1514475"/>
          </a:xfrm>
          <a:prstGeom prst="rect">
            <a:avLst/>
          </a:prstGeom>
        </p:spPr>
      </p:pic>
      <p:sp>
        <p:nvSpPr>
          <p:cNvPr id="11" name="Прямоугольник 12"/>
          <p:cNvSpPr/>
          <p:nvPr/>
        </p:nvSpPr>
        <p:spPr>
          <a:xfrm>
            <a:off x="333806" y="6352211"/>
            <a:ext cx="6454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tint val="75000"/>
                  </a:schemeClr>
                </a:solidFill>
              </a:rPr>
              <a:t>Научный Исследовательский Институт- Высшая Школа Экономики. Сентябрь 2016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EE7C57"/>
                </a:solidFill>
              </a:rPr>
              <a:t>	</a:t>
            </a:r>
            <a:r>
              <a:rPr lang="ru-RU" sz="2400" b="1" dirty="0">
                <a:solidFill>
                  <a:srgbClr val="EE7C57"/>
                </a:solidFill>
              </a:rPr>
              <a:t>СЛОВЕНИЯ</a:t>
            </a:r>
            <a:endParaRPr lang="ru-RU" sz="1800" b="1" dirty="0">
              <a:solidFill>
                <a:srgbClr val="EE7C57"/>
              </a:solidFill>
            </a:endParaRPr>
          </a:p>
          <a:p>
            <a:r>
              <a:rPr lang="ru-RU" sz="1800" dirty="0"/>
              <a:t>Возраст</a:t>
            </a:r>
          </a:p>
          <a:p>
            <a:r>
              <a:rPr lang="ru-RU" sz="1800" dirty="0"/>
              <a:t>Пол</a:t>
            </a:r>
          </a:p>
          <a:p>
            <a:r>
              <a:rPr lang="ru-RU" sz="1800" dirty="0"/>
              <a:t>Специальные потребности ученика</a:t>
            </a:r>
          </a:p>
          <a:p>
            <a:pPr marL="0" indent="0">
              <a:buNone/>
            </a:pPr>
            <a:endParaRPr lang="ru-RU" sz="1800" dirty="0"/>
          </a:p>
          <a:p>
            <a:endParaRPr lang="en-GB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10011" y="591071"/>
            <a:ext cx="691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Опыт других стран</a:t>
            </a:r>
          </a:p>
        </p:txBody>
      </p:sp>
    </p:spTree>
    <p:extLst>
      <p:ext uri="{BB962C8B-B14F-4D97-AF65-F5344CB8AC3E}">
        <p14:creationId xmlns:p14="http://schemas.microsoft.com/office/powerpoint/2010/main" val="941370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426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Calibri</vt:lpstr>
      <vt:lpstr>Times New Roman</vt:lpstr>
      <vt:lpstr>Тема Office</vt:lpstr>
      <vt:lpstr>МОДЕЛЬ КОНТЕКСТУАЛИЗАЦИИ ОБРАЗОВАТЕЛЬНЫХ РЕЗУЛЬТАТОВ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Козина Наталья Сергеевна</dc:creator>
  <cp:lastModifiedBy>Natalya</cp:lastModifiedBy>
  <cp:revision>48</cp:revision>
  <dcterms:created xsi:type="dcterms:W3CDTF">2016-04-14T11:44:21Z</dcterms:created>
  <dcterms:modified xsi:type="dcterms:W3CDTF">2016-09-13T01:07:48Z</dcterms:modified>
</cp:coreProperties>
</file>