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5AEC-E38E-47DC-B3E7-45D353F0A0D9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23FC-9D66-4C95-BA23-A237C2640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5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C13B-F6D9-4A4E-8FD0-3A8738A8605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8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0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9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16632"/>
            <a:ext cx="9144000" cy="72008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3" descr="C:\Users\TYaskevich\Desktop\ДЛЯ ПРЕЗ\Рис. к презент\Логотип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42000" contras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224136" cy="648072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effectLst>
            <a:glow rad="1244600">
              <a:schemeClr val="accent1">
                <a:alpha val="0"/>
              </a:schemeClr>
            </a:glo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8194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1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7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3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5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6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3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969D-6621-452C-B074-D399D7027E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56121-AD11-4751-B487-6A092E459E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tif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8.wdp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0.jpe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2.jpe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35.png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7" descr="7kl_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3692">
            <a:off x="6665503" y="5548926"/>
            <a:ext cx="828733" cy="1075590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124744"/>
            <a:ext cx="6754671" cy="3633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spcBef>
                <a:spcPct val="0"/>
              </a:spcBef>
              <a:defRPr/>
            </a:pPr>
            <a:r>
              <a:rPr lang="ru-RU" sz="4400" b="1" dirty="0">
                <a:solidFill>
                  <a:srgbClr val="1F497D">
                    <a:lumMod val="75000"/>
                  </a:srgbClr>
                </a:solidFill>
              </a:rPr>
              <a:t>Специальные учебники должны учитывать особые образовательные потребности обучающихся с </a:t>
            </a:r>
            <a:r>
              <a:rPr lang="ru-RU" sz="4400" b="1" dirty="0" smtClean="0">
                <a:solidFill>
                  <a:srgbClr val="1F497D">
                    <a:lumMod val="75000"/>
                  </a:srgbClr>
                </a:solidFill>
              </a:rPr>
              <a:t>ограниченными возможностями здоровья</a:t>
            </a:r>
            <a:endParaRPr lang="ru-RU" sz="44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2290" name="Picture 6" descr="Обучение детей даунов 1 класс - Скачать программ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00" r="32800"/>
          <a:stretch>
            <a:fillRect/>
          </a:stretch>
        </p:blipFill>
        <p:spPr bwMode="auto">
          <a:xfrm>
            <a:off x="251520" y="4221088"/>
            <a:ext cx="20478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4" descr="Школа.UA Новости образования Школьные новости SHKOLA.U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62286"/>
            <a:ext cx="15430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1771">
            <a:off x="3342646" y="5421965"/>
            <a:ext cx="752682" cy="1138091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17" descr="Galunshikova rus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164" y="5657273"/>
            <a:ext cx="820505" cy="1013288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22" descr="mir_ist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1437">
            <a:off x="2532346" y="5661404"/>
            <a:ext cx="784064" cy="1119083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1" descr="razv_rechi_3k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2554">
            <a:off x="5768656" y="5545862"/>
            <a:ext cx="888684" cy="11132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8" descr="untitled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076" y="5410467"/>
            <a:ext cx="906445" cy="11868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5" descr="Y:\Полученные файлы\GE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89"/>
          <a:stretch>
            <a:fillRect/>
          </a:stretch>
        </p:blipFill>
        <p:spPr bwMode="auto">
          <a:xfrm rot="20599207">
            <a:off x="7332789" y="5598532"/>
            <a:ext cx="794643" cy="1050904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E:\Новые обложки\rech praktika 1_class.t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1381">
            <a:off x="7851459" y="5265426"/>
            <a:ext cx="854640" cy="11773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Новые обложки\Mir prirodi i ch 1 kl 1 ch.t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7442">
            <a:off x="8220246" y="4733085"/>
            <a:ext cx="811606" cy="10821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4135" y="836712"/>
            <a:ext cx="2671919" cy="120032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rgbClr val="FF0000"/>
                </a:solidFill>
              </a:rPr>
              <a:t>Доступность содержа-</a:t>
            </a:r>
          </a:p>
          <a:p>
            <a:pPr>
              <a:spcBef>
                <a:spcPct val="0"/>
              </a:spcBef>
            </a:pPr>
            <a:r>
              <a:rPr lang="ru-RU" dirty="0" err="1">
                <a:solidFill>
                  <a:srgbClr val="FF0000"/>
                </a:solidFill>
              </a:rPr>
              <a:t>ния</a:t>
            </a:r>
            <a:r>
              <a:rPr lang="ru-RU" dirty="0">
                <a:solidFill>
                  <a:srgbClr val="FF0000"/>
                </a:solidFill>
              </a:rPr>
              <a:t> познавательных задач, </a:t>
            </a:r>
            <a:r>
              <a:rPr lang="ru-RU" sz="1600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реализуемых</a:t>
            </a:r>
            <a:r>
              <a:rPr lang="ru-RU" dirty="0">
                <a:solidFill>
                  <a:srgbClr val="FF0000"/>
                </a:solidFill>
              </a:rPr>
              <a:t> в процессе образования </a:t>
            </a:r>
          </a:p>
        </p:txBody>
      </p:sp>
      <p:pic>
        <p:nvPicPr>
          <p:cNvPr id="7" name="Picture 2" descr="Y:\Полученные файлы\Снимки\Сканы\Рау 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82" t="19918" b="8669"/>
          <a:stretch/>
        </p:blipFill>
        <p:spPr bwMode="auto">
          <a:xfrm>
            <a:off x="2358016" y="1048941"/>
            <a:ext cx="3510128" cy="4180259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:\Полученные файлы\Снимки\Сканы\Рау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854" b="6036"/>
          <a:stretch/>
        </p:blipFill>
        <p:spPr bwMode="auto">
          <a:xfrm>
            <a:off x="5238006" y="1807369"/>
            <a:ext cx="3654474" cy="4657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  <p:pic>
        <p:nvPicPr>
          <p:cNvPr id="9" name="Picture 4" descr="C:\Users\TYaskevich\AppData\Local\Temp\untitl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28066"/>
            <a:ext cx="2330838" cy="3073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368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Полученные файлы\Обложки\40-0154-02 Русский язык  2 класс. Якубовская Э.В.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207376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pic>
        <p:nvPicPr>
          <p:cNvPr id="6" name="Picture 3" descr="Y:\Полученные файлы\Снимки\Сканы\РЯ 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81" t="8599" r="1360" b="4719"/>
          <a:stretch/>
        </p:blipFill>
        <p:spPr bwMode="auto">
          <a:xfrm>
            <a:off x="2195736" y="908720"/>
            <a:ext cx="3600401" cy="453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2" descr="Y:\Полученные файлы\Снимки\Сканы\рис. 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8" r="40767" b="11198"/>
          <a:stretch/>
        </p:blipFill>
        <p:spPr bwMode="auto">
          <a:xfrm>
            <a:off x="5580112" y="1556792"/>
            <a:ext cx="3659445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6512" y="908720"/>
            <a:ext cx="241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Развитие мотивации и интереса к познанию окружающего мира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</p:spTree>
    <p:extLst>
      <p:ext uri="{BB962C8B-B14F-4D97-AF65-F5344CB8AC3E}">
        <p14:creationId xmlns:p14="http://schemas.microsoft.com/office/powerpoint/2010/main" val="2974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925" y="70338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300" b="1" dirty="0">
              <a:solidFill>
                <a:prstClr val="white"/>
              </a:solidFill>
            </a:endParaRPr>
          </a:p>
        </p:txBody>
      </p:sp>
      <p:pic>
        <p:nvPicPr>
          <p:cNvPr id="5122" name="Picture 2" descr="Y:\Полученные файлы\Обложки\40-0154-02 Русский язык  2 класс. Якубовская Э.В.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207376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5496" y="980728"/>
            <a:ext cx="2339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Развитие мотивации и интереса к познанию окружающего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4" descr="Y:\Полученные файлы\Снимки\Сканы\РЯ 6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941" t="6052" r="1998" b="7272"/>
          <a:stretch/>
        </p:blipFill>
        <p:spPr bwMode="auto">
          <a:xfrm>
            <a:off x="5570108" y="2057291"/>
            <a:ext cx="3610404" cy="475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2" descr="Y:\Полученные файлы\Снимки\Сканы\РЯ 3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55" t="4538" r="2001" b="6587"/>
          <a:stretch/>
        </p:blipFill>
        <p:spPr bwMode="auto">
          <a:xfrm>
            <a:off x="2267744" y="836712"/>
            <a:ext cx="345638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</p:spTree>
    <p:extLst>
      <p:ext uri="{BB962C8B-B14F-4D97-AF65-F5344CB8AC3E}">
        <p14:creationId xmlns:p14="http://schemas.microsoft.com/office/powerpoint/2010/main" val="29599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я новая\Обложки\Новый точечный рисунок (5)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71" y="2060848"/>
            <a:ext cx="2098365" cy="290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72008" y="908720"/>
            <a:ext cx="2339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Развитие мотивации и интереса к познанию окружающего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E:\Презентация новая\Обложки\Новый точечный рисунок (9)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728" y="904251"/>
            <a:ext cx="3543416" cy="4901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Презентация новая\Обложки\Новый точечный рисунок (9) - копия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404847" cy="4885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</p:spTree>
    <p:extLst>
      <p:ext uri="{BB962C8B-B14F-4D97-AF65-F5344CB8AC3E}">
        <p14:creationId xmlns:p14="http://schemas.microsoft.com/office/powerpoint/2010/main" val="20557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925" y="70338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300" b="1" dirty="0">
              <a:solidFill>
                <a:prstClr val="white"/>
              </a:solidFill>
            </a:endParaRPr>
          </a:p>
        </p:txBody>
      </p:sp>
      <p:pic>
        <p:nvPicPr>
          <p:cNvPr id="4098" name="Picture 2" descr="Y:\Полученные файлы\Обложки\40-0527-01 Русский язык  5 класс Э  В  Якубовска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7298"/>
            <a:ext cx="2020825" cy="2837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7504" y="906951"/>
            <a:ext cx="4709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Стимуляция познавательной активности, формирование позитивного отношения к окружающему миру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E:\Презентация новая\Обложки\Новый точечный рисунок (10)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071" y="2716180"/>
            <a:ext cx="4441701" cy="4169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E:\Презентация новая\Обложки\Новый точечный рисунок (11).bmp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637" y="908720"/>
            <a:ext cx="4331867" cy="217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</p:spTree>
    <p:extLst>
      <p:ext uri="{BB962C8B-B14F-4D97-AF65-F5344CB8AC3E}">
        <p14:creationId xmlns:p14="http://schemas.microsoft.com/office/powerpoint/2010/main" val="32259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" y="908720"/>
            <a:ext cx="3096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Обучение социальному взаимодействию со средой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Презентация новая\Обложки\40-0205-01 Устная речь  4 класс  Комарова С.В.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088232" cy="2983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104394"/>
            <a:ext cx="4561582" cy="5614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</p:spTree>
    <p:extLst>
      <p:ext uri="{BB962C8B-B14F-4D97-AF65-F5344CB8AC3E}">
        <p14:creationId xmlns:p14="http://schemas.microsoft.com/office/powerpoint/2010/main" val="10281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7840" y="1710656"/>
            <a:ext cx="2146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Условия обучения, обеспечивающие эмоциональную комфортную атмосферу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46" b="12649"/>
          <a:stretch/>
        </p:blipFill>
        <p:spPr bwMode="auto">
          <a:xfrm>
            <a:off x="1979712" y="764704"/>
            <a:ext cx="479385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8" b="42827"/>
          <a:stretch/>
        </p:blipFill>
        <p:spPr bwMode="auto">
          <a:xfrm>
            <a:off x="5148064" y="4224062"/>
            <a:ext cx="4246773" cy="2733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2431" y="1019998"/>
            <a:ext cx="2002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Учет специфики овладения учебным материалом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331640" y="1620162"/>
            <a:ext cx="669722" cy="3686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589830" y="3503195"/>
            <a:ext cx="669722" cy="3686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5787261"/>
            <a:ext cx="3096344" cy="954107"/>
          </a:xfrm>
          <a:prstGeom prst="rect">
            <a:avLst/>
          </a:prstGeom>
          <a:effectLst>
            <a:softEdge rad="63500"/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prstClr val="black"/>
                </a:solidFill>
              </a:rPr>
              <a:t>Работа над словарем, соотнесение с предметом, образцы высказываний, изменение грамматических форм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ОВЗ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5" y="2449320"/>
            <a:ext cx="1963300" cy="2620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2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431" y="908720"/>
            <a:ext cx="24497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Расширение социального опыта </a:t>
            </a:r>
          </a:p>
          <a:p>
            <a:r>
              <a:rPr lang="ru-RU" b="1" dirty="0">
                <a:solidFill>
                  <a:srgbClr val="FF0000"/>
                </a:solidFill>
              </a:rPr>
              <a:t>и опыта взаимодействия со сверстниками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344" y="908720"/>
            <a:ext cx="3584816" cy="5174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5941" y="1880678"/>
            <a:ext cx="3460555" cy="4895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ОВЗ</a:t>
            </a:r>
          </a:p>
        </p:txBody>
      </p:sp>
      <p:pic>
        <p:nvPicPr>
          <p:cNvPr id="9" name="Picture 5" descr="E:\Новые обложки\razv rechi 1 kl 2 ch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82" y="2409133"/>
            <a:ext cx="2215486" cy="296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845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3817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/>
              <a:t>1. Общие положения</a:t>
            </a:r>
            <a:endParaRPr lang="ru-RU" sz="2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352928" cy="936104"/>
          </a:xfr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Aft>
                <a:spcPts val="900"/>
              </a:spcAft>
              <a:buNone/>
            </a:pPr>
            <a:r>
              <a:rPr lang="ru-RU" sz="2000" dirty="0"/>
              <a:t>1.5. К </a:t>
            </a:r>
            <a:r>
              <a:rPr lang="ru-RU" sz="2000" b="1" i="1" dirty="0">
                <a:solidFill>
                  <a:srgbClr val="C00000"/>
                </a:solidFill>
              </a:rPr>
              <a:t>особым образовательным потребностям</a:t>
            </a:r>
            <a:r>
              <a:rPr lang="ru-RU" sz="2000" dirty="0"/>
              <a:t>, являющимися </a:t>
            </a:r>
            <a:r>
              <a:rPr lang="ru-RU" sz="2000" b="1" i="1" dirty="0">
                <a:solidFill>
                  <a:srgbClr val="C00000"/>
                </a:solidFill>
              </a:rPr>
              <a:t>общими</a:t>
            </a:r>
            <a:r>
              <a:rPr lang="ru-RU" sz="2000" dirty="0"/>
              <a:t> для всех обучающихся с умственной отсталостью (интеллектуальными нарушениями) </a:t>
            </a:r>
            <a:r>
              <a:rPr lang="ru-RU" sz="2000" dirty="0" smtClean="0"/>
              <a:t>относятся: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925" y="70338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300" b="1" dirty="0">
                <a:solidFill>
                  <a:prstClr val="white"/>
                </a:solidFill>
              </a:rPr>
              <a:t>ФГОС образования обучающихся с умственной отсталостью (интеллектуальными нарушениями)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2015964"/>
            <a:ext cx="8532440" cy="470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fontAlgn="base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¾"/>
            </a:pPr>
            <a:r>
              <a:rPr lang="ru-RU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научный, практико-ориентированный, действенный характер содержания образования</a:t>
            </a:r>
            <a:r>
              <a:rPr lang="ru-RU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¾"/>
            </a:pPr>
            <a:r>
              <a:rPr lang="ru-RU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доступность содержания познавательных задач, реализуемых в процессе образования;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¾"/>
            </a:pPr>
            <a:r>
              <a:rPr lang="ru-RU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удлинение сроков получения образования;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¾"/>
            </a:pPr>
            <a:r>
              <a:rPr lang="ru-RU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систематическая актуализация сформированных у обучающихся знаний и умений;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¾"/>
            </a:pPr>
            <a:r>
              <a:rPr lang="ru-RU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специальное обучение их «переносу» с учетом изменяющихся условий учебных, познавательных, трудовых и других ситуаций;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¾"/>
            </a:pPr>
            <a:r>
              <a:rPr lang="ru-RU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использование преимущественно позитивных средств стимуляции деятельности и поведения обучающихся, демонстрирующих доброжелательное и уважительное отношение к ним;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¾"/>
            </a:pPr>
            <a:r>
              <a:rPr lang="ru-RU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развитие мотивации и интереса к познанию окружающего мира с учетом возрастных и индивидуальных возможностей обучающегося к обучению и социальному взаимодействию со средой;</a:t>
            </a:r>
          </a:p>
          <a:p>
            <a:pPr indent="269875" eaLnBrk="0" fontAlgn="base" hangingPunct="0">
              <a:lnSpc>
                <a:spcPts val="1700"/>
              </a:lnSpc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¾"/>
            </a:pP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  стимуляция познавательной активности, формирование позитивного отношения к окружающему миру;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539552" cy="5760640"/>
          </a:xfrm>
          <a:prstGeom prst="rect">
            <a:avLst/>
          </a:prstGeom>
          <a:solidFill>
            <a:srgbClr val="8242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</a:rPr>
              <a:t>ФГОС  ОО  УО</a:t>
            </a:r>
          </a:p>
        </p:txBody>
      </p:sp>
    </p:spTree>
    <p:extLst>
      <p:ext uri="{BB962C8B-B14F-4D97-AF65-F5344CB8AC3E}">
        <p14:creationId xmlns:p14="http://schemas.microsoft.com/office/powerpoint/2010/main" val="28624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925" y="70338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300" b="1" dirty="0">
                <a:solidFill>
                  <a:prstClr val="white"/>
                </a:solidFill>
              </a:rPr>
              <a:t>ФГОС образования обучающихся с умственной отсталостью (интеллектуальными нарушениями)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1158280"/>
            <a:ext cx="8280920" cy="42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fontAlgn="base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1.6	К </a:t>
            </a:r>
            <a:r>
              <a:rPr lang="ru-RU" sz="22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особым образовательным потребностям, 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характерным для обучающихся с </a:t>
            </a:r>
            <a:r>
              <a:rPr lang="ru-RU" sz="22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легкой степенью 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умственной отсталости (интеллектуальными нарушениями), относятся: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 введение учебных предметов, способствующих формированию представлений о природных  и социальных компонентах окружающего мира;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–  овладение разнообразными видами, средствами и формами коммуникаций, обеспечивающими успешность установления и реализации </a:t>
            </a:r>
            <a:r>
              <a:rPr lang="ru-RU" sz="22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социокультурных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связей и отношений обучающегося  с окружающей средой;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 постепенное расширение образовательного пространства выходящего за пределы организации;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539552" cy="5760640"/>
          </a:xfrm>
          <a:prstGeom prst="rect">
            <a:avLst/>
          </a:prstGeom>
          <a:solidFill>
            <a:srgbClr val="8242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</a:rPr>
              <a:t>ФГОС  ОО  УО</a:t>
            </a:r>
          </a:p>
        </p:txBody>
      </p:sp>
    </p:spTree>
    <p:extLst>
      <p:ext uri="{BB962C8B-B14F-4D97-AF65-F5344CB8AC3E}">
        <p14:creationId xmlns:p14="http://schemas.microsoft.com/office/powerpoint/2010/main" val="4150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875188"/>
            <a:ext cx="853244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fontAlgn="base">
              <a:lnSpc>
                <a:spcPts val="22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1.7	Удовлетворение </a:t>
            </a:r>
            <a:r>
              <a:rPr lang="ru-RU" sz="22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особых образовательных потребностей 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обучающихся с</a:t>
            </a:r>
            <a:r>
              <a:rPr lang="ru-RU" sz="2200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умеренной, тяжелой и глубокой 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умственной отсталостью (интеллектуальными нарушениями), тяжелыми и множественными нарушениями развития (</a:t>
            </a:r>
            <a:r>
              <a:rPr lang="ru-RU" sz="22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ТМНР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), обеспечивается: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  существенным </a:t>
            </a:r>
            <a:r>
              <a:rPr lang="ru-RU" sz="2200" u="sng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изменением содержания образования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, предполагающим включение учебных предметов, отсутствующих при обучении обучающихся с легкой степенью умственной отсталости (интеллектуальными нарушениями): «Речь и альтернативная коммуникация», «Человек» и другие;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   созданием </a:t>
            </a:r>
            <a:r>
              <a:rPr lang="ru-RU" sz="2200" u="sng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оптимальных путей 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развития;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   использованием </a:t>
            </a:r>
            <a:r>
              <a:rPr lang="ru-RU" sz="2200" u="sng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специфических методов 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и средств обучения;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   дифференцированным, «пошаговым» обучением;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   обязательной индивидуализацией обучения;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   формированием элементарных </a:t>
            </a:r>
            <a:r>
              <a:rPr lang="ru-RU" sz="2200" u="sng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социально-бытовых навыков </a:t>
            </a: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и навыков самообслуживание;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indent="269875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    дозированным расширением образовательного пространства внутри организации и за ее пределами;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925" y="70338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300" b="1" dirty="0">
                <a:solidFill>
                  <a:prstClr val="white"/>
                </a:solidFill>
              </a:rPr>
              <a:t>ФГОС образования обучающихся с умственной отсталостью (интеллектуальными нарушениями)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539552" cy="5760640"/>
          </a:xfrm>
          <a:prstGeom prst="rect">
            <a:avLst/>
          </a:prstGeom>
          <a:solidFill>
            <a:srgbClr val="82428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</a:rPr>
              <a:t>ФГОС  ОО  УО</a:t>
            </a:r>
          </a:p>
        </p:txBody>
      </p:sp>
    </p:spTree>
    <p:extLst>
      <p:ext uri="{BB962C8B-B14F-4D97-AF65-F5344CB8AC3E}">
        <p14:creationId xmlns:p14="http://schemas.microsoft.com/office/powerpoint/2010/main" val="11820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924" y="70339"/>
            <a:ext cx="9109075" cy="766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3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980728"/>
            <a:ext cx="6364856" cy="70788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Практико-ориентированный характер содержания образования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3" descr="Y:\Полученные файлы\Снимки\Алышева 1 часть 37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5716" b="8556"/>
          <a:stretch/>
        </p:blipFill>
        <p:spPr bwMode="auto">
          <a:xfrm>
            <a:off x="2699792" y="2204864"/>
            <a:ext cx="610300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  <p:pic>
        <p:nvPicPr>
          <p:cNvPr id="8" name="Picture 7" descr="C:\Users\TYaskevich\AppData\Local\Temp\untitled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"/>
          <a:stretch/>
        </p:blipFill>
        <p:spPr bwMode="auto">
          <a:xfrm>
            <a:off x="36212" y="1640701"/>
            <a:ext cx="2481538" cy="331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78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925" y="70338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3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179" y="921494"/>
            <a:ext cx="3240360" cy="92333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Практико-ориентированный характер содержания образования</a:t>
            </a:r>
          </a:p>
        </p:txBody>
      </p:sp>
      <p:pic>
        <p:nvPicPr>
          <p:cNvPr id="2051" name="Picture 3" descr="E:\Презентация новая\Обложки\Новый точечный рисунок (8)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027867"/>
            <a:ext cx="4104456" cy="5329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  <p:pic>
        <p:nvPicPr>
          <p:cNvPr id="8" name="Picture 4" descr="C:\Users\TYaskevich\AppData\Local\Temp\untitl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770" y="2067902"/>
            <a:ext cx="2330838" cy="3073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234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925" y="70338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3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980728"/>
            <a:ext cx="3240360" cy="92333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Практико-ориентированный характер содержания образования</a:t>
            </a:r>
          </a:p>
        </p:txBody>
      </p:sp>
      <p:pic>
        <p:nvPicPr>
          <p:cNvPr id="1028" name="Picture 4" descr="C:\Users\AGrigoryan\Desktop\Сацевич\Презентации\Новые 2015\Верные\Обложки\Новый точечный рисунок (8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198" y="980728"/>
            <a:ext cx="4792646" cy="55446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0" name="Picture 6" descr="C:\Users\AGrigoryan\Desktop\Сацевич\Презентации\Новые 2015\Верные\Снимки\Обложки\mir_ist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36" y="1905470"/>
            <a:ext cx="2337370" cy="333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</p:spTree>
    <p:extLst>
      <p:ext uri="{BB962C8B-B14F-4D97-AF65-F5344CB8AC3E}">
        <p14:creationId xmlns:p14="http://schemas.microsoft.com/office/powerpoint/2010/main" val="183575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Полученные файлы\Обложки\40-0109-01 Математика  9 класс  А. П. Антропов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0" y="1916832"/>
            <a:ext cx="2391728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5389" y="983627"/>
            <a:ext cx="3188459" cy="92333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Практико-ориентированный характер содержания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Y:\Полученные файлы\Снимки\Сканы\Антр. 6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0" t="10872" r="70608" b="71540"/>
          <a:stretch/>
        </p:blipFill>
        <p:spPr bwMode="auto">
          <a:xfrm>
            <a:off x="7229256" y="4779571"/>
            <a:ext cx="1519208" cy="1601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Y:\Полученные файлы\Обложки\Новый точечный рисунок (6)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12243"/>
            <a:ext cx="4021630" cy="4131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/>
          <p:cNvSpPr/>
          <p:nvPr/>
        </p:nvSpPr>
        <p:spPr>
          <a:xfrm rot="10800000" flipH="1">
            <a:off x="5076056" y="5557930"/>
            <a:ext cx="1584176" cy="746135"/>
          </a:xfrm>
          <a:prstGeom prst="bentArrow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</p:spTree>
    <p:extLst>
      <p:ext uri="{BB962C8B-B14F-4D97-AF65-F5344CB8AC3E}">
        <p14:creationId xmlns:p14="http://schemas.microsoft.com/office/powerpoint/2010/main" val="980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925" y="70338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300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Y:\Полученные файлы\Обложки\40-0030-02 Математика. 9 класс. Перова М.Н.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793"/>
            <a:ext cx="2391728" cy="3384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5389" y="764704"/>
            <a:ext cx="2829685" cy="120032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ru-RU" dirty="0">
                <a:solidFill>
                  <a:srgbClr val="FF0000"/>
                </a:solidFill>
                <a:latin typeface="Franklin Gothic Medium" panose="020B0603020102020204" pitchFamily="34" charset="0"/>
                <a:ea typeface="Calibri" pitchFamily="34" charset="0"/>
                <a:cs typeface="Times New Roman" pitchFamily="18" charset="0"/>
              </a:rPr>
              <a:t>Практико-ориентированный характер содержания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Y:\Полученные файлы\Снимки\Перова 101.PN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837" b="68712"/>
          <a:stretch/>
        </p:blipFill>
        <p:spPr bwMode="auto">
          <a:xfrm>
            <a:off x="2926811" y="4440627"/>
            <a:ext cx="5935075" cy="80113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Полученные файлы\Обложки\Новый точечный рисунок (7).bmp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811" y="1120067"/>
            <a:ext cx="5991225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7" name="Picture 3" descr="Y:\Полученные файлы\Снимки\Перова 207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3603" b="27718"/>
          <a:stretch/>
        </p:blipFill>
        <p:spPr bwMode="auto">
          <a:xfrm>
            <a:off x="2845074" y="5698176"/>
            <a:ext cx="6076951" cy="738991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085" y="26621"/>
            <a:ext cx="8137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700" b="1" dirty="0">
                <a:solidFill>
                  <a:prstClr val="white"/>
                </a:solidFill>
              </a:rPr>
              <a:t>Учет особых образовательных потребностей обучающихся с умственной отсталостью</a:t>
            </a:r>
          </a:p>
        </p:txBody>
      </p:sp>
    </p:spTree>
    <p:extLst>
      <p:ext uri="{BB962C8B-B14F-4D97-AF65-F5344CB8AC3E}">
        <p14:creationId xmlns:p14="http://schemas.microsoft.com/office/powerpoint/2010/main" val="29959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396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Medium</vt:lpstr>
      <vt:lpstr>Symbol</vt:lpstr>
      <vt:lpstr>Times New Roman</vt:lpstr>
      <vt:lpstr>1_Тема Office</vt:lpstr>
      <vt:lpstr>Презентация PowerPoint</vt:lpstr>
      <vt:lpstr>1. Общие положения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</cp:lastModifiedBy>
  <cp:revision>5</cp:revision>
  <dcterms:created xsi:type="dcterms:W3CDTF">2015-09-22T17:12:10Z</dcterms:created>
  <dcterms:modified xsi:type="dcterms:W3CDTF">2017-06-16T07:58:50Z</dcterms:modified>
</cp:coreProperties>
</file>