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4" r:id="rId2"/>
    <p:sldId id="271" r:id="rId3"/>
    <p:sldId id="285" r:id="rId4"/>
    <p:sldId id="292" r:id="rId5"/>
    <p:sldId id="272" r:id="rId6"/>
    <p:sldId id="273" r:id="rId7"/>
    <p:sldId id="297" r:id="rId8"/>
    <p:sldId id="299" r:id="rId9"/>
    <p:sldId id="298" r:id="rId10"/>
    <p:sldId id="276" r:id="rId11"/>
    <p:sldId id="282" r:id="rId12"/>
    <p:sldId id="279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850" autoAdjust="0"/>
  </p:normalViewPr>
  <p:slideViewPr>
    <p:cSldViewPr>
      <p:cViewPr varScale="1">
        <p:scale>
          <a:sx n="81" d="100"/>
          <a:sy n="81" d="100"/>
        </p:scale>
        <p:origin x="24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ACD44-3371-4A73-9133-789E2A3F2E46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4EA70-CBA2-443C-9972-2FA2EF5BEF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247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1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6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34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9F9A6-ADC2-4DB5-962C-DFF56974D43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952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898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EA70-CBA2-443C-9972-2FA2EF5BEF77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230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9F9A6-ADC2-4DB5-962C-DFF56974D43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9F9A6-ADC2-4DB5-962C-DFF56974D43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74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751512" y="5805264"/>
            <a:ext cx="4392488" cy="8821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Марчукова Ольга Григорьевна </a:t>
            </a:r>
          </a:p>
          <a:p>
            <a:r>
              <a:rPr lang="ru-RU" dirty="0" smtClean="0"/>
              <a:t>доцент каф. педагогики и психологии ТОГИРРО, </a:t>
            </a:r>
            <a:r>
              <a:rPr lang="ru-RU" dirty="0" err="1" smtClean="0"/>
              <a:t>к.п.н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764704"/>
            <a:ext cx="4528876" cy="473681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i="1" dirty="0" smtClean="0">
                <a:solidFill>
                  <a:srgbClr val="FF0000"/>
                </a:solidFill>
                <a:effectLst/>
              </a:rPr>
              <a:t>Проектирование единого методического пространства</a:t>
            </a:r>
            <a:br>
              <a:rPr lang="ru-RU" sz="3600" i="1" dirty="0" smtClean="0">
                <a:solidFill>
                  <a:srgbClr val="FF0000"/>
                </a:solidFill>
                <a:effectLst/>
              </a:rPr>
            </a:br>
            <a:r>
              <a:rPr lang="ru-RU" sz="3600" i="1" dirty="0" smtClean="0">
                <a:solidFill>
                  <a:srgbClr val="FF0000"/>
                </a:solidFill>
                <a:effectLst/>
              </a:rPr>
              <a:t>в </a:t>
            </a:r>
            <a:r>
              <a:rPr lang="ru-RU" sz="3600" i="1" dirty="0">
                <a:solidFill>
                  <a:srgbClr val="FF0000"/>
                </a:solidFill>
                <a:effectLst/>
              </a:rPr>
              <a:t>условиях реорганизации сети образовательных </a:t>
            </a:r>
            <a:r>
              <a:rPr lang="ru-RU" sz="3600" i="1" dirty="0" smtClean="0">
                <a:solidFill>
                  <a:srgbClr val="FF0000"/>
                </a:solidFill>
                <a:effectLst/>
              </a:rPr>
              <a:t>организаций</a:t>
            </a:r>
            <a:endParaRPr lang="ru-RU" sz="3600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813" y="0"/>
            <a:ext cx="4797187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87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68151368"/>
              </p:ext>
            </p:extLst>
          </p:nvPr>
        </p:nvGraphicFramePr>
        <p:xfrm>
          <a:off x="0" y="1"/>
          <a:ext cx="9131355" cy="70238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75656"/>
                <a:gridCol w="7655699"/>
              </a:tblGrid>
              <a:tr h="623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Форма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методич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. сопровождения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rgbClr val="FF0000"/>
                          </a:solidFill>
                        </a:rPr>
                        <a:t>Организация </a:t>
                      </a:r>
                      <a:r>
                        <a:rPr lang="ru-RU" sz="1400" i="1" dirty="0" smtClean="0">
                          <a:solidFill>
                            <a:srgbClr val="FF0000"/>
                          </a:solidFill>
                        </a:rPr>
                        <a:t>методической работы в муниципальной образовательной системе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Вопросы для рассмотрения и принятия решений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</a:tr>
              <a:tr h="2492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 учителей,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работающих в одном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предметном поле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(«вертикаль» взаимодействий)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Min </a:t>
                      </a:r>
                      <a:r>
                        <a:rPr lang="ru-RU" sz="12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  <a:endParaRPr lang="ru-RU" sz="120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и продуцирование единых требований к работе с</a:t>
                      </a: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СОДЕРЖАНИЕМ ОБРАЗОВАНИЯ</a:t>
                      </a:r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(содержание примерной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в составе УМК, ее дополнение и уточнение, введение регионального компонента, выделение понятийного поля и предметного аппарата (основные термины, знания, умения, действия)…- все </a:t>
                      </a:r>
                      <a:r>
                        <a:rPr lang="ru-RU" sz="1400" b="1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разрезе тем по уровню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КТП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КТП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(типы и формы проведения уроков, средства и методы обучения, характеристика основных видов де учащихся, </a:t>
                      </a:r>
                      <a:r>
                        <a:rPr lang="ru-RU" sz="1400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ожидаемые результаты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контрольно-оценочная де),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электронное приложени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 к УМК и работа с электронно-информационными источниками,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библиотечно-информационные ресурсы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 средства учения-обучения,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учебно-методическое и дидактическое обеспечение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обучения (включая предметные приемы, технологии,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средства обучения),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опорная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система знаний и умений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разрезе тем (ее составляющие, ее формирование, термины и понятийное поле),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работа с высокомотивированными и слабоуспевающими учащимися,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изменения в процедурах проведения и содержании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КИМов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ГИА и ЕГЭ, РСОКО и проч. …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17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 учителей, работающих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на параллели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(«горизонталь» взаимодействий)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Min </a:t>
                      </a:r>
                      <a:r>
                        <a:rPr lang="ru-RU" sz="12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и продуцирование единых требований к</a:t>
                      </a:r>
                      <a:r>
                        <a:rPr lang="ru-RU" sz="1400" b="1" i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ОБРАЗОВАНИЯ</a:t>
                      </a:r>
                      <a:r>
                        <a:rPr lang="ru-RU" sz="14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 (организация урока, деятельность ребенка и педагога на уроке, требования к проведению урока - формулирование и запись темы урока, домашнего задания, использование дневника и тетради, использование и хранение раздаточных материалов, хронологические требования к этапам урока, использование презентации, оценивание и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отметочность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уроке , единый орфографический режим школы или уровней образования, формирование культуры работы с текстом и развернутого ответа (например, письменный ответ)…)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ПРИЕМЫ (работа с презентацией, доской, дидактическим раздаточным и иллюстративным материалом, справочными источниками и ДРУГИМИ УЧЕБНИКАМИ, формирование ЕДИНОГО списка дополнительной литературы для чтения, ЕДИНОГО перечня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библиотечно-информационных источников, работа в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парах и группах постоянного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сменного состава и т.д.)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(учения (учебные принадлежности, учебник, дневник) и обучения (опорная система знаний и умений, учебник, тетрадь , дневник, карточки и проч.), информационно-образовательные источники, 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том числе электронные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)…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49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44604988"/>
              </p:ext>
            </p:extLst>
          </p:nvPr>
        </p:nvGraphicFramePr>
        <p:xfrm>
          <a:off x="0" y="116632"/>
          <a:ext cx="9108504" cy="64008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29247"/>
                <a:gridCol w="7479257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Форма методического сопровождения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solidFill>
                            <a:srgbClr val="FF0000"/>
                          </a:solidFill>
                        </a:rPr>
                        <a:t>Организация </a:t>
                      </a:r>
                      <a:r>
                        <a:rPr lang="ru-RU" sz="1200" i="1" dirty="0" smtClean="0">
                          <a:solidFill>
                            <a:srgbClr val="FF0000"/>
                          </a:solidFill>
                        </a:rPr>
                        <a:t>методической работы в муниципальной образовательной системе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Вопросы для рассмотрения и принятия решений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</a:tr>
              <a:tr h="1018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учителей, работающих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межпредметном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поле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 </a:t>
                      </a:r>
                      <a:r>
                        <a:rPr lang="ru-RU" sz="14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  <a:endParaRPr lang="en-US" sz="1400" u="sng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(в том числе мероприятия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регионального уровня)</a:t>
                      </a:r>
                      <a:endParaRPr lang="ru-RU" sz="1400" u="sng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и продуцирование единых требований к работе с</a:t>
                      </a:r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СОДЕРЖАНИЕМ И ОРГАНИЗАЦИЕЙ ОБРАЗОВАНИЯ</a:t>
                      </a:r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тематика и требования к структуре и содержанию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проектных и учебно-исследовательских работ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 годам обучения,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обеспечение преемственности содержания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между уровнями образования, 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организация и содержание работы по подготовке к промежуточной и итоговой аттестации, участию в предметных олимпиадах и конкурсах,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бинарные и интегрированные уроки, «погружения», альтернативные форматы организации урока, 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организация и содержание работы (в том числе консультаций и индивидуального сопровождения) с высокомотивированными и слабоуспевающими учащимися,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методическое сопровождение учителей-предметников и обеспечение реализации приоритетных направлений федеральной образовательной политики (Концепция математического образования,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формирование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культуры чтения…),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методическая разработка и реализация приоритетных направлений региональной образовательной политики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…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77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педагогов, решающих  инновационные задачи развития образования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 </a:t>
                      </a:r>
                      <a:r>
                        <a:rPr lang="ru-RU" sz="1400" b="0" i="1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определяется</a:t>
                      </a:r>
                      <a:r>
                        <a:rPr lang="ru-RU" sz="1400" b="0" i="1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характером задачи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sng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и продуцирование единых требований к работе с</a:t>
                      </a:r>
                      <a:r>
                        <a:rPr lang="ru-RU" sz="16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СОДЕРЖАНИЕМ И ОРГАНИЗАЦИЕЙ ОБРАЗОВАНИЯ</a:t>
                      </a:r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методическое сопровождение молодых специалистов,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методическое сопровождение организаторов воспитательной работы,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методическое сопровождение организаторов дополнительного образования,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методическая разработка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инновационно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-образовательных компонентов обучающей деятельности педагога (творческие группы и др.)…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08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661248"/>
            <a:ext cx="8280919" cy="1196752"/>
          </a:xfrm>
        </p:spPr>
        <p:txBody>
          <a:bodyPr/>
          <a:lstStyle/>
          <a:p>
            <a:pPr marL="0" indent="0">
              <a:buNone/>
            </a:pPr>
            <a:r>
              <a:rPr lang="ru-RU" sz="3200" i="1" dirty="0">
                <a:solidFill>
                  <a:srgbClr val="FF0000"/>
                </a:solidFill>
              </a:rPr>
              <a:t>Законы управления и здравого </a:t>
            </a:r>
            <a:r>
              <a:rPr lang="ru-RU" sz="3200" i="1" dirty="0" smtClean="0">
                <a:solidFill>
                  <a:srgbClr val="FF0000"/>
                </a:solidFill>
              </a:rPr>
              <a:t>смысла</a:t>
            </a:r>
            <a:br>
              <a:rPr lang="ru-RU" sz="3200" i="1" dirty="0" smtClean="0">
                <a:solidFill>
                  <a:srgbClr val="FF0000"/>
                </a:solidFill>
              </a:rPr>
            </a:br>
            <a:r>
              <a:rPr lang="ru-RU" sz="3200" i="1" dirty="0"/>
              <a:t>Благодарю за понимание…</a:t>
            </a:r>
            <a:br>
              <a:rPr lang="ru-RU" sz="3200" i="1" dirty="0"/>
            </a:br>
            <a:r>
              <a:rPr lang="ru-RU" sz="3200" i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568952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Как только система становится открытой – она начинает работать… мотивированно и целеустремленно…</a:t>
            </a:r>
          </a:p>
          <a:p>
            <a:r>
              <a:rPr lang="ru-RU" dirty="0" smtClean="0"/>
              <a:t>Как только информация становится доступной всем – эффективность работы каждого и управления всеми возрастают…</a:t>
            </a:r>
          </a:p>
          <a:p>
            <a:r>
              <a:rPr lang="ru-RU" dirty="0" smtClean="0"/>
              <a:t>Как только начинает происходить уменьшение количества ответственных лиц – увеличивается количество запланированных решений…</a:t>
            </a:r>
          </a:p>
          <a:p>
            <a:r>
              <a:rPr lang="ru-RU" dirty="0" smtClean="0"/>
              <a:t>Если вдруг удается создать настоящий план с датами, целями,  ожидаемыми измеряемыми результатами, ответственными и участниками, перспективный, понятно написанный и расположенный в зоне видимости – он неизбежно начинает исполняться…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71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021288"/>
            <a:ext cx="8558336" cy="720080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                        </a:t>
            </a:r>
            <a:r>
              <a:rPr lang="ru-RU" sz="1800" i="1" dirty="0" smtClean="0">
                <a:solidFill>
                  <a:srgbClr val="7030A0"/>
                </a:solidFill>
              </a:rPr>
              <a:t>Единое методическое пространство:  развитие профессиональных связей  в условиях реорганизации сети ОО</a:t>
            </a:r>
            <a:endParaRPr lang="ru-RU" sz="1800" i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16632"/>
            <a:ext cx="4018891" cy="792088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Единое методическое пространство  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980728"/>
            <a:ext cx="4499992" cy="525658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- поле профессионального взаимодействия педагогов, позволяющее реализовать персонифицированную модель профессионального развития субъектов педагогического взаимодействия (педагогических   и  административных работников образовательной организации; ОО, входящих в сеть; территориальной / муниципальной образовательной системы)</a:t>
            </a:r>
          </a:p>
          <a:p>
            <a:r>
              <a:rPr lang="ru-RU" b="1" i="1" dirty="0" smtClean="0"/>
              <a:t>- структура методической работы, спроектированная как саморазвивающаяся система на основе процессного подхода (когда результат всех зависит от усилий каждого = разделенное управление)</a:t>
            </a:r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67944" y="0"/>
            <a:ext cx="5108798" cy="908720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Традиция: Организация работы методической службы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55210" y="1052736"/>
            <a:ext cx="4870484" cy="5112568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- многослойная </a:t>
            </a:r>
            <a:r>
              <a:rPr lang="ru-RU" b="1" i="1" u="sng" dirty="0" smtClean="0">
                <a:solidFill>
                  <a:srgbClr val="002060"/>
                </a:solidFill>
              </a:rPr>
              <a:t>иерархическая</a:t>
            </a:r>
            <a:r>
              <a:rPr lang="ru-RU" b="1" i="1" dirty="0" smtClean="0">
                <a:solidFill>
                  <a:srgbClr val="002060"/>
                </a:solidFill>
              </a:rPr>
              <a:t> структура, включающая в себя методическое сопровождение педагогических  работников  (сеть МО) и методическое обеспечение учебно-воспитательного процесса (методические продукты)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- ярусная организация, </a:t>
            </a:r>
            <a:r>
              <a:rPr lang="ru-RU" b="1" i="1" u="sng" dirty="0" smtClean="0">
                <a:solidFill>
                  <a:srgbClr val="002060"/>
                </a:solidFill>
              </a:rPr>
              <a:t>реагирующая</a:t>
            </a:r>
            <a:r>
              <a:rPr lang="ru-RU" b="1" i="1" dirty="0" smtClean="0">
                <a:solidFill>
                  <a:srgbClr val="002060"/>
                </a:solidFill>
              </a:rPr>
              <a:t> на изменения в образовании появлением новой формы работы на каждом из ярусов (Методический совет, ЕМД, Кустовые/ Сетевые МО, Районные МО, Творческие группы, Рабочие группы, Мастер-классы, Семинары, Наставничество, </a:t>
            </a:r>
            <a:r>
              <a:rPr lang="ru-RU" b="1" i="1" dirty="0" err="1" smtClean="0">
                <a:solidFill>
                  <a:srgbClr val="002060"/>
                </a:solidFill>
              </a:rPr>
              <a:t>Тьюторство</a:t>
            </a:r>
            <a:r>
              <a:rPr lang="ru-RU" b="1" i="1" dirty="0" smtClean="0">
                <a:solidFill>
                  <a:srgbClr val="002060"/>
                </a:solidFill>
              </a:rPr>
              <a:t>…)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- </a:t>
            </a:r>
            <a:r>
              <a:rPr lang="ru-RU" b="1" i="1" u="sng" dirty="0" smtClean="0">
                <a:solidFill>
                  <a:srgbClr val="002060"/>
                </a:solidFill>
              </a:rPr>
              <a:t>закрытая</a:t>
            </a:r>
            <a:r>
              <a:rPr lang="ru-RU" b="1" i="1" dirty="0" smtClean="0">
                <a:solidFill>
                  <a:srgbClr val="002060"/>
                </a:solidFill>
              </a:rPr>
              <a:t> замкнутая на внутриорганизационных процессах жесткая система соподчинения (где педагог подчинен…ВСЕМ)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9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11560" y="91529"/>
            <a:ext cx="3346704" cy="393005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Проблемы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9512" y="404664"/>
            <a:ext cx="4680520" cy="6237312"/>
          </a:xfrm>
        </p:spPr>
        <p:txBody>
          <a:bodyPr>
            <a:normAutofit/>
          </a:bodyPr>
          <a:lstStyle/>
          <a:p>
            <a:r>
              <a:rPr lang="ru-RU" b="1" dirty="0" smtClean="0"/>
              <a:t>Непонимание специфических характеристик каждой формы методического объединения педагогов (содержание = жертва формы)</a:t>
            </a:r>
          </a:p>
          <a:p>
            <a:r>
              <a:rPr lang="ru-RU" b="1" dirty="0" smtClean="0"/>
              <a:t>Избыточность ситуативных, спонтанных форм методического взаимодействия (случайность = антагонист системности)</a:t>
            </a:r>
          </a:p>
          <a:p>
            <a:r>
              <a:rPr lang="ru-RU" b="1" dirty="0" smtClean="0"/>
              <a:t>«Разбалансировка» системы (методическое взаимодействие = трудовая повинность)</a:t>
            </a:r>
          </a:p>
          <a:p>
            <a:r>
              <a:rPr lang="ru-RU" b="1" dirty="0" smtClean="0"/>
              <a:t>Заорганизованность / бюрократизация методической работы, утрата субъектности            (= зачем это мне?)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Недостаточность в решении проблем преподавания предмета (реализации образовательной программы)                    (= а когда про урок / занятие ?)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5148064" y="0"/>
            <a:ext cx="3346704" cy="576064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Достижения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860032" y="548680"/>
            <a:ext cx="4104456" cy="583264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Понимание ценностей методической работы (профессиональное общение, обсуждение проблем, развитие профессиональных компетенций…)</a:t>
            </a:r>
          </a:p>
          <a:p>
            <a:r>
              <a:rPr lang="ru-RU" b="1" dirty="0">
                <a:solidFill>
                  <a:srgbClr val="002060"/>
                </a:solidFill>
              </a:rPr>
              <a:t>Сохранение основной формы профессионального взаимодействия – </a:t>
            </a:r>
            <a:r>
              <a:rPr lang="ru-RU" b="1" dirty="0" smtClean="0">
                <a:solidFill>
                  <a:srgbClr val="002060"/>
                </a:solidFill>
              </a:rPr>
              <a:t>МО / РМО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Исследовательский потенциал методической деятельности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Системный характер методической работы:  «внутриорганизационный уровень – сетевой уровень – муниципальный уровень»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Сохранение надежды – «все лучшее, конечно, впереди…»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396" y="6211669"/>
            <a:ext cx="761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i="1" dirty="0">
                <a:solidFill>
                  <a:srgbClr val="7030A0"/>
                </a:solidFill>
              </a:rPr>
              <a:t>Единое методическое пространство:  развитие 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algn="r"/>
            <a:r>
              <a:rPr lang="ru-RU" b="1" i="1" dirty="0" smtClean="0">
                <a:solidFill>
                  <a:srgbClr val="7030A0"/>
                </a:solidFill>
              </a:rPr>
              <a:t>профессиональных </a:t>
            </a:r>
            <a:r>
              <a:rPr lang="ru-RU" b="1" i="1" dirty="0">
                <a:solidFill>
                  <a:srgbClr val="7030A0"/>
                </a:solidFill>
              </a:rPr>
              <a:t>связей  в условиях реорганизации сети ОО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9320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1520" y="116632"/>
            <a:ext cx="8712968" cy="252028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УЧИТЕЛЬ / ВОСПИТАТЕЛЬ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sz="2000" b="1" dirty="0" smtClean="0"/>
              <a:t>           МО                    Рабочая группа       Самообразование (ИОМ)</a:t>
            </a:r>
          </a:p>
          <a:p>
            <a:pPr marL="45720" indent="0">
              <a:buNone/>
            </a:pPr>
            <a:endParaRPr lang="ru-RU" sz="2000" b="1" dirty="0" smtClean="0"/>
          </a:p>
          <a:p>
            <a:pPr marL="45720" indent="0">
              <a:buNone/>
            </a:pPr>
            <a:r>
              <a:rPr lang="ru-RU" sz="2000" b="1" dirty="0" smtClean="0"/>
              <a:t>Сетевое / кустовое МО          ЕМД         Методический совет</a:t>
            </a:r>
            <a:r>
              <a:rPr lang="ru-RU" b="1" dirty="0" smtClean="0"/>
              <a:t>      РМО …</a:t>
            </a: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4" y="2492896"/>
            <a:ext cx="5803752" cy="4336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1475656" y="548680"/>
            <a:ext cx="295232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39952" y="548680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27984" y="548680"/>
            <a:ext cx="25202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475656" y="548680"/>
            <a:ext cx="295232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139952" y="548680"/>
            <a:ext cx="28803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27984" y="548680"/>
            <a:ext cx="1584176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427984" y="548680"/>
            <a:ext cx="388843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838356" y="4669819"/>
            <a:ext cx="3371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 Заместителей по УР?</a:t>
            </a:r>
          </a:p>
          <a:p>
            <a:r>
              <a:rPr lang="ru-RU" dirty="0" smtClean="0"/>
              <a:t>МО Заместителей по ВР?</a:t>
            </a:r>
          </a:p>
          <a:p>
            <a:r>
              <a:rPr lang="ru-RU" dirty="0" smtClean="0"/>
              <a:t>МО Заместителей по НМР?</a:t>
            </a:r>
          </a:p>
          <a:p>
            <a:r>
              <a:rPr lang="ru-RU" dirty="0" smtClean="0"/>
              <a:t>МО руководителей ОО?</a:t>
            </a:r>
          </a:p>
          <a:p>
            <a:r>
              <a:rPr lang="ru-RU" dirty="0" smtClean="0"/>
              <a:t>МО педагогов-организаторов?</a:t>
            </a:r>
          </a:p>
          <a:p>
            <a:r>
              <a:rPr lang="ru-RU" dirty="0" smtClean="0"/>
              <a:t>МО классных руководителей?</a:t>
            </a:r>
          </a:p>
          <a:p>
            <a:r>
              <a:rPr lang="ru-RU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93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736" y="6188097"/>
            <a:ext cx="7910264" cy="639670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                        </a:t>
            </a:r>
            <a:r>
              <a:rPr lang="ru-RU" sz="1800" i="1" dirty="0" smtClean="0">
                <a:solidFill>
                  <a:srgbClr val="7030A0"/>
                </a:solidFill>
              </a:rPr>
              <a:t>Риски в развитии профессиональных связей      в условиях реорганизации сети учреждений</a:t>
            </a:r>
            <a:endParaRPr lang="ru-RU" sz="1800" i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455" y="34767"/>
            <a:ext cx="4018891" cy="1238527"/>
          </a:xfrm>
        </p:spPr>
        <p:txBody>
          <a:bodyPr/>
          <a:lstStyle/>
          <a:p>
            <a:r>
              <a:rPr lang="ru-RU" i="1" dirty="0" smtClean="0"/>
              <a:t>Педагогические риски – </a:t>
            </a:r>
            <a:r>
              <a:rPr lang="ru-RU" i="1" dirty="0" smtClean="0">
                <a:solidFill>
                  <a:srgbClr val="C00000"/>
                </a:solidFill>
              </a:rPr>
              <a:t>связаны с качеством образования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1273295"/>
            <a:ext cx="4860032" cy="4687926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/>
              <a:t>Риски рассогласований </a:t>
            </a:r>
          </a:p>
          <a:p>
            <a:pPr marL="45720" indent="0">
              <a:buNone/>
            </a:pPr>
            <a:r>
              <a:rPr lang="ru-RU" dirty="0"/>
              <a:t>- между внутренней </a:t>
            </a:r>
            <a:r>
              <a:rPr lang="en-US" dirty="0"/>
              <a:t>(</a:t>
            </a:r>
            <a:r>
              <a:rPr lang="ru-RU" dirty="0"/>
              <a:t>не</a:t>
            </a:r>
            <a:r>
              <a:rPr lang="en-US" dirty="0"/>
              <a:t>)</a:t>
            </a:r>
            <a:r>
              <a:rPr lang="ru-RU" dirty="0"/>
              <a:t>готовностью и внешне-заданной необходимостью включаться в новые процессы</a:t>
            </a:r>
          </a:p>
          <a:p>
            <a:pPr marL="45720" indent="0">
              <a:buNone/>
            </a:pPr>
            <a:r>
              <a:rPr lang="ru-RU" dirty="0"/>
              <a:t>- между внутренней оценкой и возникновением внешней оценки качества педагогической деятельности</a:t>
            </a:r>
          </a:p>
          <a:p>
            <a:r>
              <a:rPr lang="ru-RU" b="1" i="1" dirty="0"/>
              <a:t>Риски несоответствия </a:t>
            </a:r>
          </a:p>
          <a:p>
            <a:pPr marL="45720" indent="0">
              <a:buNone/>
            </a:pPr>
            <a:r>
              <a:rPr lang="ru-RU" dirty="0"/>
              <a:t>- между реальным и требуемым уровнем профессиональной компетентности (владение </a:t>
            </a:r>
            <a:r>
              <a:rPr lang="ru-RU" dirty="0" err="1"/>
              <a:t>педтехнологиями</a:t>
            </a:r>
            <a:r>
              <a:rPr lang="ru-RU" dirty="0"/>
              <a:t>, оборудованием, </a:t>
            </a:r>
            <a:r>
              <a:rPr lang="ru-RU" dirty="0" err="1" smtClean="0"/>
              <a:t>профессио</a:t>
            </a:r>
            <a:r>
              <a:rPr lang="en-US" dirty="0" smtClean="0"/>
              <a:t>-</a:t>
            </a:r>
            <a:r>
              <a:rPr lang="ru-RU" dirty="0" err="1" smtClean="0"/>
              <a:t>нальным</a:t>
            </a:r>
            <a:r>
              <a:rPr lang="ru-RU" dirty="0" smtClean="0"/>
              <a:t> </a:t>
            </a:r>
            <a:r>
              <a:rPr lang="ru-RU" dirty="0"/>
              <a:t>взаимодействием с коллегами)</a:t>
            </a:r>
          </a:p>
          <a:p>
            <a:pPr marL="45720" indent="0">
              <a:buNone/>
            </a:pPr>
            <a:r>
              <a:rPr lang="ru-RU" dirty="0"/>
              <a:t>- между предполагаемым направлением, формой самообразования(профессионального развития)    и актуальными требованиями учреждения </a:t>
            </a:r>
          </a:p>
          <a:p>
            <a:r>
              <a:rPr lang="ru-RU" b="1" i="1" dirty="0"/>
              <a:t>Риски диспозиции</a:t>
            </a:r>
          </a:p>
          <a:p>
            <a:pPr marL="45720" indent="0">
              <a:buNone/>
            </a:pPr>
            <a:r>
              <a:rPr lang="ru-RU" dirty="0"/>
              <a:t>- между ожиданиями педагога и ожиданиями педагогического коллектива (миссия, ценности, уклад школы) </a:t>
            </a:r>
          </a:p>
          <a:p>
            <a:pPr marL="45720" indent="0">
              <a:buNone/>
            </a:pPr>
            <a:r>
              <a:rPr lang="ru-RU" dirty="0"/>
              <a:t>- между менталитетом педагога и требованиями/традициями детского </a:t>
            </a:r>
            <a:r>
              <a:rPr lang="ru-RU" dirty="0" smtClean="0"/>
              <a:t>коллектива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44917" y="60013"/>
            <a:ext cx="4870483" cy="488668"/>
          </a:xfrm>
        </p:spPr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Что делать?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88023" y="775558"/>
            <a:ext cx="4327377" cy="5185664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400" b="1" i="1" dirty="0" smtClean="0"/>
              <a:t>Развитие профессиональных связей  и сотрудничества</a:t>
            </a:r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Формирование </a:t>
            </a:r>
            <a:r>
              <a:rPr lang="ru-RU" dirty="0" err="1" smtClean="0">
                <a:solidFill>
                  <a:schemeClr val="tx1"/>
                </a:solidFill>
              </a:rPr>
              <a:t>межпредметного</a:t>
            </a:r>
            <a:r>
              <a:rPr lang="ru-RU" dirty="0" smtClean="0">
                <a:solidFill>
                  <a:schemeClr val="tx1"/>
                </a:solidFill>
              </a:rPr>
              <a:t> поля взаимодействия </a:t>
            </a:r>
          </a:p>
          <a:p>
            <a:pPr marL="4572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Включение в состав группы / команды</a:t>
            </a:r>
          </a:p>
          <a:p>
            <a:pPr marL="4572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Совместная разработка программ (маршрутов) самообразования с учетом направленности деятельности всего педагогического коллектива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4152" y="5919297"/>
            <a:ext cx="910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Конфликты (</a:t>
            </a:r>
            <a:r>
              <a:rPr lang="ru-RU" b="1" i="1" dirty="0" err="1" smtClean="0">
                <a:solidFill>
                  <a:srgbClr val="FF0000"/>
                </a:solidFill>
              </a:rPr>
              <a:t>внутриличностные</a:t>
            </a:r>
            <a:r>
              <a:rPr lang="ru-RU" b="1" i="1" dirty="0" smtClean="0">
                <a:solidFill>
                  <a:srgbClr val="FF0000"/>
                </a:solidFill>
              </a:rPr>
              <a:t>, </a:t>
            </a:r>
            <a:r>
              <a:rPr lang="ru-RU" b="1" i="1" dirty="0" err="1" smtClean="0">
                <a:solidFill>
                  <a:srgbClr val="FF0000"/>
                </a:solidFill>
              </a:rPr>
              <a:t>внутриколлективные</a:t>
            </a:r>
            <a:r>
              <a:rPr lang="ru-RU" b="1" i="1" dirty="0" smtClean="0">
                <a:solidFill>
                  <a:srgbClr val="FF0000"/>
                </a:solidFill>
              </a:rPr>
              <a:t>, </a:t>
            </a:r>
            <a:r>
              <a:rPr lang="ru-RU" b="1" i="1" dirty="0" err="1" smtClean="0">
                <a:solidFill>
                  <a:srgbClr val="FF0000"/>
                </a:solidFill>
              </a:rPr>
              <a:t>межколлективные</a:t>
            </a:r>
            <a:r>
              <a:rPr lang="ru-RU" b="1" i="1" dirty="0" smtClean="0">
                <a:solidFill>
                  <a:srgbClr val="FF0000"/>
                </a:solidFill>
              </a:rPr>
              <a:t>)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709395" y="18522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49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736" y="6105236"/>
            <a:ext cx="7910264" cy="752763"/>
          </a:xfrm>
        </p:spPr>
        <p:txBody>
          <a:bodyPr/>
          <a:lstStyle/>
          <a:p>
            <a:pPr marL="0" indent="0">
              <a:buNone/>
            </a:pPr>
            <a:r>
              <a:rPr lang="ru-RU" sz="2400" i="1" dirty="0" smtClean="0">
                <a:solidFill>
                  <a:srgbClr val="7030A0"/>
                </a:solidFill>
              </a:rPr>
              <a:t>                      </a:t>
            </a:r>
            <a:r>
              <a:rPr lang="ru-RU" sz="1800" i="1" dirty="0" smtClean="0">
                <a:solidFill>
                  <a:srgbClr val="7030A0"/>
                </a:solidFill>
              </a:rPr>
              <a:t>Риски в развитии профессиональных связей         в условиях реорганизации сети учреждений</a:t>
            </a:r>
            <a:endParaRPr lang="ru-RU" sz="1800" i="1" dirty="0">
              <a:solidFill>
                <a:srgbClr val="7030A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29532"/>
            <a:ext cx="4870483" cy="1440159"/>
          </a:xfrm>
        </p:spPr>
        <p:txBody>
          <a:bodyPr/>
          <a:lstStyle/>
          <a:p>
            <a:r>
              <a:rPr lang="ru-RU" i="1" dirty="0" smtClean="0"/>
              <a:t>Организационно-управленческие риски – </a:t>
            </a:r>
            <a:r>
              <a:rPr lang="ru-RU" i="1" dirty="0" smtClean="0">
                <a:solidFill>
                  <a:srgbClr val="C00000"/>
                </a:solidFill>
              </a:rPr>
              <a:t>связаны с «разбалансировкой» системы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0" y="1452758"/>
            <a:ext cx="4397631" cy="4856562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Недостаточность традиционных </a:t>
            </a:r>
            <a:r>
              <a:rPr lang="ru-RU" b="1" i="1" dirty="0" smtClean="0"/>
              <a:t>форматов: </a:t>
            </a:r>
            <a:endParaRPr lang="ru-RU" b="1" i="1" dirty="0"/>
          </a:p>
          <a:p>
            <a:pPr>
              <a:buFontTx/>
              <a:buChar char="-"/>
            </a:pPr>
            <a:r>
              <a:rPr lang="ru-RU" dirty="0"/>
              <a:t>планово-аналитической работы (введение предварительного территориального </a:t>
            </a:r>
            <a:r>
              <a:rPr lang="ru-RU" dirty="0" smtClean="0"/>
              <a:t>планирования </a:t>
            </a:r>
            <a:r>
              <a:rPr lang="ru-RU" dirty="0"/>
              <a:t>и анализа потенциала сети (кадрового, интеллектуального, ресурсного, проектно-целевого, социокультурного</a:t>
            </a:r>
            <a:r>
              <a:rPr lang="ru-RU" dirty="0" smtClean="0"/>
              <a:t>),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организации методической работы (</a:t>
            </a:r>
            <a:r>
              <a:rPr lang="ru-RU" dirty="0" smtClean="0"/>
              <a:t>профессионального </a:t>
            </a:r>
            <a:r>
              <a:rPr lang="ru-RU" dirty="0"/>
              <a:t>развития) в сети и на муниципальном </a:t>
            </a:r>
            <a:r>
              <a:rPr lang="ru-RU" dirty="0" smtClean="0"/>
              <a:t>уровне, 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взаимодействия с учреждениями дополнительного образования, культуры и спорта, библиотечной </a:t>
            </a:r>
            <a:r>
              <a:rPr lang="ru-RU" dirty="0" smtClean="0"/>
              <a:t>системы.</a:t>
            </a:r>
            <a:endParaRPr lang="ru-RU" dirty="0"/>
          </a:p>
          <a:p>
            <a:pPr algn="ctr"/>
            <a:r>
              <a:rPr lang="ru-RU" b="1" i="1" dirty="0"/>
              <a:t>Недостаточность прогностического целеполагания                                      </a:t>
            </a:r>
            <a:r>
              <a:rPr lang="ru-RU" b="1" i="1" u="sng" dirty="0"/>
              <a:t>развития образования </a:t>
            </a:r>
            <a:r>
              <a:rPr lang="ru-RU" b="1" i="1" dirty="0"/>
              <a:t>= </a:t>
            </a:r>
            <a:r>
              <a:rPr lang="ru-RU" b="1" i="1" u="sng" dirty="0"/>
              <a:t>развития сети </a:t>
            </a:r>
            <a:r>
              <a:rPr lang="ru-RU" b="1" i="1" dirty="0"/>
              <a:t>(единое образовательное пространство, единое воспитательное пространство, единое методическое пространство)</a:t>
            </a:r>
          </a:p>
          <a:p>
            <a:pPr marL="4572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716016" y="692696"/>
            <a:ext cx="4427984" cy="526852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i="1" u="sng" dirty="0" err="1" smtClean="0"/>
              <a:t>Антирисковые</a:t>
            </a:r>
            <a:r>
              <a:rPr lang="ru-RU" b="1" i="1" u="sng" dirty="0" smtClean="0"/>
              <a:t> меры и методы:</a:t>
            </a:r>
          </a:p>
          <a:p>
            <a:r>
              <a:rPr lang="ru-RU" sz="2400" i="1" dirty="0" smtClean="0"/>
              <a:t>Анализ </a:t>
            </a:r>
          </a:p>
          <a:p>
            <a:r>
              <a:rPr lang="ru-RU" sz="2400" i="1" dirty="0" smtClean="0"/>
              <a:t>Прогнозирование</a:t>
            </a:r>
          </a:p>
          <a:p>
            <a:r>
              <a:rPr lang="ru-RU" sz="2400" i="1" dirty="0" smtClean="0"/>
              <a:t>Моделирование будущих процессов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sz="1900" b="1" i="1" dirty="0" smtClean="0"/>
              <a:t>Программно-целевое управление /</a:t>
            </a:r>
          </a:p>
          <a:p>
            <a:pPr marL="45720" indent="0" algn="ctr">
              <a:buNone/>
            </a:pPr>
            <a:r>
              <a:rPr lang="ru-RU" sz="1900" b="1" i="1" dirty="0" smtClean="0"/>
              <a:t>Проектно-целевое управление </a:t>
            </a:r>
          </a:p>
          <a:p>
            <a:pPr marL="45720" indent="0">
              <a:buNone/>
            </a:pPr>
            <a:endParaRPr lang="ru-RU" sz="1900" b="1" i="1" dirty="0" smtClean="0"/>
          </a:p>
          <a:p>
            <a:pPr marL="45720" indent="0">
              <a:buNone/>
            </a:pPr>
            <a:endParaRPr lang="ru-RU" sz="1900" b="1" i="1" dirty="0"/>
          </a:p>
          <a:p>
            <a:pPr marL="45720" indent="0" algn="ctr">
              <a:buNone/>
            </a:pPr>
            <a:r>
              <a:rPr lang="ru-RU" sz="1900" b="1" i="1" dirty="0" smtClean="0"/>
              <a:t>Планирование на основе </a:t>
            </a:r>
          </a:p>
          <a:p>
            <a:pPr marL="45720" indent="0">
              <a:buNone/>
            </a:pPr>
            <a:r>
              <a:rPr lang="ru-RU" dirty="0" smtClean="0"/>
              <a:t>Среднесрочной перспективы (3-7 лет)</a:t>
            </a:r>
          </a:p>
          <a:p>
            <a:pPr marL="45720" indent="0">
              <a:buNone/>
            </a:pPr>
            <a:r>
              <a:rPr lang="ru-RU" dirty="0" smtClean="0"/>
              <a:t>Краткосрочной перспективы (</a:t>
            </a:r>
            <a:r>
              <a:rPr lang="ru-RU" sz="1400" dirty="0" smtClean="0"/>
              <a:t>1-2-3</a:t>
            </a:r>
            <a:r>
              <a:rPr lang="ru-RU" dirty="0" smtClean="0"/>
              <a:t> </a:t>
            </a:r>
            <a:r>
              <a:rPr lang="ru-RU" sz="1400" dirty="0" smtClean="0"/>
              <a:t>года</a:t>
            </a:r>
            <a:r>
              <a:rPr lang="ru-RU" dirty="0" smtClean="0"/>
              <a:t>)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188868" y="97470"/>
            <a:ext cx="3346704" cy="45121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делать?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687692" y="2573129"/>
            <a:ext cx="484632" cy="753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0800000">
            <a:off x="6691912" y="3990122"/>
            <a:ext cx="484632" cy="7538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62526" y="5923524"/>
            <a:ext cx="9106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Конфликты (</a:t>
            </a:r>
            <a:r>
              <a:rPr lang="ru-RU" b="1" i="1" dirty="0" err="1">
                <a:solidFill>
                  <a:srgbClr val="FF0000"/>
                </a:solidFill>
              </a:rPr>
              <a:t>внутриличностные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внутриколлективные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межколлективные</a:t>
            </a:r>
            <a:r>
              <a:rPr lang="ru-RU" b="1" i="1" dirty="0">
                <a:solidFill>
                  <a:srgbClr val="FF0000"/>
                </a:solidFill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0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982" y="6021288"/>
            <a:ext cx="9155981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i="1" dirty="0" smtClean="0">
                <a:solidFill>
                  <a:srgbClr val="FF0000"/>
                </a:solidFill>
              </a:rPr>
              <a:t>Учебный год начинается в первых числах августа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Учебный год заканчивается в последних числах июня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9184235"/>
              </p:ext>
            </p:extLst>
          </p:nvPr>
        </p:nvGraphicFramePr>
        <p:xfrm>
          <a:off x="0" y="116631"/>
          <a:ext cx="9144003" cy="589002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63888"/>
                <a:gridCol w="1800200"/>
                <a:gridCol w="1296144"/>
                <a:gridCol w="1368152"/>
                <a:gridCol w="1115619"/>
              </a:tblGrid>
              <a:tr h="74985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FF0000"/>
                          </a:solidFill>
                        </a:rPr>
                        <a:t>Организация методической работы в структурном подразделении</a:t>
                      </a:r>
                      <a:r>
                        <a:rPr lang="ru-RU" sz="1600" i="1" baseline="0" dirty="0" smtClean="0">
                          <a:solidFill>
                            <a:srgbClr val="FF0000"/>
                          </a:solidFill>
                        </a:rPr>
                        <a:t> /</a:t>
                      </a:r>
                      <a:r>
                        <a:rPr lang="ru-RU" sz="1600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FF0000"/>
                          </a:solidFill>
                        </a:rPr>
                        <a:t>образовательной организации</a:t>
                      </a:r>
                      <a:r>
                        <a:rPr lang="ru-RU" sz="1600" i="1" baseline="0" dirty="0" smtClean="0">
                          <a:solidFill>
                            <a:srgbClr val="FF0000"/>
                          </a:solidFill>
                        </a:rPr>
                        <a:t> /</a:t>
                      </a:r>
                      <a:r>
                        <a:rPr lang="ru-RU" sz="1600" i="1" dirty="0" smtClean="0">
                          <a:solidFill>
                            <a:srgbClr val="FF0000"/>
                          </a:solidFill>
                        </a:rPr>
                        <a:t> сети ОО</a:t>
                      </a:r>
                      <a:r>
                        <a:rPr lang="ru-RU" sz="1600" i="1" baseline="0" dirty="0" smtClean="0">
                          <a:solidFill>
                            <a:srgbClr val="FF0000"/>
                          </a:solidFill>
                        </a:rPr>
                        <a:t> /</a:t>
                      </a:r>
                      <a:r>
                        <a:rPr lang="ru-RU" sz="1600" i="1" dirty="0" smtClean="0">
                          <a:solidFill>
                            <a:srgbClr val="FF0000"/>
                          </a:solidFill>
                        </a:rPr>
                        <a:t> муниципальной образовательной системе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</a:tr>
              <a:tr h="635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Форма подготовки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</a:p>
                  </a:txBody>
                  <a:tcPr marL="68580" marR="68580" marT="0" marB="0">
                    <a:solidFill>
                      <a:srgbClr val="FFFF66"/>
                    </a:solidFill>
                  </a:tcPr>
                </a:tc>
              </a:tr>
              <a:tr h="64178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 учителей,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работающих в одном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предметном поле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(«вертикаль» взаимодействий)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Min </a:t>
                      </a: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  <a:endParaRPr lang="ru-RU" sz="1600" u="sng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Цель: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Ожидаемый результат: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176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  <a:r>
                        <a:rPr lang="ru-RU" sz="120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повторного рассмотрения: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7875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МО учителей, работающих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на параллели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(«горизонталь» взаимодействий)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Min </a:t>
                      </a: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78759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22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учителей, работающих в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межпредметном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поле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 </a:t>
                      </a:r>
                      <a:r>
                        <a:rPr lang="ru-RU" sz="16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0866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875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педагогов, решающих  инновационные задачи развития образования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 </a:t>
                      </a:r>
                      <a:r>
                        <a:rPr lang="ru-RU" sz="1600" b="0" i="1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определяется</a:t>
                      </a:r>
                      <a:r>
                        <a:rPr lang="ru-RU" sz="1600" b="0" i="1" u="sng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характером задачи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5761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51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5" y="5949280"/>
            <a:ext cx="4007156" cy="908720"/>
          </a:xfrm>
        </p:spPr>
        <p:txBody>
          <a:bodyPr/>
          <a:lstStyle/>
          <a:p>
            <a:pPr algn="l"/>
            <a:r>
              <a:rPr lang="ru-RU" sz="2000" i="1" dirty="0">
                <a:solidFill>
                  <a:srgbClr val="002060"/>
                </a:solidFill>
              </a:rPr>
              <a:t>Разберемся в понятиях…</a:t>
            </a:r>
            <a:br>
              <a:rPr lang="ru-RU" sz="2000" i="1" dirty="0">
                <a:solidFill>
                  <a:srgbClr val="002060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88172949"/>
              </p:ext>
            </p:extLst>
          </p:nvPr>
        </p:nvGraphicFramePr>
        <p:xfrm>
          <a:off x="14780" y="332656"/>
          <a:ext cx="91440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864"/>
                <a:gridCol w="5796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Методическое объединение – это </a:t>
                      </a:r>
                      <a:r>
                        <a:rPr lang="ru-RU" u="sng" dirty="0" smtClean="0"/>
                        <a:t>организационная форма (!)</a:t>
                      </a:r>
                      <a:r>
                        <a:rPr lang="ru-RU" dirty="0" smtClean="0"/>
                        <a:t>, позволяющая осуществлять взаимодействие учителей по решению значимых для них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Формы проведения МО и </a:t>
                      </a:r>
                      <a:r>
                        <a:rPr lang="ru-RU" u="sng" dirty="0" smtClean="0"/>
                        <a:t>любой</a:t>
                      </a:r>
                      <a:r>
                        <a:rPr lang="ru-RU" dirty="0" smtClean="0"/>
                        <a:t> деятельности</a:t>
                      </a:r>
                      <a:r>
                        <a:rPr lang="ru-RU" baseline="0" dirty="0" smtClean="0"/>
                        <a:t> по методическому сопровождению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Внутриорганизационное (ранее – ШМО)</a:t>
                      </a:r>
                      <a:endParaRPr lang="ru-RU" b="1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600" u="sng" dirty="0" smtClean="0"/>
                        <a:t>«Научающие»</a:t>
                      </a:r>
                      <a:r>
                        <a:rPr lang="ru-RU" sz="1600" dirty="0" smtClean="0"/>
                        <a:t>: лекции / лекторий, семинар / постоянно действующий семинар, </a:t>
                      </a:r>
                      <a:r>
                        <a:rPr lang="ru-RU" sz="1600" dirty="0" err="1" smtClean="0"/>
                        <a:t>вебинар</a:t>
                      </a:r>
                      <a:r>
                        <a:rPr lang="ru-RU" sz="1600" dirty="0" smtClean="0"/>
                        <a:t>, тренинг, ОДИ, занятие, …</a:t>
                      </a:r>
                      <a:endParaRPr lang="ru-RU" sz="1600" dirty="0"/>
                    </a:p>
                    <a:p>
                      <a:r>
                        <a:rPr lang="ru-RU" sz="1600" u="sng" dirty="0" smtClean="0"/>
                        <a:t>«Разрабатывающие» (продуктивные, создающие)</a:t>
                      </a:r>
                      <a:r>
                        <a:rPr lang="ru-RU" sz="1600" dirty="0" smtClean="0"/>
                        <a:t>: семинар,</a:t>
                      </a:r>
                      <a:r>
                        <a:rPr lang="ru-RU" sz="1600" baseline="0" dirty="0" smtClean="0"/>
                        <a:t> методическая сессия, заседание, стендовый урок, открытый урок, методический день, …</a:t>
                      </a:r>
                      <a:endParaRPr lang="ru-RU" sz="1600" dirty="0"/>
                    </a:p>
                    <a:p>
                      <a:r>
                        <a:rPr lang="ru-RU" sz="1600" u="sng" dirty="0" smtClean="0"/>
                        <a:t>«Демонстрационные» (показывающие)</a:t>
                      </a:r>
                      <a:r>
                        <a:rPr lang="ru-RU" sz="1600" dirty="0" smtClean="0"/>
                        <a:t>: мастер-класс, открытый урок, ЕМД,  презентация опыта, …</a:t>
                      </a:r>
                    </a:p>
                    <a:p>
                      <a:r>
                        <a:rPr lang="ru-RU" sz="1600" u="sng" dirty="0" smtClean="0"/>
                        <a:t>«Профессионального</a:t>
                      </a:r>
                      <a:r>
                        <a:rPr lang="ru-RU" sz="1600" u="sng" baseline="0" dirty="0" smtClean="0"/>
                        <a:t> общения» </a:t>
                      </a:r>
                      <a:r>
                        <a:rPr lang="ru-RU" sz="1600" baseline="0" dirty="0" smtClean="0"/>
                        <a:t>(итоговые): круглый стол, конференция, форум, сетевые группы, 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sng" baseline="0" dirty="0" smtClean="0"/>
                        <a:t>«Сопровождающие»</a:t>
                      </a:r>
                      <a:r>
                        <a:rPr lang="ru-RU" sz="1600" baseline="0" dirty="0" smtClean="0"/>
                        <a:t>: наставничество, </a:t>
                      </a:r>
                      <a:r>
                        <a:rPr lang="ru-RU" sz="1600" baseline="0" dirty="0" err="1" smtClean="0"/>
                        <a:t>тьюторство</a:t>
                      </a:r>
                      <a:r>
                        <a:rPr lang="ru-RU" sz="1600" baseline="0" dirty="0" smtClean="0"/>
                        <a:t>, «школа молодого учителя», 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/>
                        <a:t>…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Сетевое / Кустовое</a:t>
                      </a:r>
                      <a:r>
                        <a:rPr lang="ru-RU" b="1" baseline="0" dirty="0" smtClean="0"/>
                        <a:t> (территориальное)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Районное</a:t>
                      </a:r>
                      <a:r>
                        <a:rPr lang="ru-RU" b="1" baseline="0" dirty="0" smtClean="0"/>
                        <a:t> (муниципальное)</a:t>
                      </a:r>
                      <a:endParaRPr lang="ru-RU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МО / СМО</a:t>
                      </a:r>
                      <a:r>
                        <a:rPr lang="ru-RU" b="1" i="1" baseline="0" dirty="0" smtClean="0">
                          <a:solidFill>
                            <a:srgbClr val="FF0000"/>
                          </a:solidFill>
                        </a:rPr>
                        <a:t> / КМО / РМО Методический совет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rgbClr val="C00000"/>
                          </a:solidFill>
                        </a:rPr>
                        <a:t>Рабочая группа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rgbClr val="C00000"/>
                          </a:solidFill>
                        </a:rPr>
                        <a:t>Творческая группа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rgbClr val="C00000"/>
                          </a:solidFill>
                        </a:rPr>
                        <a:t>Педагогическая команда</a:t>
                      </a:r>
                    </a:p>
                    <a:p>
                      <a:pPr algn="ctr"/>
                      <a:r>
                        <a:rPr lang="ru-RU" b="1" i="1" baseline="0" dirty="0" smtClean="0">
                          <a:solidFill>
                            <a:srgbClr val="C00000"/>
                          </a:solidFill>
                        </a:rPr>
                        <a:t>Целевая группа…</a:t>
                      </a:r>
                      <a:endParaRPr lang="ru-RU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26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0573467"/>
              </p:ext>
            </p:extLst>
          </p:nvPr>
        </p:nvGraphicFramePr>
        <p:xfrm>
          <a:off x="107504" y="198637"/>
          <a:ext cx="8928992" cy="5459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0576"/>
                <a:gridCol w="3542880"/>
                <a:gridCol w="1915536"/>
              </a:tblGrid>
              <a:tr h="9404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Структура единого методического пространства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Структура МО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Управление </a:t>
                      </a:r>
                      <a:r>
                        <a:rPr lang="ru-RU" dirty="0" err="1" smtClean="0"/>
                        <a:t>Ед.Метод.Про-странством</a:t>
                      </a:r>
                      <a:endParaRPr lang="ru-RU" dirty="0"/>
                    </a:p>
                  </a:txBody>
                  <a:tcPr/>
                </a:tc>
              </a:tr>
              <a:tr h="940430">
                <a:tc>
                  <a:txBody>
                    <a:bodyPr/>
                    <a:lstStyle/>
                    <a:p>
                      <a:r>
                        <a:rPr lang="ru-RU" dirty="0" smtClean="0"/>
                        <a:t>МО внутриорганизационные: школа +</a:t>
                      </a:r>
                      <a:r>
                        <a:rPr lang="ru-RU" baseline="0" dirty="0" smtClean="0"/>
                        <a:t> филиальная сеть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ru-RU" dirty="0" smtClean="0"/>
                        <a:t>Учитель</a:t>
                      </a:r>
                    </a:p>
                    <a:p>
                      <a:r>
                        <a:rPr lang="ru-RU" dirty="0" smtClean="0"/>
                        <a:t>Учитель       Руководитель МО</a:t>
                      </a:r>
                    </a:p>
                    <a:p>
                      <a:r>
                        <a:rPr lang="ru-RU" dirty="0" smtClean="0"/>
                        <a:t>Учитель…</a:t>
                      </a:r>
                      <a:endParaRPr lang="ru-RU" dirty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Учитель</a:t>
                      </a:r>
                    </a:p>
                    <a:p>
                      <a:r>
                        <a:rPr lang="ru-RU" dirty="0" smtClean="0"/>
                        <a:t>Учитель       Руководитель МО</a:t>
                      </a:r>
                    </a:p>
                    <a:p>
                      <a:r>
                        <a:rPr lang="ru-RU" dirty="0" smtClean="0"/>
                        <a:t>Учитель…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Учитель</a:t>
                      </a:r>
                    </a:p>
                    <a:p>
                      <a:r>
                        <a:rPr lang="ru-RU" dirty="0" smtClean="0"/>
                        <a:t>Учитель       Руководитель МО</a:t>
                      </a:r>
                    </a:p>
                    <a:p>
                      <a:r>
                        <a:rPr lang="ru-RU" dirty="0" smtClean="0"/>
                        <a:t>Учитель…</a:t>
                      </a:r>
                    </a:p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  <a:p>
                      <a:r>
                        <a:rPr lang="ru-RU" dirty="0" smtClean="0"/>
                        <a:t>         </a:t>
                      </a:r>
                      <a:endParaRPr lang="ru-RU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МЕ</a:t>
                      </a: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ТО</a:t>
                      </a: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ДИ</a:t>
                      </a:r>
                      <a:endParaRPr lang="ru-RU" b="1" i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ЧЕ</a:t>
                      </a: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СК     </a:t>
                      </a:r>
                      <a:r>
                        <a:rPr lang="ru-RU" sz="3200" b="1" i="1" dirty="0" smtClean="0">
                          <a:solidFill>
                            <a:srgbClr val="FF0000"/>
                          </a:solidFill>
                        </a:rPr>
                        <a:t>? </a:t>
                      </a:r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</a:rPr>
                        <a:t>ММС</a:t>
                      </a: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ИЙ</a:t>
                      </a:r>
                    </a:p>
                    <a:p>
                      <a:endParaRPr lang="ru-RU" b="1" i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СО</a:t>
                      </a:r>
                    </a:p>
                    <a:p>
                      <a:r>
                        <a:rPr lang="ru-RU" b="1" i="1" dirty="0" smtClean="0">
                          <a:solidFill>
                            <a:srgbClr val="FF0000"/>
                          </a:solidFill>
                        </a:rPr>
                        <a:t>ВЕТ</a:t>
                      </a:r>
                    </a:p>
                  </a:txBody>
                  <a:tcPr/>
                </a:tc>
              </a:tr>
              <a:tr h="940430">
                <a:tc>
                  <a:txBody>
                    <a:bodyPr/>
                    <a:lstStyle/>
                    <a:p>
                      <a:r>
                        <a:rPr lang="ru-RU" dirty="0" smtClean="0"/>
                        <a:t>МО территориальные: </a:t>
                      </a:r>
                    </a:p>
                    <a:p>
                      <a:r>
                        <a:rPr lang="ru-RU" dirty="0" smtClean="0"/>
                        <a:t>сетевые / кустовые (ОО+ОО+…)</a:t>
                      </a:r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40430">
                <a:tc>
                  <a:txBody>
                    <a:bodyPr/>
                    <a:lstStyle/>
                    <a:p>
                      <a:r>
                        <a:rPr lang="ru-RU" dirty="0" smtClean="0"/>
                        <a:t>МО внутриорганизационные + МО территориальные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8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МО внутриорганизационные + РМО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8301">
                <a:tc>
                  <a:txBody>
                    <a:bodyPr/>
                    <a:lstStyle/>
                    <a:p>
                      <a:r>
                        <a:rPr lang="ru-RU" dirty="0" smtClean="0"/>
                        <a:t>МО внутриорганизационные + МО территориальные + РМО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1397">
                <a:tc>
                  <a:txBody>
                    <a:bodyPr/>
                    <a:lstStyle/>
                    <a:p>
                      <a:r>
                        <a:rPr lang="ru-RU" b="1" i="1" dirty="0" smtClean="0"/>
                        <a:t>РМО</a:t>
                      </a:r>
                      <a:endParaRPr lang="ru-RU" b="1" i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4643085" y="16352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617734" y="1748063"/>
            <a:ext cx="2952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643085" y="2676089"/>
            <a:ext cx="30141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78474" y="2406058"/>
            <a:ext cx="334516" cy="237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58190" y="267608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554817" y="3517082"/>
            <a:ext cx="377388" cy="118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597351" y="1275236"/>
            <a:ext cx="29676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609215" y="3882985"/>
            <a:ext cx="381000" cy="16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558190" y="3789040"/>
            <a:ext cx="3345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право 36"/>
          <p:cNvSpPr/>
          <p:nvPr/>
        </p:nvSpPr>
        <p:spPr>
          <a:xfrm flipV="1">
            <a:off x="6935289" y="1491261"/>
            <a:ext cx="216024" cy="144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flipV="1">
            <a:off x="6935289" y="3343545"/>
            <a:ext cx="216024" cy="144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flipV="1">
            <a:off x="6957160" y="2604081"/>
            <a:ext cx="216024" cy="144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82362" y="5651025"/>
            <a:ext cx="88537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</a:rPr>
              <a:t>Проектирование единого методического пространства: модели организации.</a:t>
            </a:r>
          </a:p>
          <a:p>
            <a:r>
              <a:rPr lang="ru-RU" sz="1600" dirty="0" smtClean="0"/>
              <a:t>Задача: преодоление избыточности организационных форм, дублирования мероприятий, </a:t>
            </a:r>
          </a:p>
          <a:p>
            <a:r>
              <a:rPr lang="ru-RU" sz="1600" dirty="0" smtClean="0"/>
              <a:t>множественной соподчиненности. </a:t>
            </a:r>
          </a:p>
          <a:p>
            <a:r>
              <a:rPr lang="ru-RU" sz="1600" dirty="0" smtClean="0"/>
              <a:t>Поиск решений, позволяющих сделать систему открытой, простой, гибкой.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8904461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1526</TotalTime>
  <Words>1195</Words>
  <Application>Microsoft Office PowerPoint</Application>
  <PresentationFormat>Экран (4:3)</PresentationFormat>
  <Paragraphs>242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Times New Roman</vt:lpstr>
      <vt:lpstr>Trebuchet MS</vt:lpstr>
      <vt:lpstr>Воздушный поток</vt:lpstr>
      <vt:lpstr>Проектирование единого методического пространства в условиях реорганизации сети образовательных организаций</vt:lpstr>
      <vt:lpstr>                        Единое методическое пространство:  развитие профессиональных связей  в условиях реорганизации сети ОО</vt:lpstr>
      <vt:lpstr>Презентация PowerPoint</vt:lpstr>
      <vt:lpstr>Презентация PowerPoint</vt:lpstr>
      <vt:lpstr>                        Риски в развитии профессиональных связей      в условиях реорганизации сети учреждений</vt:lpstr>
      <vt:lpstr>                      Риски в развитии профессиональных связей         в условиях реорганизации сети учреждений</vt:lpstr>
      <vt:lpstr>Учебный год начинается в первых числах августа Учебный год заканчивается в последних числах июня</vt:lpstr>
      <vt:lpstr>Разберемся в понятиях… </vt:lpstr>
      <vt:lpstr>Презентация PowerPoint</vt:lpstr>
      <vt:lpstr>Презентация PowerPoint</vt:lpstr>
      <vt:lpstr>Презентация PowerPoint</vt:lpstr>
      <vt:lpstr>Законы управления и здравого смысла Благодарю за понимание…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  теоретическое обоснование и экспериментальная проверка эффективности модели управления качеством образования на муниципальном уровне (на примере Омутинского муниципального района).</dc:title>
  <dc:creator>Оля</dc:creator>
  <cp:lastModifiedBy>user</cp:lastModifiedBy>
  <cp:revision>125</cp:revision>
  <cp:lastPrinted>2016-01-29T03:53:51Z</cp:lastPrinted>
  <dcterms:created xsi:type="dcterms:W3CDTF">2015-12-02T13:33:41Z</dcterms:created>
  <dcterms:modified xsi:type="dcterms:W3CDTF">2016-04-27T05:05:45Z</dcterms:modified>
</cp:coreProperties>
</file>