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7" r:id="rId3"/>
    <p:sldId id="299" r:id="rId4"/>
    <p:sldId id="320" r:id="rId5"/>
    <p:sldId id="258" r:id="rId6"/>
    <p:sldId id="259" r:id="rId7"/>
    <p:sldId id="265" r:id="rId8"/>
    <p:sldId id="302" r:id="rId9"/>
    <p:sldId id="303" r:id="rId10"/>
    <p:sldId id="270" r:id="rId11"/>
    <p:sldId id="271" r:id="rId12"/>
    <p:sldId id="273" r:id="rId13"/>
    <p:sldId id="274" r:id="rId14"/>
    <p:sldId id="272" r:id="rId15"/>
    <p:sldId id="301" r:id="rId16"/>
    <p:sldId id="304" r:id="rId17"/>
    <p:sldId id="305" r:id="rId18"/>
    <p:sldId id="291" r:id="rId19"/>
    <p:sldId id="275" r:id="rId20"/>
    <p:sldId id="276" r:id="rId21"/>
    <p:sldId id="294" r:id="rId22"/>
    <p:sldId id="279" r:id="rId23"/>
    <p:sldId id="281" r:id="rId24"/>
    <p:sldId id="292" r:id="rId25"/>
    <p:sldId id="289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9" r:id="rId39"/>
    <p:sldId id="25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284" autoAdjust="0"/>
  </p:normalViewPr>
  <p:slideViewPr>
    <p:cSldViewPr showGuides="1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C67CC-9173-4A49-9B69-54A68207ECA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923C2-E8DB-4100-B090-E08D303B0EC7}">
      <dgm:prSet phldrT="[Текст]"/>
      <dgm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www.lecta.ru</a:t>
          </a:r>
          <a:endParaRPr lang="ru-RU" dirty="0">
            <a:solidFill>
              <a:schemeClr val="bg1"/>
            </a:solidFill>
          </a:endParaRPr>
        </a:p>
      </dgm:t>
    </dgm:pt>
    <dgm:pt modelId="{5142ECBE-247A-4539-8D35-E9336A8B19B5}" type="parTrans" cxnId="{37BB290D-76C1-40C4-AF32-33E438CD6052}">
      <dgm:prSet/>
      <dgm:spPr/>
      <dgm:t>
        <a:bodyPr/>
        <a:lstStyle/>
        <a:p>
          <a:endParaRPr lang="ru-RU"/>
        </a:p>
      </dgm:t>
    </dgm:pt>
    <dgm:pt modelId="{709347CD-F8E2-469C-A519-74D18EEEEAC1}" type="sibTrans" cxnId="{37BB290D-76C1-40C4-AF32-33E438CD6052}">
      <dgm:prSet/>
      <dgm:spPr/>
      <dgm:t>
        <a:bodyPr/>
        <a:lstStyle/>
        <a:p>
          <a:endParaRPr lang="ru-RU"/>
        </a:p>
      </dgm:t>
    </dgm:pt>
    <dgm:pt modelId="{F2BF0829-B20E-4B1C-99AB-385A532D97D2}">
      <dgm:prSet phldrT="[Текст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 lIns="0" tIns="0" rIns="0" bIns="0"/>
        <a:lstStyle/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ИНТЕРНЕТ-МАГАЗИН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/>
            <a:t>для учеников и родителей</a:t>
          </a:r>
        </a:p>
        <a:p>
          <a:endParaRPr lang="ru-RU" sz="1400" dirty="0" smtClean="0"/>
        </a:p>
        <a:p>
          <a:r>
            <a:rPr lang="ru-RU" sz="1400" dirty="0" smtClean="0"/>
            <a:t>быстрый доступ к электронным учебникам </a:t>
          </a:r>
        </a:p>
        <a:p>
          <a:r>
            <a:rPr lang="ru-RU" sz="1400" dirty="0" smtClean="0"/>
            <a:t>из каталога </a:t>
          </a:r>
          <a:r>
            <a:rPr lang="en-US" sz="1400" dirty="0" smtClean="0"/>
            <a:t>LECTA</a:t>
          </a:r>
          <a:r>
            <a:rPr lang="ru-RU" sz="1400" dirty="0" smtClean="0"/>
            <a:t> на домашнем компьютере </a:t>
          </a:r>
        </a:p>
        <a:p>
          <a:r>
            <a:rPr lang="ru-RU" sz="1400" dirty="0" smtClean="0"/>
            <a:t>или мобильном устройстве</a:t>
          </a:r>
        </a:p>
      </dgm:t>
    </dgm:pt>
    <dgm:pt modelId="{B7683697-93BF-4BE6-8FA0-322954358901}" type="parTrans" cxnId="{441B099D-258B-4863-A1A5-E11577F350C1}">
      <dgm:prSet/>
      <dgm:spPr/>
      <dgm:t>
        <a:bodyPr/>
        <a:lstStyle/>
        <a:p>
          <a:endParaRPr lang="ru-RU"/>
        </a:p>
      </dgm:t>
    </dgm:pt>
    <dgm:pt modelId="{F0F0D38D-E277-4CCC-AEB7-D2AAB170CD42}" type="sibTrans" cxnId="{441B099D-258B-4863-A1A5-E11577F350C1}">
      <dgm:prSet/>
      <dgm:spPr/>
      <dgm:t>
        <a:bodyPr/>
        <a:lstStyle/>
        <a:p>
          <a:endParaRPr lang="ru-RU"/>
        </a:p>
      </dgm:t>
    </dgm:pt>
    <dgm:pt modelId="{A81B9D46-E51C-4FB4-9330-C659F9FDC364}">
      <dgm:prSet phldrT="[Текст]" custT="1"/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 lIns="0" tIns="0" rIns="0" bIns="0"/>
        <a:lstStyle/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КНИГОВЫДАЧА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/>
            <a:t>для учителей и библиотекарей</a:t>
          </a:r>
        </a:p>
        <a:p>
          <a:endParaRPr lang="ru-RU" sz="1400" dirty="0" smtClean="0"/>
        </a:p>
        <a:p>
          <a:r>
            <a:rPr lang="ru-RU" sz="1400" dirty="0" smtClean="0"/>
            <a:t>практичный сервис по предоставлению доступа</a:t>
          </a:r>
        </a:p>
        <a:p>
          <a:r>
            <a:rPr lang="ru-RU" sz="1400" dirty="0" smtClean="0"/>
            <a:t>к электронным учебникам </a:t>
          </a:r>
        </a:p>
        <a:p>
          <a:r>
            <a:rPr lang="ru-RU" sz="1400" dirty="0" smtClean="0"/>
            <a:t>для учеников вашей школы</a:t>
          </a:r>
          <a:endParaRPr lang="ru-RU" sz="1400" dirty="0"/>
        </a:p>
      </dgm:t>
    </dgm:pt>
    <dgm:pt modelId="{2D7649E2-F82E-4904-A8A7-186BB4E2D8DC}" type="parTrans" cxnId="{AA1F8766-73B7-49E2-8623-E18A4AF16F9A}">
      <dgm:prSet/>
      <dgm:spPr/>
      <dgm:t>
        <a:bodyPr/>
        <a:lstStyle/>
        <a:p>
          <a:endParaRPr lang="ru-RU"/>
        </a:p>
      </dgm:t>
    </dgm:pt>
    <dgm:pt modelId="{9121FC1E-94CF-4B56-BBDB-8A97C9E080F6}" type="sibTrans" cxnId="{AA1F8766-73B7-49E2-8623-E18A4AF16F9A}">
      <dgm:prSet/>
      <dgm:spPr/>
      <dgm:t>
        <a:bodyPr/>
        <a:lstStyle/>
        <a:p>
          <a:endParaRPr lang="ru-RU"/>
        </a:p>
      </dgm:t>
    </dgm:pt>
    <dgm:pt modelId="{2434B93E-F4F5-481C-B9C8-3E36AA7BCD35}">
      <dgm:prSet phldrT="[Текст]" custT="1"/>
      <dgm:spPr>
        <a:gradFill flip="none" rotWithShape="1">
          <a:gsLst>
            <a:gs pos="0">
              <a:schemeClr val="accent4">
                <a:lumMod val="40000"/>
                <a:lumOff val="60000"/>
                <a:alpha val="98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 lIns="0" tIns="0" rIns="0" bIns="0"/>
        <a:lstStyle/>
        <a:p>
          <a:endParaRPr lang="ru-RU" sz="24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r>
            <a:rPr lang="en-US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ONLINE-</a:t>
          </a:r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ЧТЕНИЕ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посетителей сайта</a:t>
          </a:r>
          <a:endParaRPr lang="ru-RU" sz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endParaRPr lang="ru-RU" sz="1500" dirty="0" smtClean="0"/>
        </a:p>
        <a:p>
          <a:r>
            <a:rPr lang="ru-RU" sz="1500" dirty="0" smtClean="0"/>
            <a:t>удобная возможность читать учебник</a:t>
          </a:r>
          <a:br>
            <a:rPr lang="ru-RU" sz="1500" dirty="0" smtClean="0"/>
          </a:br>
          <a:r>
            <a:rPr lang="ru-RU" sz="1500" dirty="0" smtClean="0"/>
            <a:t>прямо на сайте, не скачивая приложение</a:t>
          </a:r>
        </a:p>
        <a:p>
          <a:endParaRPr lang="ru-RU" sz="1500" dirty="0" smtClean="0"/>
        </a:p>
        <a:p>
          <a:endParaRPr lang="ru-RU" sz="1500" dirty="0" smtClean="0"/>
        </a:p>
      </dgm:t>
    </dgm:pt>
    <dgm:pt modelId="{BBE75D8C-C898-4745-9244-8E0B1D619E0A}" type="parTrans" cxnId="{0050B724-DBC6-4D82-9D87-416B9188DFD5}">
      <dgm:prSet/>
      <dgm:spPr/>
      <dgm:t>
        <a:bodyPr/>
        <a:lstStyle/>
        <a:p>
          <a:endParaRPr lang="ru-RU"/>
        </a:p>
      </dgm:t>
    </dgm:pt>
    <dgm:pt modelId="{3A20CA76-5F96-4334-8047-E3695E26E1C8}" type="sibTrans" cxnId="{0050B724-DBC6-4D82-9D87-416B9188DFD5}">
      <dgm:prSet/>
      <dgm:spPr/>
      <dgm:t>
        <a:bodyPr/>
        <a:lstStyle/>
        <a:p>
          <a:endParaRPr lang="ru-RU"/>
        </a:p>
      </dgm:t>
    </dgm:pt>
    <dgm:pt modelId="{B8411F23-AB44-47D6-89CF-32171948A316}">
      <dgm:prSet phldrT="[Текст]" custT="1"/>
      <dgm:spPr>
        <a:gradFill rotWithShape="0">
          <a:gsLst>
            <a:gs pos="0">
              <a:srgbClr val="6699FF">
                <a:shade val="30000"/>
                <a:satMod val="115000"/>
              </a:srgbClr>
            </a:gs>
            <a:gs pos="100000">
              <a:srgbClr val="6699FF">
                <a:shade val="67500"/>
                <a:satMod val="115000"/>
                <a:alpha val="40000"/>
              </a:srgbClr>
            </a:gs>
            <a:gs pos="100000">
              <a:srgbClr val="6699FF">
                <a:shade val="100000"/>
                <a:satMod val="115000"/>
              </a:srgbClr>
            </a:gs>
          </a:gsLst>
          <a:lin ang="16200000" scaled="1"/>
        </a:gradFill>
      </dgm:spPr>
      <dgm:t>
        <a:bodyPr lIns="0" tIns="0" rIns="0" bIns="0"/>
        <a:lstStyle/>
        <a:p>
          <a:endParaRPr lang="ru-RU" sz="24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ПРИЛОЖЕНИЕ </a:t>
          </a:r>
          <a:r>
            <a:rPr lang="en-US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LECTA</a:t>
          </a:r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/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владельцев мобильных устройств</a:t>
          </a:r>
          <a:endParaRPr lang="ru-RU" sz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endParaRPr lang="ru-RU" sz="1500" dirty="0" smtClean="0"/>
        </a:p>
        <a:p>
          <a:r>
            <a:rPr lang="ru-RU" sz="1500" dirty="0" smtClean="0"/>
            <a:t>полезный инструмент для чтения электронных учебников на вашем мобильном устройстве</a:t>
          </a:r>
        </a:p>
        <a:p>
          <a:endParaRPr lang="ru-RU" sz="1500" dirty="0" smtClean="0"/>
        </a:p>
        <a:p>
          <a:endParaRPr lang="ru-RU" sz="1500" dirty="0"/>
        </a:p>
      </dgm:t>
    </dgm:pt>
    <dgm:pt modelId="{92FBFE3A-1BE5-40AE-B870-1C3860497399}" type="parTrans" cxnId="{D489144F-5F54-4ED6-994A-5C302A6525DF}">
      <dgm:prSet/>
      <dgm:spPr/>
      <dgm:t>
        <a:bodyPr/>
        <a:lstStyle/>
        <a:p>
          <a:endParaRPr lang="ru-RU"/>
        </a:p>
      </dgm:t>
    </dgm:pt>
    <dgm:pt modelId="{57E79307-42F3-40B7-BE47-1C0A94431DFC}" type="sibTrans" cxnId="{D489144F-5F54-4ED6-994A-5C302A6525DF}">
      <dgm:prSet/>
      <dgm:spPr/>
      <dgm:t>
        <a:bodyPr/>
        <a:lstStyle/>
        <a:p>
          <a:endParaRPr lang="ru-RU"/>
        </a:p>
      </dgm:t>
    </dgm:pt>
    <dgm:pt modelId="{B39CBEB1-768A-40F4-91F2-DC30644606C5}" type="pres">
      <dgm:prSet presAssocID="{1ADC67CC-9173-4A49-9B69-54A68207EC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743616-1B20-4AFF-8069-0C438FA4C6E2}" type="pres">
      <dgm:prSet presAssocID="{1ADC67CC-9173-4A49-9B69-54A68207ECA8}" presName="matrix" presStyleCnt="0"/>
      <dgm:spPr/>
    </dgm:pt>
    <dgm:pt modelId="{22E4D515-7699-4AC6-B778-7BFC6AFA7467}" type="pres">
      <dgm:prSet presAssocID="{1ADC67CC-9173-4A49-9B69-54A68207ECA8}" presName="tile1" presStyleLbl="node1" presStyleIdx="0" presStyleCnt="4"/>
      <dgm:spPr/>
      <dgm:t>
        <a:bodyPr/>
        <a:lstStyle/>
        <a:p>
          <a:endParaRPr lang="ru-RU"/>
        </a:p>
      </dgm:t>
    </dgm:pt>
    <dgm:pt modelId="{772C56E1-6690-43BF-B004-75926A7902B7}" type="pres">
      <dgm:prSet presAssocID="{1ADC67CC-9173-4A49-9B69-54A68207EC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9C62D-44B9-4221-AD0C-5FD0F637FC4C}" type="pres">
      <dgm:prSet presAssocID="{1ADC67CC-9173-4A49-9B69-54A68207ECA8}" presName="tile2" presStyleLbl="node1" presStyleIdx="1" presStyleCnt="4"/>
      <dgm:spPr/>
      <dgm:t>
        <a:bodyPr/>
        <a:lstStyle/>
        <a:p>
          <a:endParaRPr lang="ru-RU"/>
        </a:p>
      </dgm:t>
    </dgm:pt>
    <dgm:pt modelId="{5E5C1D0D-FBA5-4D9C-8354-43FDE6B45D82}" type="pres">
      <dgm:prSet presAssocID="{1ADC67CC-9173-4A49-9B69-54A68207EC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F7658-3715-42AC-AC36-5A994EE473F5}" type="pres">
      <dgm:prSet presAssocID="{1ADC67CC-9173-4A49-9B69-54A68207ECA8}" presName="tile3" presStyleLbl="node1" presStyleIdx="2" presStyleCnt="4"/>
      <dgm:spPr/>
      <dgm:t>
        <a:bodyPr/>
        <a:lstStyle/>
        <a:p>
          <a:endParaRPr lang="ru-RU"/>
        </a:p>
      </dgm:t>
    </dgm:pt>
    <dgm:pt modelId="{753BD685-9002-48FC-B235-DC5283822C86}" type="pres">
      <dgm:prSet presAssocID="{1ADC67CC-9173-4A49-9B69-54A68207EC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6BD71-8D1E-4113-8F98-2A9A7EF28622}" type="pres">
      <dgm:prSet presAssocID="{1ADC67CC-9173-4A49-9B69-54A68207ECA8}" presName="tile4" presStyleLbl="node1" presStyleIdx="3" presStyleCnt="4"/>
      <dgm:spPr/>
      <dgm:t>
        <a:bodyPr/>
        <a:lstStyle/>
        <a:p>
          <a:endParaRPr lang="ru-RU"/>
        </a:p>
      </dgm:t>
    </dgm:pt>
    <dgm:pt modelId="{B3FAE27C-509A-4759-875E-35F597FA2A1E}" type="pres">
      <dgm:prSet presAssocID="{1ADC67CC-9173-4A49-9B69-54A68207EC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2C7C5-A2D5-415B-96C1-657A14FF539D}" type="pres">
      <dgm:prSet presAssocID="{1ADC67CC-9173-4A49-9B69-54A68207ECA8}" presName="centerTile" presStyleLbl="fgShp" presStyleIdx="0" presStyleCnt="1" custScaleX="8335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41B099D-258B-4863-A1A5-E11577F350C1}" srcId="{BA3923C2-E8DB-4100-B090-E08D303B0EC7}" destId="{F2BF0829-B20E-4B1C-99AB-385A532D97D2}" srcOrd="0" destOrd="0" parTransId="{B7683697-93BF-4BE6-8FA0-322954358901}" sibTransId="{F0F0D38D-E277-4CCC-AEB7-D2AAB170CD42}"/>
    <dgm:cxn modelId="{687F4147-A71D-4E5B-AE18-6CE83FF828C8}" type="presOf" srcId="{F2BF0829-B20E-4B1C-99AB-385A532D97D2}" destId="{772C56E1-6690-43BF-B004-75926A7902B7}" srcOrd="1" destOrd="0" presId="urn:microsoft.com/office/officeart/2005/8/layout/matrix1"/>
    <dgm:cxn modelId="{120EE249-B006-48BF-8622-88CCEDA0D7ED}" type="presOf" srcId="{A81B9D46-E51C-4FB4-9330-C659F9FDC364}" destId="{2B89C62D-44B9-4221-AD0C-5FD0F637FC4C}" srcOrd="0" destOrd="0" presId="urn:microsoft.com/office/officeart/2005/8/layout/matrix1"/>
    <dgm:cxn modelId="{B06B7006-B745-4538-9462-98B0CCA1E670}" type="presOf" srcId="{2434B93E-F4F5-481C-B9C8-3E36AA7BCD35}" destId="{5C0F7658-3715-42AC-AC36-5A994EE473F5}" srcOrd="0" destOrd="0" presId="urn:microsoft.com/office/officeart/2005/8/layout/matrix1"/>
    <dgm:cxn modelId="{3436CE66-3793-4B9A-AB22-443936C03E12}" type="presOf" srcId="{B8411F23-AB44-47D6-89CF-32171948A316}" destId="{DAF6BD71-8D1E-4113-8F98-2A9A7EF28622}" srcOrd="0" destOrd="0" presId="urn:microsoft.com/office/officeart/2005/8/layout/matrix1"/>
    <dgm:cxn modelId="{DBBF282C-C4CF-4779-BF7C-78863C0A8175}" type="presOf" srcId="{1ADC67CC-9173-4A49-9B69-54A68207ECA8}" destId="{B39CBEB1-768A-40F4-91F2-DC30644606C5}" srcOrd="0" destOrd="0" presId="urn:microsoft.com/office/officeart/2005/8/layout/matrix1"/>
    <dgm:cxn modelId="{D489144F-5F54-4ED6-994A-5C302A6525DF}" srcId="{BA3923C2-E8DB-4100-B090-E08D303B0EC7}" destId="{B8411F23-AB44-47D6-89CF-32171948A316}" srcOrd="3" destOrd="0" parTransId="{92FBFE3A-1BE5-40AE-B870-1C3860497399}" sibTransId="{57E79307-42F3-40B7-BE47-1C0A94431DFC}"/>
    <dgm:cxn modelId="{AA1F8766-73B7-49E2-8623-E18A4AF16F9A}" srcId="{BA3923C2-E8DB-4100-B090-E08D303B0EC7}" destId="{A81B9D46-E51C-4FB4-9330-C659F9FDC364}" srcOrd="1" destOrd="0" parTransId="{2D7649E2-F82E-4904-A8A7-186BB4E2D8DC}" sibTransId="{9121FC1E-94CF-4B56-BBDB-8A97C9E080F6}"/>
    <dgm:cxn modelId="{F3DE66F8-F7F1-4DC4-8E74-7508107913BB}" type="presOf" srcId="{F2BF0829-B20E-4B1C-99AB-385A532D97D2}" destId="{22E4D515-7699-4AC6-B778-7BFC6AFA7467}" srcOrd="0" destOrd="0" presId="urn:microsoft.com/office/officeart/2005/8/layout/matrix1"/>
    <dgm:cxn modelId="{37BB290D-76C1-40C4-AF32-33E438CD6052}" srcId="{1ADC67CC-9173-4A49-9B69-54A68207ECA8}" destId="{BA3923C2-E8DB-4100-B090-E08D303B0EC7}" srcOrd="0" destOrd="0" parTransId="{5142ECBE-247A-4539-8D35-E9336A8B19B5}" sibTransId="{709347CD-F8E2-469C-A519-74D18EEEEAC1}"/>
    <dgm:cxn modelId="{401A8B9A-A9CB-46E7-B297-3B22C40026D3}" type="presOf" srcId="{B8411F23-AB44-47D6-89CF-32171948A316}" destId="{B3FAE27C-509A-4759-875E-35F597FA2A1E}" srcOrd="1" destOrd="0" presId="urn:microsoft.com/office/officeart/2005/8/layout/matrix1"/>
    <dgm:cxn modelId="{EDB84072-E0B3-41E8-8F2B-C104B304C498}" type="presOf" srcId="{BA3923C2-E8DB-4100-B090-E08D303B0EC7}" destId="{8A12C7C5-A2D5-415B-96C1-657A14FF539D}" srcOrd="0" destOrd="0" presId="urn:microsoft.com/office/officeart/2005/8/layout/matrix1"/>
    <dgm:cxn modelId="{0050B724-DBC6-4D82-9D87-416B9188DFD5}" srcId="{BA3923C2-E8DB-4100-B090-E08D303B0EC7}" destId="{2434B93E-F4F5-481C-B9C8-3E36AA7BCD35}" srcOrd="2" destOrd="0" parTransId="{BBE75D8C-C898-4745-9244-8E0B1D619E0A}" sibTransId="{3A20CA76-5F96-4334-8047-E3695E26E1C8}"/>
    <dgm:cxn modelId="{B38DAC01-C0E4-4698-8397-AF151271A5F6}" type="presOf" srcId="{2434B93E-F4F5-481C-B9C8-3E36AA7BCD35}" destId="{753BD685-9002-48FC-B235-DC5283822C86}" srcOrd="1" destOrd="0" presId="urn:microsoft.com/office/officeart/2005/8/layout/matrix1"/>
    <dgm:cxn modelId="{D5F81109-CD43-4CC4-9BDF-83DE5B055ED0}" type="presOf" srcId="{A81B9D46-E51C-4FB4-9330-C659F9FDC364}" destId="{5E5C1D0D-FBA5-4D9C-8354-43FDE6B45D82}" srcOrd="1" destOrd="0" presId="urn:microsoft.com/office/officeart/2005/8/layout/matrix1"/>
    <dgm:cxn modelId="{82A7EDEA-088B-40BC-A91A-78FE3153FD3E}" type="presParOf" srcId="{B39CBEB1-768A-40F4-91F2-DC30644606C5}" destId="{CD743616-1B20-4AFF-8069-0C438FA4C6E2}" srcOrd="0" destOrd="0" presId="urn:microsoft.com/office/officeart/2005/8/layout/matrix1"/>
    <dgm:cxn modelId="{6348D207-15EE-48BA-9763-3088BBDCEF47}" type="presParOf" srcId="{CD743616-1B20-4AFF-8069-0C438FA4C6E2}" destId="{22E4D515-7699-4AC6-B778-7BFC6AFA7467}" srcOrd="0" destOrd="0" presId="urn:microsoft.com/office/officeart/2005/8/layout/matrix1"/>
    <dgm:cxn modelId="{5167E2CF-7C2E-4A50-9622-16BD0F272CBB}" type="presParOf" srcId="{CD743616-1B20-4AFF-8069-0C438FA4C6E2}" destId="{772C56E1-6690-43BF-B004-75926A7902B7}" srcOrd="1" destOrd="0" presId="urn:microsoft.com/office/officeart/2005/8/layout/matrix1"/>
    <dgm:cxn modelId="{CF60E50E-926F-4A63-9F81-A876D95E7E6A}" type="presParOf" srcId="{CD743616-1B20-4AFF-8069-0C438FA4C6E2}" destId="{2B89C62D-44B9-4221-AD0C-5FD0F637FC4C}" srcOrd="2" destOrd="0" presId="urn:microsoft.com/office/officeart/2005/8/layout/matrix1"/>
    <dgm:cxn modelId="{80839C71-3444-4AA6-9259-5F6F84C311A0}" type="presParOf" srcId="{CD743616-1B20-4AFF-8069-0C438FA4C6E2}" destId="{5E5C1D0D-FBA5-4D9C-8354-43FDE6B45D82}" srcOrd="3" destOrd="0" presId="urn:microsoft.com/office/officeart/2005/8/layout/matrix1"/>
    <dgm:cxn modelId="{B0FA359F-339B-46B0-8B21-FB1D82B9F6A0}" type="presParOf" srcId="{CD743616-1B20-4AFF-8069-0C438FA4C6E2}" destId="{5C0F7658-3715-42AC-AC36-5A994EE473F5}" srcOrd="4" destOrd="0" presId="urn:microsoft.com/office/officeart/2005/8/layout/matrix1"/>
    <dgm:cxn modelId="{7A740E19-6200-4D1E-8D3C-C596F089D05A}" type="presParOf" srcId="{CD743616-1B20-4AFF-8069-0C438FA4C6E2}" destId="{753BD685-9002-48FC-B235-DC5283822C86}" srcOrd="5" destOrd="0" presId="urn:microsoft.com/office/officeart/2005/8/layout/matrix1"/>
    <dgm:cxn modelId="{6C4D6DC1-D095-4F0E-80E6-E937C0D3BEFF}" type="presParOf" srcId="{CD743616-1B20-4AFF-8069-0C438FA4C6E2}" destId="{DAF6BD71-8D1E-4113-8F98-2A9A7EF28622}" srcOrd="6" destOrd="0" presId="urn:microsoft.com/office/officeart/2005/8/layout/matrix1"/>
    <dgm:cxn modelId="{2788FA26-2ECF-40F4-BE02-566C014DB714}" type="presParOf" srcId="{CD743616-1B20-4AFF-8069-0C438FA4C6E2}" destId="{B3FAE27C-509A-4759-875E-35F597FA2A1E}" srcOrd="7" destOrd="0" presId="urn:microsoft.com/office/officeart/2005/8/layout/matrix1"/>
    <dgm:cxn modelId="{0A609F0E-0C06-4653-B794-CF86EBA294D8}" type="presParOf" srcId="{B39CBEB1-768A-40F4-91F2-DC30644606C5}" destId="{8A12C7C5-A2D5-415B-96C1-657A14FF539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68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7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9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71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3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4982-ECE3-4B5B-8E77-B72776F88895}" type="datetime1">
              <a:rPr lang="ru-RU" smtClean="0"/>
              <a:pPr/>
              <a:t>18.05.2017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3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9F7D-DDB0-4D63-942B-73224E08081F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679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9F7D-DDB0-4D63-942B-73224E08081F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5473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3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8708-D45F-4B89-B047-EC7B00E0CFD2}" type="datetime1">
              <a:rPr lang="ru-RU" smtClean="0"/>
              <a:pPr/>
              <a:t>18.05.2017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397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5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7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753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3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136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57" r:id="rId12"/>
    <p:sldLayoutId id="2147483658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a.ru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cta.r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g.ru/news/1596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701186"/>
            <a:ext cx="8280920" cy="2771930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Работа с электронной формой учебника в образовательной платформе «</a:t>
            </a:r>
            <a:r>
              <a:rPr lang="en-US" sz="4000" dirty="0" smtClean="0"/>
              <a:t>LECTA</a:t>
            </a:r>
            <a:r>
              <a:rPr lang="ru-RU" sz="4000" dirty="0" smtClean="0"/>
              <a:t>»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4" t="8400" r="32670" b="4647"/>
          <a:stretch>
            <a:fillRect/>
          </a:stretch>
        </p:blipFill>
        <p:spPr bwMode="auto">
          <a:xfrm>
            <a:off x="6588224" y="3496536"/>
            <a:ext cx="1995191" cy="28487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0"/>
          <p:cNvSpPr txBox="1">
            <a:spLocks noChangeArrowheads="1"/>
          </p:cNvSpPr>
          <p:nvPr/>
        </p:nvSpPr>
        <p:spPr bwMode="auto">
          <a:xfrm>
            <a:off x="6228184" y="1016732"/>
            <a:ext cx="25199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Математика. 6 и 10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 smtClean="0">
                <a:latin typeface="Cambria" pitchFamily="18" charset="0"/>
              </a:rPr>
              <a:t>классы</a:t>
            </a:r>
            <a:endParaRPr lang="ru-RU" altLang="ru-RU" sz="1200" dirty="0">
              <a:latin typeface="Cambria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67" t="17380" r="20624" b="19549"/>
          <a:stretch>
            <a:fillRect/>
          </a:stretch>
        </p:blipFill>
        <p:spPr bwMode="auto">
          <a:xfrm>
            <a:off x="289780" y="3933056"/>
            <a:ext cx="3922180" cy="230344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Блок-схема: извлечение 8"/>
          <p:cNvSpPr/>
          <p:nvPr/>
        </p:nvSpPr>
        <p:spPr>
          <a:xfrm rot="5400000">
            <a:off x="4068638" y="4040376"/>
            <a:ext cx="2016222" cy="2161625"/>
          </a:xfrm>
          <a:prstGeom prst="flowChartExtract">
            <a:avLst/>
          </a:prstGeom>
          <a:gradFill>
            <a:gsLst>
              <a:gs pos="18000">
                <a:srgbClr val="002963">
                  <a:alpha val="0"/>
                </a:srgbClr>
              </a:gs>
              <a:gs pos="80000">
                <a:srgbClr val="002963"/>
              </a:gs>
              <a:gs pos="100000">
                <a:srgbClr val="00296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  <p:grpSp>
        <p:nvGrpSpPr>
          <p:cNvPr id="16" name="Группа 92"/>
          <p:cNvGrpSpPr>
            <a:grpSpLocks/>
          </p:cNvGrpSpPr>
          <p:nvPr/>
        </p:nvGrpSpPr>
        <p:grpSpPr bwMode="auto">
          <a:xfrm>
            <a:off x="358775" y="1016732"/>
            <a:ext cx="1981200" cy="504825"/>
            <a:chOff x="358838" y="1916832"/>
            <a:chExt cx="1980914" cy="504056"/>
          </a:xfrm>
        </p:grpSpPr>
        <p:pic>
          <p:nvPicPr>
            <p:cNvPr id="17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Иллюстрация</a:t>
              </a:r>
            </a:p>
          </p:txBody>
        </p:sp>
      </p:grpSp>
      <p:pic>
        <p:nvPicPr>
          <p:cNvPr id="19" name="Рисунок 71" descr="C:\Documents and Settings\alesenko.e\Мои документы\Downloads\attachments (1)\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08" y="3933056"/>
            <a:ext cx="3953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8" t="7904" r="13054" b="5137"/>
          <a:stretch>
            <a:fillRect/>
          </a:stretch>
        </p:blipFill>
        <p:spPr bwMode="auto">
          <a:xfrm>
            <a:off x="6372200" y="1520788"/>
            <a:ext cx="2448272" cy="176845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08" t="9127" r="21265" b="5186"/>
          <a:stretch>
            <a:fillRect/>
          </a:stretch>
        </p:blipFill>
        <p:spPr bwMode="auto">
          <a:xfrm>
            <a:off x="862904" y="1448780"/>
            <a:ext cx="2700984" cy="230714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Блок-схема: извлечение 21"/>
          <p:cNvSpPr/>
          <p:nvPr/>
        </p:nvSpPr>
        <p:spPr>
          <a:xfrm rot="5400000">
            <a:off x="4068638" y="1448087"/>
            <a:ext cx="2016222" cy="2161625"/>
          </a:xfrm>
          <a:prstGeom prst="flowChartExtract">
            <a:avLst/>
          </a:prstGeom>
          <a:gradFill>
            <a:gsLst>
              <a:gs pos="18000">
                <a:srgbClr val="002963">
                  <a:alpha val="0"/>
                </a:srgbClr>
              </a:gs>
              <a:gs pos="80000">
                <a:srgbClr val="002963"/>
              </a:gs>
              <a:gs pos="100000">
                <a:srgbClr val="00296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TextBox 68"/>
          <p:cNvSpPr txBox="1">
            <a:spLocks noChangeArrowheads="1"/>
          </p:cNvSpPr>
          <p:nvPr/>
        </p:nvSpPr>
        <p:spPr bwMode="auto">
          <a:xfrm>
            <a:off x="3347864" y="1342509"/>
            <a:ext cx="2088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Оригинальные анимационные ролики собственного </a:t>
            </a:r>
            <a:r>
              <a:rPr lang="ru-RU" altLang="ru-RU" sz="1200" dirty="0" smtClean="0">
                <a:latin typeface="Cambria" pitchFamily="18" charset="0"/>
              </a:rPr>
              <a:t>производства</a:t>
            </a:r>
            <a:endParaRPr lang="ru-RU" altLang="ru-RU" sz="1200" dirty="0">
              <a:latin typeface="Cambria" pitchFamily="18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963395" y="1618711"/>
            <a:ext cx="1106705" cy="21577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</a:pPr>
            <a:r>
              <a:rPr lang="ru-RU" altLang="ru-RU" sz="1400" dirty="0">
                <a:latin typeface="Cambria" pitchFamily="18" charset="0"/>
              </a:rPr>
              <a:t>Анимация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96744" y="1495817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Математика</a:t>
            </a:r>
            <a:r>
              <a:rPr lang="en-US" altLang="ru-RU" sz="1200" dirty="0" smtClean="0">
                <a:latin typeface="Cambria" pitchFamily="18" charset="0"/>
              </a:rPr>
              <a:t>.</a:t>
            </a:r>
            <a:r>
              <a:rPr lang="ru-RU" altLang="ru-RU" sz="1200" dirty="0" smtClean="0">
                <a:latin typeface="Cambria" pitchFamily="18" charset="0"/>
              </a:rPr>
              <a:t> 6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 smtClean="0">
                <a:latin typeface="Cambria" pitchFamily="18" charset="0"/>
              </a:rPr>
              <a:t>класс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5" t="43049" r="87012" b="43301"/>
          <a:stretch>
            <a:fillRect/>
          </a:stretch>
        </p:blipFill>
        <p:spPr bwMode="auto">
          <a:xfrm>
            <a:off x="323528" y="1458006"/>
            <a:ext cx="648767" cy="60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68"/>
          <p:cNvSpPr txBox="1">
            <a:spLocks noChangeArrowheads="1"/>
          </p:cNvSpPr>
          <p:nvPr/>
        </p:nvSpPr>
        <p:spPr bwMode="auto">
          <a:xfrm>
            <a:off x="322264" y="5661248"/>
            <a:ext cx="842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600" dirty="0" smtClean="0">
                <a:latin typeface="Cambria" pitchFamily="18" charset="0"/>
              </a:rPr>
              <a:t>При воспроизведении демонстрацию можно остановить, затем продолжить, включить еще раз с любого момента.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708025" y="1052736"/>
            <a:ext cx="949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Вид ресурса</a:t>
            </a:r>
          </a:p>
        </p:txBody>
      </p:sp>
      <p:sp>
        <p:nvSpPr>
          <p:cNvPr id="11" name="TextBox 51"/>
          <p:cNvSpPr txBox="1">
            <a:spLocks noChangeArrowheads="1"/>
          </p:cNvSpPr>
          <p:nvPr/>
        </p:nvSpPr>
        <p:spPr bwMode="auto">
          <a:xfrm>
            <a:off x="3564434" y="1052736"/>
            <a:ext cx="1871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Ключевые особенности</a:t>
            </a:r>
          </a:p>
        </p:txBody>
      </p:sp>
      <p:sp>
        <p:nvSpPr>
          <p:cNvPr id="12" name="TextBox 53"/>
          <p:cNvSpPr txBox="1">
            <a:spLocks noChangeArrowheads="1"/>
          </p:cNvSpPr>
          <p:nvPr/>
        </p:nvSpPr>
        <p:spPr bwMode="auto">
          <a:xfrm>
            <a:off x="7213600" y="1052736"/>
            <a:ext cx="5984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Пример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491880" y="1342356"/>
            <a:ext cx="1800200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660400" y="1340768"/>
            <a:ext cx="1044575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044580" y="1340768"/>
            <a:ext cx="839788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pic>
        <p:nvPicPr>
          <p:cNvPr id="16" name="Рисунок 72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3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5559"/>
            <a:ext cx="536377" cy="53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0" t="14990" r="16456" b="5765"/>
          <a:stretch>
            <a:fillRect/>
          </a:stretch>
        </p:blipFill>
        <p:spPr bwMode="auto">
          <a:xfrm>
            <a:off x="179512" y="2276873"/>
            <a:ext cx="4968552" cy="32406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63" t="32550" r="32573" b="24401"/>
          <a:stretch>
            <a:fillRect/>
          </a:stretch>
        </p:blipFill>
        <p:spPr bwMode="auto">
          <a:xfrm>
            <a:off x="5220072" y="2276873"/>
            <a:ext cx="3738117" cy="32406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TextBox 50"/>
          <p:cNvSpPr txBox="1">
            <a:spLocks noChangeArrowheads="1"/>
          </p:cNvSpPr>
          <p:nvPr/>
        </p:nvSpPr>
        <p:spPr bwMode="auto">
          <a:xfrm>
            <a:off x="708025" y="1052736"/>
            <a:ext cx="949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Вид ресурса</a:t>
            </a:r>
          </a:p>
        </p:txBody>
      </p:sp>
      <p:sp>
        <p:nvSpPr>
          <p:cNvPr id="6" name="TextBox 51"/>
          <p:cNvSpPr txBox="1">
            <a:spLocks noChangeArrowheads="1"/>
          </p:cNvSpPr>
          <p:nvPr/>
        </p:nvSpPr>
        <p:spPr bwMode="auto">
          <a:xfrm>
            <a:off x="3492153" y="1052735"/>
            <a:ext cx="1871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Ключевые особенности</a:t>
            </a:r>
          </a:p>
        </p:txBody>
      </p:sp>
      <p:sp>
        <p:nvSpPr>
          <p:cNvPr id="7" name="TextBox 53"/>
          <p:cNvSpPr txBox="1">
            <a:spLocks noChangeArrowheads="1"/>
          </p:cNvSpPr>
          <p:nvPr/>
        </p:nvSpPr>
        <p:spPr bwMode="auto">
          <a:xfrm>
            <a:off x="7213600" y="1052736"/>
            <a:ext cx="5984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Пример</a:t>
            </a:r>
          </a:p>
        </p:txBody>
      </p:sp>
      <p:sp>
        <p:nvSpPr>
          <p:cNvPr id="8" name="TextBox 90"/>
          <p:cNvSpPr txBox="1">
            <a:spLocks noChangeArrowheads="1"/>
          </p:cNvSpPr>
          <p:nvPr/>
        </p:nvSpPr>
        <p:spPr bwMode="auto">
          <a:xfrm>
            <a:off x="6300192" y="1484784"/>
            <a:ext cx="2519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Геометрия. Углубленный уровень. 10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>
                <a:latin typeface="Cambria" pitchFamily="18" charset="0"/>
              </a:rPr>
              <a:t>класс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91880" y="1342356"/>
            <a:ext cx="1800200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660400" y="1340768"/>
            <a:ext cx="1044575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7044580" y="1340768"/>
            <a:ext cx="839788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12" name="TextBox 68"/>
          <p:cNvSpPr txBox="1">
            <a:spLocks noChangeArrowheads="1"/>
          </p:cNvSpPr>
          <p:nvPr/>
        </p:nvSpPr>
        <p:spPr bwMode="auto">
          <a:xfrm>
            <a:off x="2915816" y="1412776"/>
            <a:ext cx="3024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Видео, поставленные и снятые издательством и демонстрирующие различные понятия и способы решения без отрыва от образовательного процесса</a:t>
            </a:r>
            <a:endParaRPr lang="ru-RU" altLang="ru-RU" sz="1200" dirty="0">
              <a:latin typeface="Cambria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79" r="1367" b="6622"/>
          <a:stretch>
            <a:fillRect/>
          </a:stretch>
        </p:blipFill>
        <p:spPr bwMode="auto">
          <a:xfrm>
            <a:off x="3921332" y="2357741"/>
            <a:ext cx="5114718" cy="251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2" t="8329" r="7858" b="6708"/>
          <a:stretch>
            <a:fillRect/>
          </a:stretch>
        </p:blipFill>
        <p:spPr bwMode="auto">
          <a:xfrm>
            <a:off x="107504" y="3140968"/>
            <a:ext cx="5775695" cy="32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Группа 89"/>
          <p:cNvGrpSpPr>
            <a:grpSpLocks/>
          </p:cNvGrpSpPr>
          <p:nvPr/>
        </p:nvGrpSpPr>
        <p:grpSpPr bwMode="auto">
          <a:xfrm>
            <a:off x="366979" y="1484585"/>
            <a:ext cx="1739880" cy="576263"/>
            <a:chOff x="330272" y="2924944"/>
            <a:chExt cx="1740498" cy="576064"/>
          </a:xfrm>
        </p:grpSpPr>
        <p:pic>
          <p:nvPicPr>
            <p:cNvPr id="16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272" y="2924944"/>
              <a:ext cx="60483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Видео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1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Вариативность контроля и самоконтроля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89005" y="1088740"/>
            <a:ext cx="167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«Выбор ответа»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79" t="16271" r="24500" b="6457"/>
          <a:stretch>
            <a:fillRect/>
          </a:stretch>
        </p:blipFill>
        <p:spPr bwMode="auto">
          <a:xfrm>
            <a:off x="5652120" y="1435806"/>
            <a:ext cx="3240359" cy="279891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5" t="17669" r="20151" b="4416"/>
          <a:stretch>
            <a:fillRect/>
          </a:stretch>
        </p:blipFill>
        <p:spPr bwMode="auto">
          <a:xfrm>
            <a:off x="1619672" y="1435806"/>
            <a:ext cx="3312368" cy="26008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23728" y="112474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 «Выбор из ниспадающего списка»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9" r="50123" b="41607"/>
          <a:stretch>
            <a:fillRect/>
          </a:stretch>
        </p:blipFill>
        <p:spPr bwMode="auto">
          <a:xfrm>
            <a:off x="179512" y="3180955"/>
            <a:ext cx="3276364" cy="28633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7950" y="2863969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 «Ввод данных»</a:t>
            </a:r>
            <a:endParaRPr lang="ru-RU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57" t="17503" r="25656" b="6047"/>
          <a:stretch>
            <a:fillRect/>
          </a:stretch>
        </p:blipFill>
        <p:spPr bwMode="auto">
          <a:xfrm>
            <a:off x="4103948" y="3291556"/>
            <a:ext cx="3636404" cy="316638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Вариативность контроля и самоконтроля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83" t="17903" r="21166" b="5437"/>
          <a:stretch>
            <a:fillRect/>
          </a:stretch>
        </p:blipFill>
        <p:spPr bwMode="auto">
          <a:xfrm>
            <a:off x="5939803" y="1504816"/>
            <a:ext cx="3096693" cy="23042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0" t="15795" r="19700" b="8025"/>
          <a:stretch>
            <a:fillRect/>
          </a:stretch>
        </p:blipFill>
        <p:spPr bwMode="auto">
          <a:xfrm>
            <a:off x="107504" y="1510900"/>
            <a:ext cx="2736304" cy="19630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816051" y="1124744"/>
            <a:ext cx="242835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«Сопоставление объектов»</a:t>
            </a:r>
            <a:endParaRPr lang="ru-RU" sz="1200" b="1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124744"/>
            <a:ext cx="4572000" cy="335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«Восстановление последовательности данных»</a:t>
            </a:r>
            <a:endParaRPr lang="ru-RU" sz="1200" b="1" dirty="0">
              <a:latin typeface="Cambria" pitchFamily="18" charset="0"/>
            </a:endParaRPr>
          </a:p>
        </p:txBody>
      </p:sp>
      <p:sp>
        <p:nvSpPr>
          <p:cNvPr id="11" name="Rounded Rectangular Callout 33"/>
          <p:cNvSpPr>
            <a:spLocks noChangeArrowheads="1"/>
          </p:cNvSpPr>
          <p:nvPr/>
        </p:nvSpPr>
        <p:spPr bwMode="auto">
          <a:xfrm>
            <a:off x="2915816" y="1673779"/>
            <a:ext cx="2952328" cy="1955250"/>
          </a:xfrm>
          <a:prstGeom prst="wedgeRoundRectCallout">
            <a:avLst>
              <a:gd name="adj1" fmla="val -38403"/>
              <a:gd name="adj2" fmla="val 6505"/>
              <a:gd name="adj3" fmla="val 16667"/>
            </a:avLst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3A74"/>
                </a:solidFill>
                <a:latin typeface="Cambria" pitchFamily="18" charset="0"/>
              </a:rPr>
              <a:t>* Всего в ЭФУ используется 17 шаблонов тестовых заданий</a:t>
            </a:r>
            <a:endParaRPr lang="ru-RU" sz="2000" i="1" dirty="0">
              <a:solidFill>
                <a:schemeClr val="dk1"/>
              </a:solidFill>
              <a:latin typeface="Cambria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5" b="3588"/>
          <a:stretch>
            <a:fillRect/>
          </a:stretch>
        </p:blipFill>
        <p:spPr bwMode="auto">
          <a:xfrm>
            <a:off x="4427983" y="3942032"/>
            <a:ext cx="3251807" cy="2259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68" t="18457" r="11761" b="7528"/>
          <a:stretch>
            <a:fillRect/>
          </a:stretch>
        </p:blipFill>
        <p:spPr bwMode="auto">
          <a:xfrm>
            <a:off x="1115616" y="3942032"/>
            <a:ext cx="2948948" cy="225683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7504" y="3629029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«Сортировка данных по категориям»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Picture 3" descr="E:\Users\FedotovaII\Desktop\ЭФУ\obekt\стр угол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10938" r="2344" b="3125"/>
          <a:stretch>
            <a:fillRect/>
          </a:stretch>
        </p:blipFill>
        <p:spPr bwMode="auto">
          <a:xfrm>
            <a:off x="342912" y="1052736"/>
            <a:ext cx="8405552" cy="512598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43"/>
          <a:stretch>
            <a:fillRect/>
          </a:stretch>
        </p:blipFill>
        <p:spPr bwMode="auto">
          <a:xfrm>
            <a:off x="71468" y="1088740"/>
            <a:ext cx="8965028" cy="507656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58"/>
          <a:stretch>
            <a:fillRect/>
          </a:stretch>
        </p:blipFill>
        <p:spPr bwMode="auto">
          <a:xfrm>
            <a:off x="0" y="1124744"/>
            <a:ext cx="7728520" cy="41404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7" t="24150" r="24992" b="16001"/>
          <a:stretch>
            <a:fillRect/>
          </a:stretch>
        </p:blipFill>
        <p:spPr bwMode="auto">
          <a:xfrm>
            <a:off x="5040052" y="4041068"/>
            <a:ext cx="3820214" cy="25922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s://86.img.avito.st/1280x960/17223650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1088740"/>
            <a:ext cx="1043608" cy="135851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http://zubrila.net/upload/iblock/9da/9daaafe2fa39cf26f73d8b869f49d8e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2571990"/>
            <a:ext cx="1043608" cy="136106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64188" y="2096852"/>
            <a:ext cx="1224136" cy="158568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45" t="18551" r="12447" b="17927"/>
          <a:stretch>
            <a:fillRect/>
          </a:stretch>
        </p:blipFill>
        <p:spPr bwMode="auto">
          <a:xfrm>
            <a:off x="4535996" y="1196752"/>
            <a:ext cx="4428492" cy="298833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72" t="24492" r="24424" b="27224"/>
          <a:stretch>
            <a:fillRect/>
          </a:stretch>
        </p:blipFill>
        <p:spPr bwMode="auto">
          <a:xfrm>
            <a:off x="35496" y="3753036"/>
            <a:ext cx="3312368" cy="2484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5" t="15958" r="20404" b="40721"/>
          <a:stretch>
            <a:fillRect/>
          </a:stretch>
        </p:blipFill>
        <p:spPr bwMode="auto">
          <a:xfrm>
            <a:off x="3743908" y="4401108"/>
            <a:ext cx="4819256" cy="212108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2" t="21704" r="14030" b="22585"/>
          <a:stretch>
            <a:fillRect/>
          </a:stretch>
        </p:blipFill>
        <p:spPr bwMode="auto">
          <a:xfrm>
            <a:off x="31327" y="1088740"/>
            <a:ext cx="4036617" cy="2484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4" t="18502" r="12534" b="17580"/>
          <a:stretch>
            <a:fillRect/>
          </a:stretch>
        </p:blipFill>
        <p:spPr bwMode="auto">
          <a:xfrm>
            <a:off x="4391980" y="1556792"/>
            <a:ext cx="3996444" cy="273630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19" t="18286" r="12226" b="18193"/>
          <a:stretch>
            <a:fillRect/>
          </a:stretch>
        </p:blipFill>
        <p:spPr bwMode="auto">
          <a:xfrm>
            <a:off x="395536" y="3825044"/>
            <a:ext cx="3528392" cy="237626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7" t="18714" r="12126" b="17822"/>
          <a:stretch>
            <a:fillRect/>
          </a:stretch>
        </p:blipFill>
        <p:spPr bwMode="auto">
          <a:xfrm>
            <a:off x="4967536" y="3825044"/>
            <a:ext cx="4176464" cy="28083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9" t="18912" r="13014" b="17260"/>
          <a:stretch>
            <a:fillRect/>
          </a:stretch>
        </p:blipFill>
        <p:spPr bwMode="auto">
          <a:xfrm>
            <a:off x="275079" y="1052736"/>
            <a:ext cx="3828869" cy="262829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Этапы развития образовательной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Прямоугольник 84"/>
          <p:cNvSpPr/>
          <p:nvPr/>
        </p:nvSpPr>
        <p:spPr>
          <a:xfrm rot="5400000">
            <a:off x="5386388" y="1616423"/>
            <a:ext cx="2901950" cy="3860800"/>
          </a:xfrm>
          <a:prstGeom prst="rect">
            <a:avLst/>
          </a:prstGeom>
          <a:solidFill>
            <a:srgbClr val="00296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  <p:sp>
        <p:nvSpPr>
          <p:cNvPr id="10" name="Пятиугольник 172"/>
          <p:cNvSpPr>
            <a:spLocks noChangeArrowheads="1"/>
          </p:cNvSpPr>
          <p:nvPr/>
        </p:nvSpPr>
        <p:spPr bwMode="auto">
          <a:xfrm>
            <a:off x="1476375" y="1268760"/>
            <a:ext cx="1150938" cy="827088"/>
          </a:xfrm>
          <a:prstGeom prst="chevron">
            <a:avLst>
              <a:gd name="adj" fmla="val 20815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200" b="1">
                <a:solidFill>
                  <a:schemeClr val="bg1"/>
                </a:solidFill>
                <a:latin typeface="Cambria" pitchFamily="18" charset="0"/>
              </a:rPr>
              <a:t>Учебник</a:t>
            </a:r>
          </a:p>
        </p:txBody>
      </p: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1509713" y="2289523"/>
            <a:ext cx="90170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200" b="1">
                <a:latin typeface="Cambria" pitchFamily="18" charset="0"/>
              </a:rPr>
              <a:t>До 2000 г.</a:t>
            </a:r>
          </a:p>
        </p:txBody>
      </p:sp>
      <p:sp>
        <p:nvSpPr>
          <p:cNvPr id="12" name="Пятиугольник 43"/>
          <p:cNvSpPr>
            <a:spLocks noChangeArrowheads="1"/>
          </p:cNvSpPr>
          <p:nvPr/>
        </p:nvSpPr>
        <p:spPr bwMode="auto">
          <a:xfrm>
            <a:off x="261938" y="2152998"/>
            <a:ext cx="1211262" cy="431800"/>
          </a:xfrm>
          <a:prstGeom prst="homePlate">
            <a:avLst>
              <a:gd name="adj" fmla="val 9662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200" b="1">
                <a:solidFill>
                  <a:schemeClr val="bg1"/>
                </a:solidFill>
                <a:latin typeface="Cambria" pitchFamily="18" charset="0"/>
              </a:rPr>
              <a:t>Связанные события</a:t>
            </a:r>
          </a:p>
        </p:txBody>
      </p:sp>
      <p:sp>
        <p:nvSpPr>
          <p:cNvPr id="13" name="Прямоугольник 34"/>
          <p:cNvSpPr>
            <a:spLocks noChangeArrowheads="1"/>
          </p:cNvSpPr>
          <p:nvPr/>
        </p:nvSpPr>
        <p:spPr bwMode="auto">
          <a:xfrm>
            <a:off x="260350" y="2152998"/>
            <a:ext cx="8507413" cy="431800"/>
          </a:xfrm>
          <a:prstGeom prst="rect">
            <a:avLst/>
          </a:prstGeom>
          <a:noFill/>
          <a:ln w="9525" algn="ctr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wrap="none" lIns="45720" rIns="45720" anchor="ctr"/>
          <a:lstStyle/>
          <a:p>
            <a:pPr algn="ctr" defTabSz="889000"/>
            <a:endParaRPr lang="ru-RU" altLang="ru-RU" sz="1200">
              <a:latin typeface="Cambria" pitchFamily="18" charset="0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2376488" y="2206973"/>
            <a:ext cx="11541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100" b="1">
                <a:latin typeface="Cambria" pitchFamily="18" charset="0"/>
              </a:rPr>
              <a:t>ФК  ГОС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100" b="1">
                <a:latin typeface="Cambria" pitchFamily="18" charset="0"/>
              </a:rPr>
              <a:t> 2004 г.</a:t>
            </a: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3276600" y="2152998"/>
            <a:ext cx="16208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900" b="1">
                <a:latin typeface="Cambria" pitchFamily="18" charset="0"/>
              </a:rPr>
              <a:t>ФЗ «Об образовании» 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900" b="1">
                <a:latin typeface="Cambria" pitchFamily="18" charset="0"/>
              </a:rPr>
              <a:t>№273, 2012 г.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900" b="1">
                <a:latin typeface="Cambria" pitchFamily="18" charset="0"/>
              </a:rPr>
              <a:t>Ст. 16, Ст. 18</a:t>
            </a:r>
            <a:endParaRPr lang="ru-RU" altLang="ru-RU" sz="1000" b="1">
              <a:latin typeface="Cambria" pitchFamily="18" charset="0"/>
            </a:endParaRPr>
          </a:p>
        </p:txBody>
      </p:sp>
      <p:sp>
        <p:nvSpPr>
          <p:cNvPr id="16" name="Пятиугольник 172"/>
          <p:cNvSpPr>
            <a:spLocks noChangeArrowheads="1"/>
          </p:cNvSpPr>
          <p:nvPr/>
        </p:nvSpPr>
        <p:spPr bwMode="auto">
          <a:xfrm>
            <a:off x="2376488" y="1268760"/>
            <a:ext cx="1223962" cy="827088"/>
          </a:xfrm>
          <a:prstGeom prst="chevron">
            <a:avLst>
              <a:gd name="adj" fmla="val 20834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200" b="1">
                <a:solidFill>
                  <a:schemeClr val="bg1"/>
                </a:solidFill>
                <a:latin typeface="Cambria" pitchFamily="18" charset="0"/>
              </a:rPr>
              <a:t>Учебник в составе УМК*</a:t>
            </a:r>
          </a:p>
        </p:txBody>
      </p:sp>
      <p:sp>
        <p:nvSpPr>
          <p:cNvPr id="17" name="Пятиугольник 172"/>
          <p:cNvSpPr>
            <a:spLocks noChangeArrowheads="1"/>
          </p:cNvSpPr>
          <p:nvPr/>
        </p:nvSpPr>
        <p:spPr bwMode="auto">
          <a:xfrm>
            <a:off x="3419475" y="1268760"/>
            <a:ext cx="1620838" cy="827088"/>
          </a:xfrm>
          <a:prstGeom prst="chevron">
            <a:avLst>
              <a:gd name="adj" fmla="val 20849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200" b="1">
                <a:solidFill>
                  <a:schemeClr val="bg1"/>
                </a:solidFill>
                <a:latin typeface="Cambria" pitchFamily="18" charset="0"/>
              </a:rPr>
              <a:t>Возможность использования электронного обучения</a:t>
            </a:r>
          </a:p>
        </p:txBody>
      </p:sp>
      <p:sp>
        <p:nvSpPr>
          <p:cNvPr id="18" name="Пятиугольник 172"/>
          <p:cNvSpPr>
            <a:spLocks noChangeArrowheads="1"/>
          </p:cNvSpPr>
          <p:nvPr/>
        </p:nvSpPr>
        <p:spPr bwMode="auto">
          <a:xfrm>
            <a:off x="2411413" y="5321648"/>
            <a:ext cx="1584325" cy="180975"/>
          </a:xfrm>
          <a:prstGeom prst="chevron">
            <a:avLst>
              <a:gd name="adj" fmla="val 20711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000" b="1">
                <a:solidFill>
                  <a:schemeClr val="bg1"/>
                </a:solidFill>
                <a:latin typeface="Cambria" pitchFamily="18" charset="0"/>
              </a:rPr>
              <a:t>Прошедшие этапы</a:t>
            </a:r>
          </a:p>
        </p:txBody>
      </p:sp>
      <p:sp>
        <p:nvSpPr>
          <p:cNvPr id="19" name="Пятиугольник 172"/>
          <p:cNvSpPr/>
          <p:nvPr/>
        </p:nvSpPr>
        <p:spPr>
          <a:xfrm>
            <a:off x="6418263" y="5321648"/>
            <a:ext cx="1584325" cy="180975"/>
          </a:xfrm>
          <a:prstGeom prst="chevron">
            <a:avLst>
              <a:gd name="adj" fmla="val 20832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20" rIns="45720" anchor="ctr"/>
          <a:lstStyle/>
          <a:p>
            <a:pPr algn="ctr" defTabSz="889000">
              <a:defRPr/>
            </a:pPr>
            <a:r>
              <a:rPr lang="ru-RU" sz="1000" b="1" dirty="0">
                <a:solidFill>
                  <a:schemeClr val="bg1"/>
                </a:solidFill>
                <a:latin typeface="Cambria" pitchFamily="18" charset="0"/>
              </a:rPr>
              <a:t>Перспективные этапы</a:t>
            </a:r>
          </a:p>
        </p:txBody>
      </p:sp>
      <p:sp>
        <p:nvSpPr>
          <p:cNvPr id="20" name="Пятиугольник 172"/>
          <p:cNvSpPr>
            <a:spLocks noChangeArrowheads="1"/>
          </p:cNvSpPr>
          <p:nvPr/>
        </p:nvSpPr>
        <p:spPr bwMode="auto">
          <a:xfrm>
            <a:off x="4859338" y="1268760"/>
            <a:ext cx="1620837" cy="827088"/>
          </a:xfrm>
          <a:prstGeom prst="chevron">
            <a:avLst>
              <a:gd name="adj" fmla="val 20849"/>
            </a:avLst>
          </a:prstGeom>
          <a:solidFill>
            <a:srgbClr val="00296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720" rIns="45720" anchor="ctr"/>
          <a:lstStyle/>
          <a:p>
            <a:pPr algn="ctr" defTabSz="889000"/>
            <a:r>
              <a:rPr lang="ru-RU" altLang="ru-RU" sz="1200" b="1" dirty="0">
                <a:solidFill>
                  <a:schemeClr val="bg1"/>
                </a:solidFill>
                <a:latin typeface="Cambria" pitchFamily="18" charset="0"/>
              </a:rPr>
              <a:t>Обязательное наличие </a:t>
            </a:r>
            <a:r>
              <a:rPr lang="ru-RU" altLang="ru-RU" sz="1200" b="1" dirty="0" smtClean="0">
                <a:solidFill>
                  <a:schemeClr val="bg1"/>
                </a:solidFill>
                <a:latin typeface="Cambria" pitchFamily="18" charset="0"/>
              </a:rPr>
              <a:t>ЭФУ* </a:t>
            </a:r>
            <a:r>
              <a:rPr lang="ru-RU" altLang="ru-RU" sz="1200" b="1" dirty="0">
                <a:solidFill>
                  <a:schemeClr val="bg1"/>
                </a:solidFill>
                <a:latin typeface="Cambria" pitchFamily="18" charset="0"/>
              </a:rPr>
              <a:t>к учебникам</a:t>
            </a:r>
          </a:p>
        </p:txBody>
      </p:sp>
      <p:sp>
        <p:nvSpPr>
          <p:cNvPr id="21" name="Пятиугольник 172"/>
          <p:cNvSpPr/>
          <p:nvPr/>
        </p:nvSpPr>
        <p:spPr>
          <a:xfrm>
            <a:off x="6300788" y="1268760"/>
            <a:ext cx="1223962" cy="827088"/>
          </a:xfrm>
          <a:prstGeom prst="chevron">
            <a:avLst>
              <a:gd name="adj" fmla="val 20832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20" rIns="45720" anchor="ctr"/>
          <a:lstStyle/>
          <a:p>
            <a:pPr algn="ctr" defTabSz="889000">
              <a:defRPr/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Электрон-ные УМК</a:t>
            </a:r>
            <a:endParaRPr lang="ru-RU" sz="1200" b="1" baseline="30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Пятиугольник 172"/>
          <p:cNvSpPr/>
          <p:nvPr/>
        </p:nvSpPr>
        <p:spPr>
          <a:xfrm>
            <a:off x="7308850" y="1268760"/>
            <a:ext cx="1619250" cy="827088"/>
          </a:xfrm>
          <a:prstGeom prst="chevron">
            <a:avLst>
              <a:gd name="adj" fmla="val 20832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20" rIns="45720" anchor="ctr"/>
          <a:lstStyle/>
          <a:p>
            <a:pPr algn="ctr" defTabSz="889000">
              <a:defRPr/>
            </a:pPr>
            <a:r>
              <a:rPr lang="en-US" sz="1200" b="1" dirty="0">
                <a:solidFill>
                  <a:schemeClr val="bg1"/>
                </a:solidFill>
                <a:latin typeface="Cambria" pitchFamily="18" charset="0"/>
              </a:rPr>
              <a:t>LCMS </a:t>
            </a: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система</a:t>
            </a:r>
          </a:p>
        </p:txBody>
      </p:sp>
      <p:sp>
        <p:nvSpPr>
          <p:cNvPr id="23" name="TextBox 65"/>
          <p:cNvSpPr txBox="1">
            <a:spLocks noChangeArrowheads="1"/>
          </p:cNvSpPr>
          <p:nvPr/>
        </p:nvSpPr>
        <p:spPr bwMode="auto">
          <a:xfrm>
            <a:off x="4895850" y="2206973"/>
            <a:ext cx="154781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200" b="1">
                <a:latin typeface="Cambria" pitchFamily="18" charset="0"/>
              </a:rPr>
              <a:t>Приказ МОиН* РФ №1559, 2014 г.</a:t>
            </a:r>
          </a:p>
        </p:txBody>
      </p:sp>
      <p:sp>
        <p:nvSpPr>
          <p:cNvPr id="24" name="TextBox 66"/>
          <p:cNvSpPr txBox="1">
            <a:spLocks noChangeArrowheads="1"/>
          </p:cNvSpPr>
          <p:nvPr/>
        </p:nvSpPr>
        <p:spPr bwMode="auto">
          <a:xfrm>
            <a:off x="6480175" y="2289523"/>
            <a:ext cx="90170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0" rIns="25200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200" b="1">
                <a:latin typeface="Cambria" pitchFamily="18" charset="0"/>
              </a:rPr>
              <a:t>…</a:t>
            </a:r>
          </a:p>
        </p:txBody>
      </p:sp>
      <p:sp>
        <p:nvSpPr>
          <p:cNvPr id="25" name="TextBox 67"/>
          <p:cNvSpPr txBox="1">
            <a:spLocks noChangeArrowheads="1"/>
          </p:cNvSpPr>
          <p:nvPr/>
        </p:nvSpPr>
        <p:spPr bwMode="auto">
          <a:xfrm>
            <a:off x="7577138" y="2289523"/>
            <a:ext cx="903287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0" rIns="252000" bIns="0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altLang="ru-RU" sz="1200" b="1">
                <a:latin typeface="Cambria" pitchFamily="18" charset="0"/>
              </a:rPr>
              <a:t>…</a:t>
            </a:r>
          </a:p>
        </p:txBody>
      </p:sp>
      <p:sp>
        <p:nvSpPr>
          <p:cNvPr id="26" name="Блок-схема: ручной ввод 25"/>
          <p:cNvSpPr/>
          <p:nvPr/>
        </p:nvSpPr>
        <p:spPr>
          <a:xfrm>
            <a:off x="4546600" y="2095848"/>
            <a:ext cx="360363" cy="2901950"/>
          </a:xfrm>
          <a:prstGeom prst="flowChartManualInput">
            <a:avLst/>
          </a:prstGeom>
          <a:solidFill>
            <a:srgbClr val="00296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  <p:sp>
        <p:nvSpPr>
          <p:cNvPr id="27" name="Блок-схема: ручной ввод 26"/>
          <p:cNvSpPr/>
          <p:nvPr/>
        </p:nvSpPr>
        <p:spPr>
          <a:xfrm>
            <a:off x="250825" y="2692748"/>
            <a:ext cx="4295775" cy="2305050"/>
          </a:xfrm>
          <a:prstGeom prst="flowChartManualInput">
            <a:avLst/>
          </a:prstGeom>
          <a:solidFill>
            <a:srgbClr val="00296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  <p:sp>
        <p:nvSpPr>
          <p:cNvPr id="28" name="TextBox 75"/>
          <p:cNvSpPr txBox="1">
            <a:spLocks noChangeArrowheads="1"/>
          </p:cNvSpPr>
          <p:nvPr/>
        </p:nvSpPr>
        <p:spPr bwMode="auto">
          <a:xfrm>
            <a:off x="468313" y="3151535"/>
            <a:ext cx="23749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000" b="1">
                <a:solidFill>
                  <a:srgbClr val="002963"/>
                </a:solidFill>
                <a:latin typeface="Cambria" pitchFamily="18" charset="0"/>
              </a:rPr>
              <a:t>Ливанов Д.В.  </a:t>
            </a:r>
            <a:r>
              <a:rPr lang="ru-RU" altLang="ru-RU" sz="1000" b="1">
                <a:latin typeface="Cambria" pitchFamily="18" charset="0"/>
              </a:rPr>
              <a:t>11 Июля 2014</a:t>
            </a:r>
          </a:p>
        </p:txBody>
      </p:sp>
      <p:pic>
        <p:nvPicPr>
          <p:cNvPr id="29" name="Picture 6" descr="http://cdn5.img22.rian.ru/images/96719/40/967194056.jpg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6"/>
          <a:stretch>
            <a:fillRect/>
          </a:stretch>
        </p:blipFill>
        <p:spPr bwMode="auto">
          <a:xfrm>
            <a:off x="395536" y="3386610"/>
            <a:ext cx="1872208" cy="14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30" name="Rounded Rectangular Callout 33"/>
          <p:cNvSpPr>
            <a:spLocks noChangeArrowheads="1"/>
          </p:cNvSpPr>
          <p:nvPr/>
        </p:nvSpPr>
        <p:spPr bwMode="auto">
          <a:xfrm>
            <a:off x="1908175" y="3305523"/>
            <a:ext cx="2638425" cy="1692275"/>
          </a:xfrm>
          <a:prstGeom prst="wedgeRoundRectCallout">
            <a:avLst>
              <a:gd name="adj1" fmla="val -32781"/>
              <a:gd name="adj2" fmla="val 462"/>
              <a:gd name="adj3" fmla="val 16667"/>
            </a:avLst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36000" rIns="36000" anchor="ctr"/>
          <a:lstStyle/>
          <a:p>
            <a:pPr>
              <a:defRPr/>
            </a:pPr>
            <a:r>
              <a:rPr lang="ru-RU" sz="1200" i="1" dirty="0">
                <a:solidFill>
                  <a:schemeClr val="dk1"/>
                </a:solidFill>
                <a:latin typeface="Cambria" pitchFamily="18" charset="0"/>
              </a:rPr>
              <a:t>Наша цель – новая информационная модель школы, обеспечивающая успешную коммуникацию школьника и учителя, в том числе посредством электронных учебников</a:t>
            </a: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323850" y="5693246"/>
            <a:ext cx="7488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000" dirty="0">
                <a:latin typeface="Cambria" pitchFamily="18" charset="0"/>
              </a:rPr>
              <a:t>Примечание: *ФГОС – Федеральный государственный образовательный стандарт; *УМК -  учебно-методический </a:t>
            </a:r>
            <a:r>
              <a:rPr lang="ru-RU" altLang="ru-RU" sz="1000" dirty="0" smtClean="0">
                <a:latin typeface="Cambria" pitchFamily="18" charset="0"/>
              </a:rPr>
              <a:t>комплекс; </a:t>
            </a:r>
            <a:r>
              <a:rPr lang="ru-RU" altLang="ru-RU" sz="1000" dirty="0">
                <a:latin typeface="Cambria" pitchFamily="18" charset="0"/>
              </a:rPr>
              <a:t>*ЭФУ - электронные формы учебников; * </a:t>
            </a:r>
            <a:r>
              <a:rPr lang="ru-RU" altLang="ru-RU" sz="1000" dirty="0" err="1">
                <a:latin typeface="Cambria" pitchFamily="18" charset="0"/>
              </a:rPr>
              <a:t>МОиН</a:t>
            </a:r>
            <a:r>
              <a:rPr lang="ru-RU" altLang="ru-RU" sz="1000" dirty="0">
                <a:latin typeface="Cambria" pitchFamily="18" charset="0"/>
              </a:rPr>
              <a:t> - Министерство образования и науки РФ </a:t>
            </a:r>
          </a:p>
        </p:txBody>
      </p:sp>
      <p:sp>
        <p:nvSpPr>
          <p:cNvPr id="32" name="Rounded Rectangular Callout 33"/>
          <p:cNvSpPr>
            <a:spLocks noChangeArrowheads="1"/>
          </p:cNvSpPr>
          <p:nvPr/>
        </p:nvSpPr>
        <p:spPr bwMode="auto">
          <a:xfrm>
            <a:off x="6084888" y="3338860"/>
            <a:ext cx="2682875" cy="1658938"/>
          </a:xfrm>
          <a:prstGeom prst="wedgeRoundRectCallout">
            <a:avLst>
              <a:gd name="adj1" fmla="val -33841"/>
              <a:gd name="adj2" fmla="val 1571"/>
              <a:gd name="adj3" fmla="val 16667"/>
            </a:avLst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36000" rIns="36000" anchor="ctr"/>
          <a:lstStyle/>
          <a:p>
            <a:pPr>
              <a:defRPr/>
            </a:pPr>
            <a:r>
              <a:rPr lang="ru-RU" sz="1200" i="1" dirty="0">
                <a:solidFill>
                  <a:schemeClr val="dk1"/>
                </a:solidFill>
                <a:latin typeface="Cambria" pitchFamily="18" charset="0"/>
              </a:rPr>
              <a:t>Мы видим, что в будущем электронный учебник будет использоваться активно, и активность будет исходить от учеников. Об этом можно сказать, наблюдая, как они легко и непринужденно пользуются электронными формами</a:t>
            </a:r>
          </a:p>
        </p:txBody>
      </p:sp>
      <p:sp>
        <p:nvSpPr>
          <p:cNvPr id="33" name="TextBox 75"/>
          <p:cNvSpPr txBox="1">
            <a:spLocks noChangeArrowheads="1"/>
          </p:cNvSpPr>
          <p:nvPr/>
        </p:nvSpPr>
        <p:spPr bwMode="auto">
          <a:xfrm>
            <a:off x="5219700" y="3151535"/>
            <a:ext cx="23749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000" b="1">
                <a:solidFill>
                  <a:srgbClr val="002963"/>
                </a:solidFill>
                <a:latin typeface="Cambria" pitchFamily="18" charset="0"/>
              </a:rPr>
              <a:t>Третьяк Н.В.  </a:t>
            </a:r>
            <a:r>
              <a:rPr lang="ru-RU" altLang="ru-RU" sz="1000" b="1">
                <a:latin typeface="Cambria" pitchFamily="18" charset="0"/>
              </a:rPr>
              <a:t>20 февраля 2015</a:t>
            </a:r>
          </a:p>
        </p:txBody>
      </p:sp>
      <p:pic>
        <p:nvPicPr>
          <p:cNvPr id="35" name="Picture 34" descr="5!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376960"/>
            <a:ext cx="14414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8" t="18697" r="12292" b="17562"/>
          <a:stretch>
            <a:fillRect/>
          </a:stretch>
        </p:blipFill>
        <p:spPr bwMode="auto">
          <a:xfrm>
            <a:off x="5147556" y="4157700"/>
            <a:ext cx="3996444" cy="2700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9" t="15538" r="20695" b="12598"/>
          <a:stretch>
            <a:fillRect/>
          </a:stretch>
        </p:blipFill>
        <p:spPr bwMode="auto">
          <a:xfrm>
            <a:off x="105096" y="1016732"/>
            <a:ext cx="3818832" cy="260018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09" t="18796" r="13139" b="17336"/>
          <a:stretch>
            <a:fillRect/>
          </a:stretch>
        </p:blipFill>
        <p:spPr bwMode="auto">
          <a:xfrm>
            <a:off x="5471592" y="1052736"/>
            <a:ext cx="3672408" cy="25202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6" t="14691" r="20290" b="13402"/>
          <a:stretch>
            <a:fillRect/>
          </a:stretch>
        </p:blipFill>
        <p:spPr bwMode="auto">
          <a:xfrm>
            <a:off x="107504" y="4053664"/>
            <a:ext cx="3780420" cy="26517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9" t="18912" r="13014" b="17260"/>
          <a:stretch>
            <a:fillRect/>
          </a:stretch>
        </p:blipFill>
        <p:spPr bwMode="auto">
          <a:xfrm>
            <a:off x="4139952" y="2240868"/>
            <a:ext cx="3348372" cy="229845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77787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200" dirty="0" smtClean="0"/>
              <a:t>Выстраивание </a:t>
            </a:r>
            <a:br>
              <a:rPr lang="ru-RU" sz="3200" dirty="0" smtClean="0"/>
            </a:br>
            <a:r>
              <a:rPr lang="ru-RU" sz="3200" dirty="0" smtClean="0"/>
              <a:t>индивидуальных образовательных траекторий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52413" y="1368700"/>
            <a:ext cx="8675428" cy="213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indent="17780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1600" dirty="0" smtClean="0">
                <a:latin typeface="Cambria" pitchFamily="18" charset="0"/>
              </a:rPr>
              <a:t>Учет индивидуальных особенностей восприятия учащегося, что обеспечивается разнообразием ЭОР (электронных образовательных ресурсов);</a:t>
            </a:r>
          </a:p>
          <a:p>
            <a:pPr lvl="0" indent="17780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1600" dirty="0" smtClean="0">
                <a:latin typeface="Cambria" pitchFamily="18" charset="0"/>
              </a:rPr>
              <a:t>Возможность варьировать уровень сложности заданий для учащихся в зависимости от уровня подготовки ученика, его специфики восприятия и уровня сложности (блоки разного уровня в заданиях в ЭФУ) </a:t>
            </a:r>
          </a:p>
          <a:p>
            <a:pPr lvl="0" indent="17780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altLang="ru-RU" sz="1600" dirty="0" smtClean="0">
                <a:latin typeface="Cambria" pitchFamily="18" charset="0"/>
              </a:rPr>
              <a:t>Возможности работы с сервисом заметок и закладок, что позволяет педагогу в режиме реального времени отслеживать достижения учащихся (помогает учителю организовывать различные формы работы на уроках)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52413" y="10525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002963"/>
                </a:solidFill>
                <a:latin typeface="Cambria" pitchFamily="18" charset="0"/>
              </a:rPr>
              <a:t>Преимущества электронной формы учебника, как средства индивидуализации обучения:</a:t>
            </a:r>
          </a:p>
        </p:txBody>
      </p:sp>
      <p:sp>
        <p:nvSpPr>
          <p:cNvPr id="7" name="Содержимое 6"/>
          <p:cNvSpPr txBox="1">
            <a:spLocks/>
          </p:cNvSpPr>
          <p:nvPr/>
        </p:nvSpPr>
        <p:spPr bwMode="auto">
          <a:xfrm>
            <a:off x="252921" y="3789212"/>
            <a:ext cx="8711567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25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Визуалам</a:t>
            </a:r>
            <a:r>
              <a:rPr lang="ru-RU" altLang="ru-RU" sz="1400" dirty="0">
                <a:latin typeface="Cambria" pitchFamily="18" charset="0"/>
              </a:rPr>
              <a:t>:                    галереи фотографий,                      видеофрагменты,          </a:t>
            </a:r>
            <a:r>
              <a:rPr lang="ru-RU" altLang="ru-RU" sz="1400" dirty="0" smtClean="0">
                <a:latin typeface="Cambria" pitchFamily="18" charset="0"/>
              </a:rPr>
              <a:t> текстовая </a:t>
            </a:r>
            <a:r>
              <a:rPr lang="ru-RU" altLang="ru-RU" sz="1400" dirty="0">
                <a:latin typeface="Cambria" pitchFamily="18" charset="0"/>
              </a:rPr>
              <a:t>информация;</a:t>
            </a:r>
          </a:p>
          <a:p>
            <a:pPr marL="457200" indent="-457200">
              <a:lnSpc>
                <a:spcPct val="25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Аудиалам</a:t>
            </a:r>
            <a:r>
              <a:rPr lang="ru-RU" altLang="ru-RU" sz="1400" dirty="0">
                <a:latin typeface="Cambria" pitchFamily="18" charset="0"/>
              </a:rPr>
              <a:t>:          </a:t>
            </a:r>
            <a:r>
              <a:rPr lang="ru-RU" altLang="ru-RU" sz="1400" dirty="0" smtClean="0">
                <a:latin typeface="Cambria" pitchFamily="18" charset="0"/>
              </a:rPr>
              <a:t> звуковое </a:t>
            </a:r>
            <a:r>
              <a:rPr lang="ru-RU" altLang="ru-RU" sz="1400" dirty="0">
                <a:latin typeface="Cambria" pitchFamily="18" charset="0"/>
              </a:rPr>
              <a:t>сопровождение,                   </a:t>
            </a:r>
            <a:r>
              <a:rPr lang="ru-RU" altLang="ru-RU" sz="1400" dirty="0" smtClean="0">
                <a:latin typeface="Cambria" pitchFamily="18" charset="0"/>
              </a:rPr>
              <a:t> видеофрагменты</a:t>
            </a:r>
            <a:r>
              <a:rPr lang="ru-RU" altLang="ru-RU" sz="1400" dirty="0">
                <a:latin typeface="Cambria" pitchFamily="18" charset="0"/>
              </a:rPr>
              <a:t>;</a:t>
            </a:r>
          </a:p>
          <a:p>
            <a:pPr marL="457200" indent="-457200">
              <a:lnSpc>
                <a:spcPct val="250000"/>
              </a:lnSpc>
              <a:buFontTx/>
              <a:buAutoNum type="arabicPeriod"/>
            </a:pPr>
            <a:r>
              <a:rPr lang="ru-RU" altLang="ru-RU" sz="1400" u="sng" dirty="0" err="1">
                <a:latin typeface="Cambria" pitchFamily="18" charset="0"/>
              </a:rPr>
              <a:t>Кинестетикам</a:t>
            </a:r>
            <a:r>
              <a:rPr lang="ru-RU" altLang="ru-RU" sz="1400" dirty="0">
                <a:latin typeface="Cambria" pitchFamily="18" charset="0"/>
              </a:rPr>
              <a:t>:                   интерактивные задания и ссылки,           виртуальные лаборатории,                                                             </a:t>
            </a:r>
          </a:p>
          <a:p>
            <a:pPr marL="457200" indent="-457200">
              <a:lnSpc>
                <a:spcPct val="250000"/>
              </a:lnSpc>
            </a:pPr>
            <a:r>
              <a:rPr lang="ru-RU" altLang="ru-RU" sz="1400" dirty="0">
                <a:latin typeface="Cambria" pitchFamily="18" charset="0"/>
              </a:rPr>
              <a:t>                            практические тренажеры и тесты;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52413" y="3563787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002963"/>
                </a:solidFill>
                <a:latin typeface="Cambria" pitchFamily="18" charset="0"/>
              </a:rPr>
              <a:t>Преимущества электронной формы учебника в зависимости от доминирующего способа восприятия:</a:t>
            </a:r>
          </a:p>
        </p:txBody>
      </p:sp>
      <p:pic>
        <p:nvPicPr>
          <p:cNvPr id="9" name="Рисунок 13" descr="C:\Documents and Settings\alesenko.e\Мои документы\Downloads\attachments (1)\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031" y="4005064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C:\Documents and Settings\alesenko.e\Мои документы\Downloads\attachments (1)\0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393" y="4005064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059" y="4005064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6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422" y="4005064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7" descr="http://lib.drofa.ru/files/base/binaries/b000026/b000026-001w/help/icons/tex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084" y="4005064"/>
            <a:ext cx="43217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8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956" y="4545124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9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318" y="4545124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20" descr="http://lib.drofa.ru/files/base/binaries/b000026/b000026-001w/help/icons/audi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763" y="4545124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1" descr="http://lib.drofa.ru/files/base/binaries/b000026/b000026-001w/help/icons/interactiv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397" y="5085184"/>
            <a:ext cx="360363" cy="32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2" descr="http://lib.drofa.ru/files/base/binaries/b000026/b000026-001w/help/icons/hip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8" y="5049180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3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575" y="5085184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4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5589240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5" descr="http://lib.drofa.ru/files/base/binaries/b000026/b000026-001w/help/icons/control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5589240"/>
            <a:ext cx="3603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724" y="2727762"/>
            <a:ext cx="3897406" cy="116922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685800" y="1441414"/>
            <a:ext cx="7772400" cy="685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cs typeface="Calibri"/>
              </a:rPr>
              <a:t>а</a:t>
            </a:r>
            <a:r>
              <a:rPr lang="ru-RU" sz="2400" dirty="0" smtClean="0">
                <a:cs typeface="Calibri"/>
              </a:rPr>
              <a:t>прель 2016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86273" y="2798493"/>
            <a:ext cx="2451552" cy="1492766"/>
            <a:chOff x="2591541" y="2019927"/>
            <a:chExt cx="3865660" cy="2353826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64" t="13895" r="20535" b="13648"/>
            <a:stretch/>
          </p:blipFill>
          <p:spPr>
            <a:xfrm>
              <a:off x="2591541" y="2108001"/>
              <a:ext cx="1544790" cy="1477948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1502" y="2019927"/>
              <a:ext cx="1745699" cy="17456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70773" y="3771405"/>
              <a:ext cx="1721556" cy="6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«Дай5!»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7429" y="3771404"/>
              <a:ext cx="1789771" cy="602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«Азбука»</a:t>
              </a:r>
              <a:endParaRPr lang="ru-RU" dirty="0"/>
            </a:p>
          </p:txBody>
        </p:sp>
      </p:grpSp>
      <p:cxnSp>
        <p:nvCxnSpPr>
          <p:cNvPr id="14" name="Прямая со стрелкой 13"/>
          <p:cNvCxnSpPr/>
          <p:nvPr/>
        </p:nvCxnSpPr>
        <p:spPr>
          <a:xfrm>
            <a:off x="3345575" y="3308133"/>
            <a:ext cx="68277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Старт единой платформы </a:t>
            </a:r>
            <a:br>
              <a:rPr lang="ru-RU" dirty="0" smtClean="0"/>
            </a:br>
            <a:r>
              <a:rPr lang="ru-RU" dirty="0" smtClean="0"/>
              <a:t>объединенной издательской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2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ndreyL\Рабочий стол\Вебинар 11.05\2016-05-10_01-04-1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2" r="1224" b="9297"/>
          <a:stretch>
            <a:fillRect/>
          </a:stretch>
        </p:blipFill>
        <p:spPr bwMode="auto">
          <a:xfrm>
            <a:off x="17810" y="1304764"/>
            <a:ext cx="9018686" cy="424847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Образовательная платформа «ЛЕКТА»</a:t>
            </a:r>
            <a:br>
              <a:rPr lang="ru-RU" dirty="0" smtClean="0"/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https://lecta.ru/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5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Образовательная платформа «ЛЕКТА»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9218" name="Picture 2" descr="C:\Documents and Settings\AndreyL\Рабочий стол\Вебинар 11.05\2016-05-10_01-09-47.png"/>
          <p:cNvPicPr>
            <a:picLocks noChangeAspect="1" noChangeArrowheads="1"/>
          </p:cNvPicPr>
          <p:nvPr/>
        </p:nvPicPr>
        <p:blipFill>
          <a:blip cstate="print"/>
          <a:srcRect l="23202" t="8347" r="24143" b="9372"/>
          <a:stretch>
            <a:fillRect/>
          </a:stretch>
        </p:blipFill>
        <p:spPr bwMode="auto">
          <a:xfrm>
            <a:off x="58716" y="2492897"/>
            <a:ext cx="3973224" cy="34923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 descr="C:\Documents and Settings\AndreyL\Рабочий стол\Вебинар 11.05\2016-05-10_01-11-32.png"/>
          <p:cNvPicPr>
            <a:picLocks noChangeAspect="1" noChangeArrowheads="1"/>
          </p:cNvPicPr>
          <p:nvPr/>
        </p:nvPicPr>
        <p:blipFill>
          <a:blip cstate="print"/>
          <a:srcRect l="352" t="8138" r="35915" b="9233"/>
          <a:stretch>
            <a:fillRect/>
          </a:stretch>
        </p:blipFill>
        <p:spPr bwMode="auto">
          <a:xfrm>
            <a:off x="4202688" y="2492896"/>
            <a:ext cx="4804896" cy="350412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0" name="Picture 4" descr="C:\Documents and Settings\AndreyL\Рабочий стол\Вебинар 11.05\2016-05-10_01-05-55.png"/>
          <p:cNvPicPr>
            <a:picLocks noChangeAspect="1" noChangeArrowheads="1"/>
          </p:cNvPicPr>
          <p:nvPr/>
        </p:nvPicPr>
        <p:blipFill>
          <a:blip cstate="print"/>
          <a:srcRect l="26578" t="8750" r="27354" b="77471"/>
          <a:stretch>
            <a:fillRect/>
          </a:stretch>
        </p:blipFill>
        <p:spPr bwMode="auto">
          <a:xfrm>
            <a:off x="215516" y="764704"/>
            <a:ext cx="8792068" cy="1620179"/>
          </a:xfrm>
          <a:prstGeom prst="rect">
            <a:avLst/>
          </a:prstGeom>
          <a:noFill/>
        </p:spPr>
      </p:pic>
      <p:pic>
        <p:nvPicPr>
          <p:cNvPr id="8" name="Picture 4" descr="C:\Documents and Settings\AndreyL\Рабочий стол\Вебинар 11.05\2016-05-10_01-05-55.png"/>
          <p:cNvPicPr>
            <a:picLocks noChangeAspect="1" noChangeArrowheads="1"/>
          </p:cNvPicPr>
          <p:nvPr/>
        </p:nvPicPr>
        <p:blipFill>
          <a:blip cstate="print"/>
          <a:srcRect l="26578" t="26423" r="27354" b="70128"/>
          <a:stretch>
            <a:fillRect/>
          </a:stretch>
        </p:blipFill>
        <p:spPr bwMode="auto">
          <a:xfrm>
            <a:off x="899592" y="1412776"/>
            <a:ext cx="6840760" cy="28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3779" y="1442453"/>
            <a:ext cx="767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корректного функционирования ЭФУ </a:t>
            </a:r>
            <a:r>
              <a:rPr lang="ru-RU" dirty="0" smtClean="0"/>
              <a:t>издательской группы </a:t>
            </a:r>
            <a:r>
              <a:rPr lang="ru-RU" dirty="0"/>
              <a:t>«ДРОФА</a:t>
            </a:r>
            <a:r>
              <a:rPr lang="ru-RU" dirty="0" smtClean="0"/>
              <a:t>» – «ВЕНТАНА-ГРАФ» </a:t>
            </a:r>
            <a:r>
              <a:rPr lang="ru-RU" dirty="0"/>
              <a:t>в </a:t>
            </a:r>
            <a:r>
              <a:rPr lang="ru-RU" dirty="0" smtClean="0"/>
              <a:t>программной оболочке </a:t>
            </a:r>
            <a:r>
              <a:rPr lang="en-US" dirty="0" smtClean="0"/>
              <a:t>LECTA </a:t>
            </a:r>
            <a:r>
              <a:rPr lang="ru-RU" dirty="0" smtClean="0"/>
              <a:t>рекомендуется </a:t>
            </a:r>
            <a:r>
              <a:rPr lang="ru-RU" dirty="0"/>
              <a:t>использовать устройства со следующими характеристиками: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3779" y="2454112"/>
            <a:ext cx="380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Настольные компьютеры и ноутбуки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3779" y="2823444"/>
            <a:ext cx="5743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Операционная система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— </a:t>
            </a:r>
            <a:r>
              <a:rPr lang="it-IT" dirty="0" smtClean="0"/>
              <a:t>Windows </a:t>
            </a:r>
            <a:r>
              <a:rPr lang="it-IT" dirty="0"/>
              <a:t>7 и выше	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Оперативная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память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—</a:t>
            </a:r>
            <a:r>
              <a:rPr lang="ru-RU" dirty="0" smtClean="0"/>
              <a:t> 2 </a:t>
            </a:r>
            <a:r>
              <a:rPr lang="ru-RU" dirty="0" err="1"/>
              <a:t>Gb</a:t>
            </a:r>
            <a:r>
              <a:rPr lang="ru-RU" dirty="0"/>
              <a:t> и более	</a:t>
            </a:r>
          </a:p>
          <a:p>
            <a:r>
              <a:rPr lang="ru-RU" dirty="0">
                <a:solidFill>
                  <a:srgbClr val="7F7F7F"/>
                </a:solidFill>
              </a:rPr>
              <a:t>Свободное дисковое </a:t>
            </a:r>
            <a:r>
              <a:rPr lang="ru-RU" dirty="0" smtClean="0">
                <a:solidFill>
                  <a:srgbClr val="7F7F7F"/>
                </a:solidFill>
              </a:rPr>
              <a:t>пространство</a:t>
            </a:r>
            <a:r>
              <a:rPr lang="en-US" dirty="0" smtClean="0">
                <a:solidFill>
                  <a:srgbClr val="7F7F7F"/>
                </a:solidFill>
              </a:rPr>
              <a:t> — </a:t>
            </a:r>
            <a:r>
              <a:rPr lang="ru-RU" dirty="0" smtClean="0"/>
              <a:t>не </a:t>
            </a:r>
            <a:r>
              <a:rPr lang="ru-RU" dirty="0"/>
              <a:t>менее 16 </a:t>
            </a:r>
            <a:r>
              <a:rPr lang="ru-RU" dirty="0" err="1"/>
              <a:t>Gb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7F7F7F"/>
                </a:solidFill>
              </a:rPr>
              <a:t>Размер </a:t>
            </a:r>
            <a:r>
              <a:rPr lang="ru-RU" dirty="0" smtClean="0">
                <a:solidFill>
                  <a:srgbClr val="7F7F7F"/>
                </a:solidFill>
              </a:rPr>
              <a:t>экрана</a:t>
            </a:r>
            <a:r>
              <a:rPr lang="en-US" dirty="0" smtClean="0">
                <a:solidFill>
                  <a:srgbClr val="7F7F7F"/>
                </a:solidFill>
              </a:rPr>
              <a:t> — </a:t>
            </a:r>
            <a:r>
              <a:rPr lang="ru-RU" dirty="0" smtClean="0"/>
              <a:t>не </a:t>
            </a:r>
            <a:r>
              <a:rPr lang="ru-RU" dirty="0"/>
              <a:t>менее 10 дюймов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3779" y="4158735"/>
            <a:ext cx="1206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Планшеты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3778" y="4528067"/>
            <a:ext cx="7902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Операционная система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— </a:t>
            </a:r>
            <a:r>
              <a:rPr lang="it-IT" dirty="0" smtClean="0"/>
              <a:t>Windows 8</a:t>
            </a:r>
            <a:r>
              <a:rPr lang="ru-RU" dirty="0" smtClean="0"/>
              <a:t>, </a:t>
            </a:r>
            <a:r>
              <a:rPr lang="it-IT" dirty="0" smtClean="0"/>
              <a:t>Android 4</a:t>
            </a:r>
            <a:r>
              <a:rPr lang="ru-RU" dirty="0" smtClean="0"/>
              <a:t>, </a:t>
            </a:r>
            <a:r>
              <a:rPr lang="it-IT" dirty="0" smtClean="0"/>
              <a:t>iOS 6 и</a:t>
            </a:r>
            <a:r>
              <a:rPr lang="ru-RU" dirty="0" smtClean="0"/>
              <a:t>ли более новые</a:t>
            </a:r>
            <a:endParaRPr lang="it-IT" dirty="0"/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Оперативная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память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—</a:t>
            </a:r>
            <a:r>
              <a:rPr lang="ru-RU" dirty="0" smtClean="0"/>
              <a:t> </a:t>
            </a:r>
            <a:r>
              <a:rPr lang="it-IT" dirty="0" smtClean="0"/>
              <a:t>2 </a:t>
            </a:r>
            <a:r>
              <a:rPr lang="it-IT" dirty="0"/>
              <a:t>Gb и более (для iOS</a:t>
            </a:r>
            <a:r>
              <a:rPr lang="it-IT" b="1" dirty="0"/>
              <a:t> – </a:t>
            </a:r>
            <a:r>
              <a:rPr lang="it-IT" dirty="0"/>
              <a:t>512 Mb и более)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7F7F7F"/>
                </a:solidFill>
              </a:rPr>
              <a:t>Свободное дисковое </a:t>
            </a:r>
            <a:r>
              <a:rPr lang="ru-RU" dirty="0" smtClean="0">
                <a:solidFill>
                  <a:srgbClr val="7F7F7F"/>
                </a:solidFill>
              </a:rPr>
              <a:t>пространство</a:t>
            </a:r>
            <a:r>
              <a:rPr lang="en-US" dirty="0" smtClean="0">
                <a:solidFill>
                  <a:srgbClr val="7F7F7F"/>
                </a:solidFill>
              </a:rPr>
              <a:t> — </a:t>
            </a:r>
            <a:r>
              <a:rPr lang="ru-RU" dirty="0" smtClean="0"/>
              <a:t>не </a:t>
            </a:r>
            <a:r>
              <a:rPr lang="ru-RU" dirty="0"/>
              <a:t>менее 16 </a:t>
            </a:r>
            <a:r>
              <a:rPr lang="ru-RU" dirty="0" err="1"/>
              <a:t>Gb</a:t>
            </a:r>
            <a:r>
              <a:rPr lang="ru-RU" dirty="0"/>
              <a:t>	</a:t>
            </a:r>
          </a:p>
          <a:p>
            <a:r>
              <a:rPr lang="ru-RU" dirty="0">
                <a:solidFill>
                  <a:srgbClr val="7F7F7F"/>
                </a:solidFill>
              </a:rPr>
              <a:t>Размер </a:t>
            </a:r>
            <a:r>
              <a:rPr lang="ru-RU" dirty="0" smtClean="0">
                <a:solidFill>
                  <a:srgbClr val="7F7F7F"/>
                </a:solidFill>
              </a:rPr>
              <a:t>экрана</a:t>
            </a:r>
            <a:r>
              <a:rPr lang="en-US" dirty="0" smtClean="0">
                <a:solidFill>
                  <a:srgbClr val="7F7F7F"/>
                </a:solidFill>
              </a:rPr>
              <a:t> — </a:t>
            </a:r>
            <a:r>
              <a:rPr lang="fi-FI" dirty="0"/>
              <a:t>не менее 9,7 дюймов</a:t>
            </a:r>
            <a:r>
              <a:rPr lang="ru-RU" dirty="0"/>
              <a:t>	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600" dirty="0" smtClean="0"/>
              <a:t>Требования к электронным устройствам для работы с ЭФУ издательской группы «ДРОФА» - «ВЕНТАНА-ГРАФ»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9168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71196" y="5761924"/>
            <a:ext cx="7894120" cy="846306"/>
          </a:xfrm>
        </p:spPr>
        <p:txBody>
          <a:bodyPr>
            <a:norm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российская цифровая образовательная платформа </a:t>
            </a:r>
            <a:r>
              <a:rPr lang="ru-RU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для учителей, школьников и родителей</a:t>
            </a:r>
            <a:endParaRPr lang="ru-RU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>
                <a:solidFill>
                  <a:schemeClr val="bg1"/>
                </a:solidFill>
              </a:rPr>
              <a:pPr/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9600" y="432692"/>
            <a:ext cx="5623184" cy="469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8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ПЛАТФОРМА </a:t>
            </a:r>
            <a:r>
              <a:rPr lang="en-US" sz="4000" spc="8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LECTA</a:t>
            </a:r>
            <a:r>
              <a:rPr lang="ru-RU" sz="4000" spc="8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 2.0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643" y="-66642"/>
            <a:ext cx="9795018" cy="69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ЧТО ТАКОЕ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 сервисы платформы</a:t>
            </a:r>
            <a:endParaRPr lang="ru-RU" sz="24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245586"/>
              </p:ext>
            </p:extLst>
          </p:nvPr>
        </p:nvGraphicFramePr>
        <p:xfrm>
          <a:off x="628650" y="159279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ИНТЕРНЕТ-МАГАЗИН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учеников и родителей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47712"/>
            <a:ext cx="7886700" cy="453072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000"/>
              </a:spcAft>
            </a:pPr>
            <a:r>
              <a:rPr lang="ru-RU" dirty="0" smtClean="0"/>
              <a:t>Возможность читать электронные учебники как в приложении </a:t>
            </a:r>
            <a:r>
              <a:rPr lang="en-US" dirty="0" smtClean="0"/>
              <a:t>LECTA</a:t>
            </a:r>
            <a:r>
              <a:rPr lang="ru-RU" dirty="0" smtClean="0"/>
              <a:t> так и онлайн на сайте </a:t>
            </a:r>
            <a:r>
              <a:rPr lang="en-US" dirty="0" smtClean="0">
                <a:hlinkClick r:id="rId2"/>
              </a:rPr>
              <a:t>www.lecta.ru</a:t>
            </a:r>
            <a:endParaRPr lang="ru-RU" dirty="0" smtClean="0"/>
          </a:p>
          <a:p>
            <a:pPr>
              <a:spcAft>
                <a:spcPts val="1000"/>
              </a:spcAft>
            </a:pPr>
            <a:r>
              <a:rPr lang="ru-RU" dirty="0" smtClean="0"/>
              <a:t>Удобный поиск и сортировка учебников в каталоге </a:t>
            </a:r>
            <a:r>
              <a:rPr lang="en-US" dirty="0" smtClean="0"/>
              <a:t>LECTA</a:t>
            </a:r>
            <a:endParaRPr lang="ru-RU" dirty="0" smtClean="0"/>
          </a:p>
          <a:p>
            <a:pPr>
              <a:spcAft>
                <a:spcPts val="1000"/>
              </a:spcAft>
            </a:pPr>
            <a:r>
              <a:rPr lang="ru-RU" dirty="0"/>
              <a:t>485 </a:t>
            </a:r>
            <a:r>
              <a:rPr lang="ru-RU" dirty="0" smtClean="0"/>
              <a:t>ЭФУ </a:t>
            </a:r>
            <a:r>
              <a:rPr lang="ru-RU" dirty="0"/>
              <a:t>объединенной издательской группы и более 3000 книг для внеклассного </a:t>
            </a:r>
            <a:r>
              <a:rPr lang="ru-RU" dirty="0" smtClean="0"/>
              <a:t>чтения в бесплатном доступе</a:t>
            </a:r>
          </a:p>
          <a:p>
            <a:pPr>
              <a:spcAft>
                <a:spcPts val="1000"/>
              </a:spcAft>
            </a:pPr>
            <a:r>
              <a:rPr lang="ru-RU" dirty="0" smtClean="0"/>
              <a:t>Единая цена для всех электронных учебников – 149 рублей (для физических лиц)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8650" y="141402"/>
            <a:ext cx="7886700" cy="66930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УЧЕНИКОВ И РОДИТЕЛЕЙ</a:t>
            </a:r>
            <a:endParaRPr lang="ru-RU" sz="2800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accent1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37" y="949392"/>
            <a:ext cx="6725980" cy="5482375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WWW.LECTA.RU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ЭФУ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4725367"/>
            <a:ext cx="9147175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25400" y="2124368"/>
            <a:ext cx="9147175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9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50" y="908720"/>
            <a:ext cx="9140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Приказ Минобрнауки России от 8 декабря 2014 г. № 1559 г. Москва «О внесении изменений в Порядок формирования федерального перечня учебников…» 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875" y="2694042"/>
            <a:ext cx="9137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 </a:t>
            </a:r>
            <a:r>
              <a:rPr lang="ru-RU" altLang="ru-RU" dirty="0" smtClean="0">
                <a:latin typeface="Cambria" pitchFamily="18" charset="0"/>
              </a:rPr>
              <a:t>Наличие электронной формы учебника является обязательным требованием для учебника, включенного в Федеральный перечень</a:t>
            </a:r>
            <a:r>
              <a:rPr lang="ru-RU" dirty="0" smtClean="0">
                <a:latin typeface="Cambria" pitchFamily="18" charset="0"/>
              </a:rPr>
              <a:t>;</a:t>
            </a:r>
          </a:p>
          <a:p>
            <a:pPr marL="0" lvl="1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dirty="0" smtClean="0">
              <a:latin typeface="Cambria" pitchFamily="18" charset="0"/>
            </a:endParaRPr>
          </a:p>
          <a:p>
            <a:pPr marL="0" lvl="1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 Вводится понятие электронной формы учебника: 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5875" y="2234734"/>
            <a:ext cx="9140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Пункт 3. Подпункт «б»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050" y="4869383"/>
            <a:ext cx="9140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Пункт 17. Подпункт «17.2». Подпункт «17.3»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875" y="5386213"/>
            <a:ext cx="91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 Указаны требования к электронным формам учебников, каждое из которых является обязательным для включения учебника и его электронной формы в Федеральный перечень.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4525"/>
            <a:ext cx="7886700" cy="47134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УЧЕНИКОВ И РОДИТЕЛЕЙ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15" y="801688"/>
            <a:ext cx="6823656" cy="5690876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 smtClean="0"/>
              <a:t>WWW.LECTA.RU</a:t>
            </a:r>
            <a:endParaRPr lang="ru-RU" sz="1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КНИГОВЫДАЧА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учителей и библиотекарей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83716"/>
            <a:ext cx="7886700" cy="453072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ru-RU" sz="2400" dirty="0" smtClean="0"/>
              <a:t>Удобный способ получить доступ к каталогу электронных учебников для учеников вашей школы</a:t>
            </a:r>
          </a:p>
          <a:p>
            <a:pPr>
              <a:spcAft>
                <a:spcPts val="1000"/>
              </a:spcAft>
            </a:pPr>
            <a:r>
              <a:rPr lang="ru-RU" sz="2400" dirty="0" smtClean="0"/>
              <a:t>Все электронные учебники включены в Федеральный перечень учебников, рекомендуемых к использованию (ФПУ)</a:t>
            </a:r>
          </a:p>
          <a:p>
            <a:pPr>
              <a:spcAft>
                <a:spcPts val="1000"/>
              </a:spcAft>
            </a:pPr>
            <a:r>
              <a:rPr lang="ru-RU" sz="2400" dirty="0" smtClean="0"/>
              <a:t>1 книговыдача = доступ к любому учебнику из каталога </a:t>
            </a:r>
            <a:r>
              <a:rPr lang="en-US" sz="2400" dirty="0" smtClean="0"/>
              <a:t>LECTA </a:t>
            </a:r>
            <a:r>
              <a:rPr lang="ru-RU" sz="2400" dirty="0" smtClean="0"/>
              <a:t>на 500 дней после загрузки</a:t>
            </a:r>
          </a:p>
          <a:p>
            <a:pPr>
              <a:spcAft>
                <a:spcPts val="1000"/>
              </a:spcAft>
            </a:pPr>
            <a:r>
              <a:rPr lang="ru-RU" sz="2400" dirty="0" smtClean="0"/>
              <a:t>485 учебников объединенной издательской группы и более 3000 книг для внеклассного чтения</a:t>
            </a:r>
          </a:p>
          <a:p>
            <a:pPr>
              <a:spcAft>
                <a:spcPts val="1000"/>
              </a:spcAft>
            </a:pPr>
            <a:r>
              <a:rPr lang="ru-RU" sz="2400" dirty="0" smtClean="0"/>
              <a:t>Единая цена для всех электронных учебников – 75 рублей (для юридических лиц)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КНИГОВЫДАЧА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как заказать учебники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3" y="1268760"/>
            <a:ext cx="7908189" cy="491196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КНИГОВЫДАЧА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как работать с сервисом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11708"/>
            <a:ext cx="7886700" cy="453072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solidFill>
                  <a:schemeClr val="bg1"/>
                </a:solidFill>
              </a:rPr>
              <a:t>Создать сертификаты на доступ к учебникам в </a:t>
            </a:r>
            <a:r>
              <a:rPr lang="ru-RU" dirty="0" smtClean="0"/>
              <a:t>Личном кабинете на сайте </a:t>
            </a:r>
            <a:r>
              <a:rPr lang="en-US" dirty="0" smtClean="0"/>
              <a:t>www.lecta.ru</a:t>
            </a:r>
            <a:endParaRPr lang="ru-RU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/>
              <a:t>Выбрать класс, указать количество учеников, и </a:t>
            </a:r>
            <a:r>
              <a:rPr lang="en-US" dirty="0" smtClean="0"/>
              <a:t>LECTA </a:t>
            </a:r>
            <a:r>
              <a:rPr lang="ru-RU" dirty="0" smtClean="0"/>
              <a:t>сформирует нужное количество сертификатов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/>
              <a:t>Распечатать полученные сертификаты и раздать их ученикам выбранного класса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/>
              <a:t>Отслеживать статистику по использованию книговыдач учениками в Личном кабинете на сайте </a:t>
            </a:r>
            <a:r>
              <a:rPr lang="en-US" dirty="0"/>
              <a:t>www.lecta.ru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КНИГОВЫДАЧА 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как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выдать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учебники</a:t>
            </a:r>
            <a:endParaRPr lang="ru-RU" sz="24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0" y="1304764"/>
            <a:ext cx="8170007" cy="486054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WWW.LECTA.RU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4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ONLINE-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ЧИТАЛКА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посетителей сайта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47712"/>
            <a:ext cx="7886700" cy="4530726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dirty="0" smtClean="0"/>
              <a:t>Быстрый доступ к чтению электронных учебников прямо на сайте сразу после оплаты или активации кода доступа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dirty="0" smtClean="0"/>
              <a:t>Удобная навигация по содержанию учебника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dirty="0" smtClean="0"/>
              <a:t>Контент электронного учебника доступен для пользователей всех операционных систем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ПРИЛОЖЕНИЕ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мобильных устройств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1728"/>
            <a:ext cx="7886700" cy="453072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400" dirty="0" smtClean="0"/>
              <a:t>Мобильное приложение к образовательной платформе </a:t>
            </a:r>
            <a:r>
              <a:rPr lang="en-US" sz="2400" dirty="0" smtClean="0"/>
              <a:t>LECTA</a:t>
            </a:r>
            <a:r>
              <a:rPr lang="ru-RU" sz="2400" dirty="0" smtClean="0"/>
              <a:t>, позволяющей использовать электронный образовательный контент </a:t>
            </a:r>
            <a:r>
              <a:rPr lang="ru-RU" sz="2400" dirty="0"/>
              <a:t>в </a:t>
            </a:r>
            <a:r>
              <a:rPr lang="ru-RU" sz="2400" dirty="0" smtClean="0"/>
              <a:t>школах России.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400" dirty="0" smtClean="0"/>
              <a:t>Удобный </a:t>
            </a:r>
            <a:r>
              <a:rPr lang="ru-RU" sz="2400" dirty="0"/>
              <a:t>интерфейс и простая навигация позволяют легко получать и пользоваться электронным контентом на своих </a:t>
            </a:r>
            <a:r>
              <a:rPr lang="ru-RU" sz="2400" dirty="0" smtClean="0"/>
              <a:t>устройствах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2400" dirty="0"/>
              <a:t>Работает на планшетах и компьютерах под управлением </a:t>
            </a:r>
            <a:r>
              <a:rPr lang="ru-RU" sz="2400" dirty="0" err="1"/>
              <a:t>Windows</a:t>
            </a:r>
            <a:r>
              <a:rPr lang="ru-RU" sz="2400" dirty="0"/>
              <a:t>, </a:t>
            </a:r>
            <a:r>
              <a:rPr lang="ru-RU" sz="2400" dirty="0" err="1"/>
              <a:t>Android</a:t>
            </a:r>
            <a:r>
              <a:rPr lang="ru-RU" sz="2400" dirty="0"/>
              <a:t> и </a:t>
            </a:r>
            <a:r>
              <a:rPr lang="en-US" sz="2400" dirty="0" err="1"/>
              <a:t>i</a:t>
            </a:r>
            <a:r>
              <a:rPr lang="ru-RU" sz="2400" dirty="0"/>
              <a:t>OS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WWW.LECTA.RU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ПРИЛОЖЕНИЕ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мобильных устройств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86" y="1124744"/>
            <a:ext cx="7815638" cy="512712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7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ПРИЛОЖЕНИЕ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мобильных устройств</a:t>
            </a:r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372200" y="1412776"/>
            <a:ext cx="2771800" cy="45259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Код активации </a:t>
            </a:r>
            <a:r>
              <a:rPr lang="ru-RU" sz="2800" dirty="0" smtClean="0"/>
              <a:t>«</a:t>
            </a:r>
            <a:r>
              <a:rPr lang="ru-RU" sz="2800" b="1" dirty="0" smtClean="0">
                <a:solidFill>
                  <a:srgbClr val="7030A0"/>
                </a:solidFill>
              </a:rPr>
              <a:t>5</a:t>
            </a:r>
            <a:r>
              <a:rPr lang="en-US" sz="2800" b="1" dirty="0" smtClean="0">
                <a:solidFill>
                  <a:srgbClr val="7030A0"/>
                </a:solidFill>
              </a:rPr>
              <a:t>books</a:t>
            </a:r>
            <a:r>
              <a:rPr lang="ru-RU" sz="2800" dirty="0" smtClean="0"/>
              <a:t>»</a:t>
            </a:r>
            <a:r>
              <a:rPr lang="en-US" sz="2800" dirty="0" smtClean="0"/>
              <a:t> </a:t>
            </a:r>
            <a:r>
              <a:rPr lang="ru-RU" dirty="0" smtClean="0"/>
              <a:t>позволяет бесплатно воспользоваться 5-ю учебниками в течение 1 месяца.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35" t="9844" r="26670" b="28634"/>
          <a:stretch>
            <a:fillRect/>
          </a:stretch>
        </p:blipFill>
        <p:spPr bwMode="auto">
          <a:xfrm>
            <a:off x="107504" y="1412776"/>
            <a:ext cx="6444716" cy="46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97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861048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(495) 000 00 00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name@drofa.ru</a:t>
            </a: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512676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Благодарю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9388" y="-340531"/>
            <a:ext cx="7921625" cy="57626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3200" b="1" cap="all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836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Требования к электронным учебникам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76964" cy="5796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 smtClean="0"/>
              <a:t>• </a:t>
            </a:r>
            <a:r>
              <a:rPr lang="ru-RU" sz="2300" b="1" dirty="0" smtClean="0"/>
              <a:t>ЭФУ </a:t>
            </a:r>
            <a:r>
              <a:rPr lang="ru-RU" sz="2300" dirty="0" smtClean="0"/>
              <a:t>Представлена в общедоступных форматах, не имеющих лицензионных ограничений для участника образовательной деятельности; </a:t>
            </a:r>
          </a:p>
          <a:p>
            <a:pPr marL="0" indent="0">
              <a:buNone/>
            </a:pPr>
            <a:r>
              <a:rPr lang="ru-RU" sz="2300" dirty="0" smtClean="0"/>
              <a:t>• Может быть воспроизведена на трех или более операционных системах, не менее двух из которых для мобильных устройств; </a:t>
            </a:r>
          </a:p>
          <a:p>
            <a:pPr marL="0" indent="0">
              <a:buNone/>
            </a:pPr>
            <a:r>
              <a:rPr lang="ru-RU" sz="2300" dirty="0" smtClean="0"/>
              <a:t>• Должна воспроизводиться на не менее двух видах электронных устройств (стационарный или персональный компьютер, в том числе с подключением к интерактивной доске, планшетный компьютер и иное); </a:t>
            </a:r>
          </a:p>
          <a:p>
            <a:pPr marL="0" indent="0">
              <a:buNone/>
            </a:pPr>
            <a:r>
              <a:rPr lang="ru-RU" sz="2300" dirty="0" smtClean="0"/>
              <a:t>• Функционирует на устройствах пользователей без подключения к сети Интернет (за исключением внешних ссылок) и Интернет; </a:t>
            </a:r>
          </a:p>
          <a:p>
            <a:pPr marL="0" indent="0">
              <a:buNone/>
            </a:pPr>
            <a:r>
              <a:rPr lang="ru-RU" sz="2300" dirty="0" smtClean="0"/>
              <a:t>• Реализует возможность создания пользователем заметок, закладок и перехода по ним; </a:t>
            </a:r>
          </a:p>
          <a:p>
            <a:pPr marL="0" indent="0">
              <a:buNone/>
            </a:pPr>
            <a:r>
              <a:rPr lang="ru-RU" sz="2300" dirty="0" smtClean="0"/>
              <a:t>• Поддерживает возможность определения номера страниц печатной версии учебника, на которой расположено содержание текущей страницы учебника в электронной форме»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8" t="14116" r="4915" b="3198"/>
          <a:stretch>
            <a:fillRect/>
          </a:stretch>
        </p:blipFill>
        <p:spPr bwMode="auto">
          <a:xfrm>
            <a:off x="31639" y="980728"/>
            <a:ext cx="4108313" cy="32403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496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Изменения </a:t>
            </a:r>
            <a:r>
              <a:rPr lang="ru-RU" dirty="0" err="1" smtClean="0"/>
              <a:t>СанПиН</a:t>
            </a:r>
            <a:r>
              <a:rPr lang="ru-RU" dirty="0" smtClean="0"/>
              <a:t> по работе с </a:t>
            </a:r>
            <a:r>
              <a:rPr lang="ru-RU" dirty="0" err="1" smtClean="0"/>
              <a:t>ЖК-мониторами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229738" y="2276872"/>
            <a:ext cx="6770754" cy="3960441"/>
            <a:chOff x="1675758" y="1880827"/>
            <a:chExt cx="7354531" cy="4392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37" t="9227" r="8705" b="34392"/>
            <a:stretch>
              <a:fillRect/>
            </a:stretch>
          </p:blipFill>
          <p:spPr bwMode="auto">
            <a:xfrm>
              <a:off x="1675758" y="1880827"/>
              <a:ext cx="7354531" cy="439248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543" t="88021" r="8458" b="5132"/>
            <a:stretch>
              <a:fillRect/>
            </a:stretch>
          </p:blipFill>
          <p:spPr bwMode="auto">
            <a:xfrm>
              <a:off x="1694784" y="5739847"/>
              <a:ext cx="7335503" cy="53347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ЭФУ</a:t>
            </a: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59532" y="3248980"/>
            <a:ext cx="8229600" cy="34203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- Мы видим, что современные учащиеся все большее предпочтение отдают именно электронным учебникам, – сказала она. – И я знаю, что в кировской школе № 28 один из классов принял решение учиться только по электронным учебникам. Это не значит, что такому примеру должны последовать все. Но подобную активность в привлечении в систему образования новых технологий мы приветствуем.</a:t>
            </a:r>
          </a:p>
          <a:p>
            <a:pPr algn="r">
              <a:buNone/>
            </a:pPr>
            <a:r>
              <a:rPr lang="ru-RU" dirty="0" smtClean="0"/>
              <a:t>Наталья Третьяк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2" r="2203" b="7589"/>
          <a:stretch>
            <a:fillRect/>
          </a:stretch>
        </p:blipFill>
        <p:spPr bwMode="auto">
          <a:xfrm>
            <a:off x="144016" y="1019154"/>
            <a:ext cx="3203848" cy="219382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5976" y="1952836"/>
            <a:ext cx="3672408" cy="39604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  <a:hlinkClick r:id="rId3"/>
              </a:rPr>
              <a:t>http://ug.ru/news/15967</a:t>
            </a:r>
            <a:endParaRPr lang="ru-RU" sz="24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август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840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Модели использования ЭФУ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220" name="Picture 4" descr="«АВТОНОМНЫЕ ГРУППЫ»&#10;КЛАСС&#10;Группа 1&#10;&#10;Группа 2&#10;&#10;Ресурс&#10;НП «Телешкола»&#10;&#10;Кабинет&#10;№1&#10;&#10;Кабинет&#10;№2&#10;&#10;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59" y="794725"/>
            <a:ext cx="3815150" cy="291632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2" name="Picture 6" descr="«СМЕНА РАБОЧИХ ЗОН»&#10;КЛАСС&#10;Зона работы с учителем&#10;&#10;Зона работы онлайн&#10;&#10;Ресурс&#10;НП «Телешкола»&#10;&#10;Зона работы в группах&#10;&#10;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409" y="823898"/>
            <a:ext cx="3923303" cy="28495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4" name="Picture 8" descr="«НОВЫЙ ПРОФИЛЬ»&#10;&#10;10 класс&#10;«А»&#10;&#10;Ресурс&#10;НП «Телешкола»&#10;&#10;10 класс «Б»&#10;&#10;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107" y="3783899"/>
            <a:ext cx="3842606" cy="284411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6" name="Picture 10" descr="http://content.snauka.ru/psychology/3979_files/1058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97" y="3783899"/>
            <a:ext cx="3779912" cy="28495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8537" r="11220" b="7927"/>
          <a:stretch>
            <a:fillRect/>
          </a:stretch>
        </p:blipFill>
        <p:spPr bwMode="auto">
          <a:xfrm>
            <a:off x="143508" y="2168860"/>
            <a:ext cx="4810870" cy="40684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4" t="8306" r="10925" b="7165"/>
          <a:stretch>
            <a:fillRect/>
          </a:stretch>
        </p:blipFill>
        <p:spPr bwMode="auto">
          <a:xfrm>
            <a:off x="3117159" y="1108962"/>
            <a:ext cx="5847329" cy="498433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88" t="8678" r="20777" b="6464"/>
          <a:stretch>
            <a:fillRect/>
          </a:stretch>
        </p:blipFill>
        <p:spPr bwMode="auto">
          <a:xfrm>
            <a:off x="107504" y="1340768"/>
            <a:ext cx="4176464" cy="474642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88" t="8672" r="21016" b="7274"/>
          <a:stretch>
            <a:fillRect/>
          </a:stretch>
        </p:blipFill>
        <p:spPr bwMode="auto">
          <a:xfrm>
            <a:off x="4535996" y="1340768"/>
            <a:ext cx="4409860" cy="498412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</TotalTime>
  <Words>1291</Words>
  <Application>Microsoft Office PowerPoint</Application>
  <PresentationFormat>Экран (4:3)</PresentationFormat>
  <Paragraphs>214</Paragraphs>
  <Slides>39</Slides>
  <Notes>3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</vt:lpstr>
      <vt:lpstr>Wingdings</vt:lpstr>
      <vt:lpstr>Тема Office</vt:lpstr>
      <vt:lpstr>Работа с электронной формой учебника в образовательной платформе «LECTA» </vt:lpstr>
      <vt:lpstr>Этапы развития образовательной среды</vt:lpstr>
      <vt:lpstr>Внедрение ЭФУ</vt:lpstr>
      <vt:lpstr>Требования к электронным учебникам</vt:lpstr>
      <vt:lpstr>Изменения СанПиН по работе с ЖК-мониторами</vt:lpstr>
      <vt:lpstr>Внедрение ЭФУ</vt:lpstr>
      <vt:lpstr>Модели использования ЭФУ</vt:lpstr>
      <vt:lpstr>Новые возможности / ЭФУ «ДРОФА»</vt:lpstr>
      <vt:lpstr>Новые возможности / ЭФУ «ДРОФА»</vt:lpstr>
      <vt:lpstr>Новые возможности / ЭФУ «ДРОФА»</vt:lpstr>
      <vt:lpstr>Новые возможности / ЭФУ «ДРОФА»</vt:lpstr>
      <vt:lpstr>Новые возможности / ЭФУ «ДРОФА»</vt:lpstr>
      <vt:lpstr>Вариативность контроля и самоконтроля</vt:lpstr>
      <vt:lpstr>Вариативность контроля и самоконтроля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Выстраивание  индивидуальных образовательных траекторий</vt:lpstr>
      <vt:lpstr>Старт единой платформы  объединенной издательской группы</vt:lpstr>
      <vt:lpstr>Образовательная платформа «ЛЕКТА» https://lecta.ru/</vt:lpstr>
      <vt:lpstr>Образовательная платформа «ЛЕКТА»</vt:lpstr>
      <vt:lpstr>Требования к электронным устройствам для работы с ЭФУ издательской группы «ДРОФА» - «ВЕНТАНА-ГРАФ»</vt:lpstr>
      <vt:lpstr>российская цифровая образовательная платформа  для учителей, школьников и родителей</vt:lpstr>
      <vt:lpstr>ЧТО ТАКОЕ LECTA? основные сервисы платформы</vt:lpstr>
      <vt:lpstr>ИНТЕРНЕТ-МАГАЗИН для учеников и родителей</vt:lpstr>
      <vt:lpstr>ДЛЯ УЧЕНИКОВ И РОДИТЕЛЕЙ</vt:lpstr>
      <vt:lpstr>ДЛЯ УЧЕНИКОВ И РОДИТЕЛЕЙ</vt:lpstr>
      <vt:lpstr>КНИГОВЫДАЧА для учителей и библиотекарей</vt:lpstr>
      <vt:lpstr>КНИГОВЫДАЧА  как заказать учебники</vt:lpstr>
      <vt:lpstr>КНИГОВЫДАЧА как работать с сервисом</vt:lpstr>
      <vt:lpstr>КНИГОВЫДАЧА  как выдать учебники</vt:lpstr>
      <vt:lpstr>ONLINE-ЧИТАЛКА для посетителей сайта</vt:lpstr>
      <vt:lpstr>ПРИЛОЖЕНИЕ LECTA для мобильных устройств</vt:lpstr>
      <vt:lpstr>ПРИЛОЖЕНИЕ LECTA для мобильных устройств</vt:lpstr>
      <vt:lpstr>ПРИЛОЖЕНИЕ LECTA для мобильных устройств</vt:lpstr>
      <vt:lpstr>Презентация PowerPoint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Админ</cp:lastModifiedBy>
  <cp:revision>107</cp:revision>
  <dcterms:created xsi:type="dcterms:W3CDTF">2016-02-29T07:29:54Z</dcterms:created>
  <dcterms:modified xsi:type="dcterms:W3CDTF">2017-05-18T07:12:36Z</dcterms:modified>
</cp:coreProperties>
</file>