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63" r:id="rId4"/>
    <p:sldId id="264" r:id="rId5"/>
    <p:sldId id="265" r:id="rId6"/>
    <p:sldId id="266" r:id="rId7"/>
    <p:sldId id="267" r:id="rId8"/>
    <p:sldId id="269" r:id="rId9"/>
    <p:sldId id="270" r:id="rId10"/>
    <p:sldId id="271"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57D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35402" autoAdjust="0"/>
  </p:normalViewPr>
  <p:slideViewPr>
    <p:cSldViewPr>
      <p:cViewPr varScale="1">
        <p:scale>
          <a:sx n="31" d="100"/>
          <a:sy n="31" d="100"/>
        </p:scale>
        <p:origin x="-12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B1DF0EC-EE84-4A7A-B0DA-F46057E15193}" type="datetimeFigureOut">
              <a:rPr lang="ru-RU"/>
              <a:pPr>
                <a:defRPr/>
              </a:pPr>
              <a:t>08.12.2015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72EB10E-36AB-4E69-96D5-4F5012C7B017}" type="slidenum">
              <a:rPr lang="ru-RU"/>
              <a:pPr>
                <a:defRPr/>
              </a:pPr>
              <a:t>‹#›</a:t>
            </a:fld>
            <a:endParaRPr lang="ru-RU"/>
          </a:p>
        </p:txBody>
      </p:sp>
    </p:spTree>
    <p:extLst>
      <p:ext uri="{BB962C8B-B14F-4D97-AF65-F5344CB8AC3E}">
        <p14:creationId xmlns="" xmlns:p14="http://schemas.microsoft.com/office/powerpoint/2010/main" val="932198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b="1" kern="1200" dirty="0" smtClean="0">
                <a:solidFill>
                  <a:schemeClr val="tx1"/>
                </a:solidFill>
                <a:latin typeface="+mn-lt"/>
                <a:ea typeface="+mn-ea"/>
                <a:cs typeface="+mn-cs"/>
              </a:rPr>
              <a:t> СЛАЙД 1</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Добрый день, уважаемые коллеги! Разрешите представиться. Зовут меня Назарова Марина Анатольевна. Я старший воспитатель 1 корпуса детского сада 50 города Тюмени. </a:t>
            </a:r>
          </a:p>
          <a:p>
            <a:r>
              <a:rPr lang="ru-RU" sz="1200" kern="1200" dirty="0" smtClean="0">
                <a:solidFill>
                  <a:schemeClr val="tx1"/>
                </a:solidFill>
                <a:latin typeface="+mn-lt"/>
                <a:ea typeface="+mn-ea"/>
                <a:cs typeface="+mn-cs"/>
              </a:rPr>
              <a:t>Сегодня я предлагаю вам окунуться в мир </a:t>
            </a:r>
            <a:r>
              <a:rPr lang="ru-RU" sz="1200" kern="1200" dirty="0" err="1" smtClean="0">
                <a:solidFill>
                  <a:schemeClr val="tx1"/>
                </a:solidFill>
                <a:latin typeface="+mn-lt"/>
                <a:ea typeface="+mn-ea"/>
                <a:cs typeface="+mn-cs"/>
              </a:rPr>
              <a:t>лего</a:t>
            </a:r>
            <a:r>
              <a:rPr lang="ru-RU" sz="1200" kern="1200" dirty="0" smtClean="0">
                <a:solidFill>
                  <a:schemeClr val="tx1"/>
                </a:solidFill>
                <a:latin typeface="+mn-lt"/>
                <a:ea typeface="+mn-ea"/>
                <a:cs typeface="+mn-cs"/>
              </a:rPr>
              <a:t> – конструирования и робототехники с помощью конструктора </a:t>
            </a:r>
            <a:r>
              <a:rPr lang="ru-RU" sz="1200" kern="1200" dirty="0" err="1" smtClean="0">
                <a:solidFill>
                  <a:schemeClr val="tx1"/>
                </a:solidFill>
                <a:latin typeface="+mn-lt"/>
                <a:ea typeface="+mn-ea"/>
                <a:cs typeface="+mn-cs"/>
              </a:rPr>
              <a:t>ПервоРобот</a:t>
            </a:r>
            <a:r>
              <a:rPr lang="ru-RU" sz="1200" kern="1200" dirty="0" smtClean="0">
                <a:solidFill>
                  <a:schemeClr val="tx1"/>
                </a:solidFill>
                <a:latin typeface="+mn-lt"/>
                <a:ea typeface="+mn-ea"/>
                <a:cs typeface="+mn-cs"/>
              </a:rPr>
              <a:t> LEGO </a:t>
            </a:r>
            <a:r>
              <a:rPr lang="ru-RU" sz="1200" kern="1200" dirty="0" err="1" smtClean="0">
                <a:solidFill>
                  <a:schemeClr val="tx1"/>
                </a:solidFill>
                <a:latin typeface="+mn-lt"/>
                <a:ea typeface="+mn-ea"/>
                <a:cs typeface="+mn-cs"/>
              </a:rPr>
              <a:t>WeDo</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Современные дети живут в эпоху активной информатизации, компьютеризации и роботостроения. Технические достижения все быстрее проникают во все сферы человеческой жизнедеятельности и вызывают интерес детей. Технические объекты окружают нас повсеместно в виде бытовых приборов и аппаратов, игрушек, транспортных, строительных и других машин. Наши дети являются потребителями технического прогресса, поэтому политехническое образование в настоящих условиях очень важно. Фундамент политехнической подготовки можно закладывать уже в детском саду. Детям с раннего возраста интересны двигательные игрушки, они пытаются понять, как они устроены. Именно в детском саду воспитанники получают первые представления о машинах и механизмах, облегчающих труд человека, вследствие чего развивается интерес к технике, конструированию, моделированию. </a:t>
            </a:r>
          </a:p>
          <a:p>
            <a:r>
              <a:rPr lang="ru-RU" sz="1200" kern="1200" dirty="0" smtClean="0">
                <a:solidFill>
                  <a:schemeClr val="tx1"/>
                </a:solidFill>
                <a:latin typeface="+mn-lt"/>
                <a:ea typeface="+mn-ea"/>
                <a:cs typeface="+mn-cs"/>
              </a:rPr>
              <a:t>Актуальность введения </a:t>
            </a:r>
            <a:r>
              <a:rPr lang="ru-RU" sz="1200" kern="1200" dirty="0" err="1" smtClean="0">
                <a:solidFill>
                  <a:schemeClr val="tx1"/>
                </a:solidFill>
                <a:latin typeface="+mn-lt"/>
                <a:ea typeface="+mn-ea"/>
                <a:cs typeface="+mn-cs"/>
              </a:rPr>
              <a:t>лего-констуирования</a:t>
            </a:r>
            <a:r>
              <a:rPr lang="ru-RU" sz="1200" kern="1200" dirty="0" smtClean="0">
                <a:solidFill>
                  <a:schemeClr val="tx1"/>
                </a:solidFill>
                <a:latin typeface="+mn-lt"/>
                <a:ea typeface="+mn-ea"/>
                <a:cs typeface="+mn-cs"/>
              </a:rPr>
              <a:t> и робототехники в образовательный процесс детского сада так же обусловлена требованиями ФГОС ДО к формированию развивающей предметно-пространственной среды и предпосылок универсальных учебных действий.</a:t>
            </a:r>
          </a:p>
          <a:p>
            <a:r>
              <a:rPr lang="ru-RU" sz="1200" kern="1200" dirty="0" smtClean="0">
                <a:solidFill>
                  <a:schemeClr val="tx1"/>
                </a:solidFill>
                <a:latin typeface="+mn-lt"/>
                <a:ea typeface="+mn-ea"/>
                <a:cs typeface="+mn-cs"/>
              </a:rPr>
              <a:t>	Эффективнее всего основы политехнических </a:t>
            </a:r>
            <a:r>
              <a:rPr lang="ru-RU" sz="1200" b="1" kern="1200" dirty="0" smtClean="0">
                <a:solidFill>
                  <a:srgbClr val="FF0000"/>
                </a:solidFill>
                <a:latin typeface="+mn-lt"/>
                <a:ea typeface="+mn-ea"/>
                <a:cs typeface="+mn-cs"/>
              </a:rPr>
              <a:t>умений </a:t>
            </a:r>
            <a:r>
              <a:rPr lang="ru-RU" sz="1200" kern="1200" dirty="0" smtClean="0">
                <a:solidFill>
                  <a:schemeClr val="tx1"/>
                </a:solidFill>
                <a:latin typeface="+mn-lt"/>
                <a:ea typeface="+mn-ea"/>
                <a:cs typeface="+mn-cs"/>
              </a:rPr>
              <a:t>закладываются в практической деятельности. Самой результативной из них, на мой взгляд, являются </a:t>
            </a:r>
            <a:r>
              <a:rPr lang="ru-RU" sz="1200" kern="1200" dirty="0" err="1" smtClean="0">
                <a:solidFill>
                  <a:schemeClr val="tx1"/>
                </a:solidFill>
                <a:latin typeface="+mn-lt"/>
                <a:ea typeface="+mn-ea"/>
                <a:cs typeface="+mn-cs"/>
              </a:rPr>
              <a:t>лего-конструирование</a:t>
            </a:r>
            <a:r>
              <a:rPr lang="ru-RU" sz="1200" kern="1200" dirty="0" smtClean="0">
                <a:solidFill>
                  <a:schemeClr val="tx1"/>
                </a:solidFill>
                <a:latin typeface="+mn-lt"/>
                <a:ea typeface="+mn-ea"/>
                <a:cs typeface="+mn-cs"/>
              </a:rPr>
              <a:t> и робототехника.</a:t>
            </a:r>
          </a:p>
          <a:p>
            <a:r>
              <a:rPr lang="ru-RU" sz="1200" kern="1200" dirty="0" smtClean="0">
                <a:solidFill>
                  <a:schemeClr val="tx1"/>
                </a:solidFill>
                <a:latin typeface="+mn-lt"/>
                <a:ea typeface="+mn-ea"/>
                <a:cs typeface="+mn-cs"/>
              </a:rPr>
              <a:t>Робототехника – одна из самых динамично развивающихся областей промышленности. И уже сейчас видно, что вскоре это направление будет очень востребовано и престижно. За этой технологией – большое будущее.</a:t>
            </a:r>
          </a:p>
          <a:p>
            <a:r>
              <a:rPr lang="ru-RU" sz="1200" kern="1200" dirty="0" smtClean="0">
                <a:solidFill>
                  <a:schemeClr val="tx1"/>
                </a:solidFill>
                <a:latin typeface="+mn-lt"/>
                <a:ea typeface="+mn-ea"/>
                <a:cs typeface="+mn-cs"/>
              </a:rPr>
              <a:t>Игрушка - робот - это мечта современного ребенка. А робот, собранный самостоятельно, интересен тем более.  Именно робототехника прекрасно развивает техническое мышление и техническую изобретательность у детей. </a:t>
            </a:r>
          </a:p>
          <a:p>
            <a:r>
              <a:rPr lang="ru-RU" sz="1200" kern="1200" dirty="0" smtClean="0">
                <a:solidFill>
                  <a:schemeClr val="tx1"/>
                </a:solidFill>
                <a:latin typeface="+mn-lt"/>
                <a:ea typeface="+mn-ea"/>
                <a:cs typeface="+mn-cs"/>
              </a:rPr>
              <a:t>В  процессе занятий с конструкторами </a:t>
            </a:r>
            <a:r>
              <a:rPr lang="ru-RU" sz="1200" kern="1200" dirty="0" err="1" smtClean="0">
                <a:solidFill>
                  <a:schemeClr val="tx1"/>
                </a:solidFill>
                <a:latin typeface="+mn-lt"/>
                <a:ea typeface="+mn-ea"/>
                <a:cs typeface="+mn-cs"/>
              </a:rPr>
              <a:t>Лего</a:t>
            </a:r>
            <a:r>
              <a:rPr lang="ru-RU" sz="1200" kern="1200" dirty="0" smtClean="0">
                <a:solidFill>
                  <a:schemeClr val="tx1"/>
                </a:solidFill>
                <a:latin typeface="+mn-lt"/>
                <a:ea typeface="+mn-ea"/>
                <a:cs typeface="+mn-cs"/>
              </a:rPr>
              <a:t> идет работа над  развитием интеллекта, воображения, мелкой  моторики,  творческих  задатков,  развитие диалогической и монологической  речи, расширение словарного запаса.  Особое внимание уделяется  развитию  логического  и  пространственного  мышления.  Дети  учатся  работать с предложенными инструкциями, формируются   умения  сотрудничать  с  партнером,  работать  в  коллективе.  </a:t>
            </a:r>
          </a:p>
          <a:p>
            <a:r>
              <a:rPr lang="ru-RU" sz="1200" kern="1200" dirty="0" smtClean="0">
                <a:solidFill>
                  <a:schemeClr val="tx1"/>
                </a:solidFill>
                <a:latin typeface="+mn-lt"/>
                <a:ea typeface="+mn-ea"/>
                <a:cs typeface="+mn-cs"/>
              </a:rPr>
              <a:t>Роботы для игр и развлечений появились не так давно, но уже успели стать популярными и полезными для обучения.</a:t>
            </a: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1</a:t>
            </a:fld>
            <a:endParaRPr lang="ru-RU"/>
          </a:p>
        </p:txBody>
      </p:sp>
    </p:spTree>
    <p:extLst>
      <p:ext uri="{BB962C8B-B14F-4D97-AF65-F5344CB8AC3E}">
        <p14:creationId xmlns="" xmlns:p14="http://schemas.microsoft.com/office/powerpoint/2010/main" val="372542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10</a:t>
            </a:fld>
            <a:endParaRPr lang="ru-RU"/>
          </a:p>
        </p:txBody>
      </p:sp>
    </p:spTree>
    <p:extLst>
      <p:ext uri="{BB962C8B-B14F-4D97-AF65-F5344CB8AC3E}">
        <p14:creationId xmlns="" xmlns:p14="http://schemas.microsoft.com/office/powerpoint/2010/main" val="428794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2</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Сегодня мы с вами поговорим об одном из таких роботов.</a:t>
            </a:r>
          </a:p>
          <a:p>
            <a:r>
              <a:rPr lang="ru-RU" sz="1200" kern="1200" dirty="0" err="1" smtClean="0">
                <a:solidFill>
                  <a:schemeClr val="tx1"/>
                </a:solidFill>
                <a:latin typeface="+mn-lt"/>
                <a:ea typeface="+mn-ea"/>
                <a:cs typeface="+mn-cs"/>
              </a:rPr>
              <a:t>ПервоРобот</a:t>
            </a:r>
            <a:r>
              <a:rPr lang="ru-RU" sz="1200" kern="1200" dirty="0" smtClean="0">
                <a:solidFill>
                  <a:schemeClr val="tx1"/>
                </a:solidFill>
                <a:latin typeface="+mn-lt"/>
                <a:ea typeface="+mn-ea"/>
                <a:cs typeface="+mn-cs"/>
              </a:rPr>
              <a:t> LEGO </a:t>
            </a:r>
            <a:r>
              <a:rPr lang="ru-RU" sz="1200" kern="1200" dirty="0" err="1" smtClean="0">
                <a:solidFill>
                  <a:schemeClr val="tx1"/>
                </a:solidFill>
                <a:latin typeface="+mn-lt"/>
                <a:ea typeface="+mn-ea"/>
                <a:cs typeface="+mn-cs"/>
              </a:rPr>
              <a:t>WeDo</a:t>
            </a:r>
            <a:r>
              <a:rPr lang="ru-RU" sz="1200" kern="1200" dirty="0" smtClean="0">
                <a:solidFill>
                  <a:schemeClr val="tx1"/>
                </a:solidFill>
                <a:latin typeface="+mn-lt"/>
                <a:ea typeface="+mn-ea"/>
                <a:cs typeface="+mn-cs"/>
              </a:rPr>
              <a:t> - конструктор, предназначенный для детей от 6 до 11 лет. Он позволяет строить модели машин и животных, программировать их действия и поведение. Конструктор </a:t>
            </a:r>
            <a:r>
              <a:rPr lang="ru-RU" sz="1200" kern="1200" dirty="0" err="1" smtClean="0">
                <a:solidFill>
                  <a:schemeClr val="tx1"/>
                </a:solidFill>
                <a:latin typeface="+mn-lt"/>
                <a:ea typeface="+mn-ea"/>
                <a:cs typeface="+mn-cs"/>
              </a:rPr>
              <a:t>ПервоРобот</a:t>
            </a:r>
            <a:r>
              <a:rPr lang="ru-RU" sz="1200" kern="1200" dirty="0" smtClean="0">
                <a:solidFill>
                  <a:schemeClr val="tx1"/>
                </a:solidFill>
                <a:latin typeface="+mn-lt"/>
                <a:ea typeface="+mn-ea"/>
                <a:cs typeface="+mn-cs"/>
              </a:rPr>
              <a:t>  позволяет детям ощутить себя в качестве юных исследователей, инженеров, программистов и математиков.</a:t>
            </a:r>
          </a:p>
          <a:p>
            <a:r>
              <a:rPr lang="ru-RU" sz="1200" kern="1200" dirty="0" smtClean="0">
                <a:solidFill>
                  <a:schemeClr val="tx1"/>
                </a:solidFill>
                <a:latin typeface="+mn-lt"/>
                <a:ea typeface="+mn-ea"/>
                <a:cs typeface="+mn-cs"/>
              </a:rPr>
              <a:t>В набор входит 158 элементов, включая USB ЛЕГО - коммутатор, мотор, датчик наклона и датчик расстояния, позволяющие сделать модель более маневренной. При помощи мотора и заданной программы модель может  совершать вращение по часовой стрелке и против часовой, при помощи датчика наклона модель наклоняется в разные стороны, датчик расстояния помогает модели обнаружить объекта на расстоянии до 15 см.</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2</a:t>
            </a:fld>
            <a:endParaRPr lang="ru-RU"/>
          </a:p>
        </p:txBody>
      </p:sp>
    </p:spTree>
    <p:extLst>
      <p:ext uri="{BB962C8B-B14F-4D97-AF65-F5344CB8AC3E}">
        <p14:creationId xmlns="" xmlns:p14="http://schemas.microsoft.com/office/powerpoint/2010/main" val="131748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3</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Комплект </a:t>
            </a:r>
            <a:r>
              <a:rPr lang="ru-RU" sz="1200" kern="1200" dirty="0" err="1" smtClean="0">
                <a:solidFill>
                  <a:schemeClr val="tx1"/>
                </a:solidFill>
                <a:latin typeface="+mn-lt"/>
                <a:ea typeface="+mn-ea"/>
                <a:cs typeface="+mn-cs"/>
              </a:rPr>
              <a:t>ПервоРобот</a:t>
            </a:r>
            <a:r>
              <a:rPr lang="ru-RU" sz="1200" kern="1200" dirty="0" smtClean="0">
                <a:solidFill>
                  <a:schemeClr val="tx1"/>
                </a:solidFill>
                <a:latin typeface="+mn-lt"/>
                <a:ea typeface="+mn-ea"/>
                <a:cs typeface="+mn-cs"/>
              </a:rPr>
              <a:t> включает 12 заданий, которые разбиты на четыре раздела. Каждый раздел имеет свою основную предметную область, на которой фокусируется деятельность детей.</a:t>
            </a:r>
          </a:p>
          <a:p>
            <a:r>
              <a:rPr lang="ru-RU" sz="1200" kern="1200" dirty="0" smtClean="0">
                <a:solidFill>
                  <a:schemeClr val="tx1"/>
                </a:solidFill>
                <a:latin typeface="+mn-lt"/>
                <a:ea typeface="+mn-ea"/>
                <a:cs typeface="+mn-cs"/>
              </a:rPr>
              <a:t>В разделе «Забавные механизмы» основной предметной областью является физика. На занятии «Танцующие птицы» у детей </a:t>
            </a:r>
            <a:r>
              <a:rPr lang="ru-RU" sz="1200" b="1" kern="1200" dirty="0" smtClean="0">
                <a:solidFill>
                  <a:srgbClr val="FF0000"/>
                </a:solidFill>
                <a:latin typeface="+mn-lt"/>
                <a:ea typeface="+mn-ea"/>
                <a:cs typeface="+mn-cs"/>
              </a:rPr>
              <a:t>формируется такое</a:t>
            </a:r>
            <a:r>
              <a:rPr lang="ru-RU" sz="1200" b="1" kern="1200" baseline="0" dirty="0" smtClean="0">
                <a:solidFill>
                  <a:srgbClr val="FF0000"/>
                </a:solidFill>
                <a:latin typeface="+mn-lt"/>
                <a:ea typeface="+mn-ea"/>
                <a:cs typeface="+mn-cs"/>
              </a:rPr>
              <a:t> понятие, как</a:t>
            </a:r>
            <a:r>
              <a:rPr lang="ru-RU" sz="1200" b="1" kern="1200" dirty="0" smtClean="0">
                <a:solidFill>
                  <a:srgbClr val="FF0000"/>
                </a:solidFill>
                <a:latin typeface="+mn-lt"/>
                <a:ea typeface="+mn-ea"/>
                <a:cs typeface="+mn-cs"/>
              </a:rPr>
              <a:t>  </a:t>
            </a:r>
            <a:r>
              <a:rPr lang="ru-RU" sz="1200" kern="1200" dirty="0" smtClean="0">
                <a:solidFill>
                  <a:schemeClr val="tx1"/>
                </a:solidFill>
                <a:latin typeface="+mn-lt"/>
                <a:ea typeface="+mn-ea"/>
                <a:cs typeface="+mn-cs"/>
              </a:rPr>
              <a:t>ременные передачи, экспериментируют со шкивами разных размеров. На занятии «Умная вертушка» дети исследуют влияние размеров зубчатых колёс на вращение волчка. Занятие «Обезьянка-барабанщица» посвящено изучению принципа действия рычагов и кулачков, а также знакомству с основными видами движения.  </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3</a:t>
            </a:fld>
            <a:endParaRPr lang="ru-RU"/>
          </a:p>
        </p:txBody>
      </p:sp>
    </p:spTree>
    <p:extLst>
      <p:ext uri="{BB962C8B-B14F-4D97-AF65-F5344CB8AC3E}">
        <p14:creationId xmlns="" xmlns:p14="http://schemas.microsoft.com/office/powerpoint/2010/main" val="300329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СЛАЙД 4</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разделе «Звери» основной предметной областью является технология,  понимание того как система модели должна реагировать на свое окружение. На занятии «Голодный аллигатор» дети программируют аллигатора, который закрывает пасть, когда датчик расстояния обнаруживает в ней «пищу». На занятии «Рычащий лев»  программируют льва, чтобы он сначала садился, затем ложился и рычал, учуяв запах еды. На занятии «Порхающая птица» создается программа, включающая звук хлопающих крыльев, когда датчик наклона обнаруживает, что хвост птицы поднят или опущен. Кроме того, программа включает звук птичьего щебета, когда птица наклоняется, и датчик расстояния обнаруживает приближение земли.</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4</a:t>
            </a:fld>
            <a:endParaRPr lang="ru-RU"/>
          </a:p>
        </p:txBody>
      </p:sp>
    </p:spTree>
    <p:extLst>
      <p:ext uri="{BB962C8B-B14F-4D97-AF65-F5344CB8AC3E}">
        <p14:creationId xmlns="" xmlns:p14="http://schemas.microsoft.com/office/powerpoint/2010/main" val="23086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a:t>
            </a:r>
            <a:r>
              <a:rPr lang="ru-RU" sz="1200" b="1" kern="1200" baseline="0" dirty="0" smtClean="0">
                <a:solidFill>
                  <a:schemeClr val="tx1"/>
                </a:solidFill>
                <a:latin typeface="+mn-lt"/>
                <a:ea typeface="+mn-ea"/>
                <a:cs typeface="+mn-cs"/>
              </a:rPr>
              <a:t> 5</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Раздел «Футбол» сфокусирован на математике. На занятии «Нападающий» измеряют расстояние, на которое улетает бумажный мячик. На занятии «Вратарь» дети подсчитывают количество голов, промахов и отбитых мячей, создают программу автоматического ведения счета. На занятии «Ликующие болельщики» ребята используют числа для оценки качественных показателей.</a:t>
            </a: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5</a:t>
            </a:fld>
            <a:endParaRPr lang="ru-RU"/>
          </a:p>
        </p:txBody>
      </p:sp>
    </p:spTree>
    <p:extLst>
      <p:ext uri="{BB962C8B-B14F-4D97-AF65-F5344CB8AC3E}">
        <p14:creationId xmlns="" xmlns:p14="http://schemas.microsoft.com/office/powerpoint/2010/main" val="151427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6</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Раздел «Приключения» сфокусирован на развитии речи. На занятии «Спасение самолёта» дети осваивают важнейшие вопросы любого интервью: «Кто, Что, Где, Почему, Как?» и описывают приключения пилота. На занятии «Спасение от великана» ребята исполняют диалоги за героев, которые случайно разбудили спящего великана и убежали из леса. На занятии «Непотопляемый парусник» дети последовательно описывают приключения попавшего в шторм моряка.</a:t>
            </a: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6</a:t>
            </a:fld>
            <a:endParaRPr lang="ru-RU"/>
          </a:p>
        </p:txBody>
      </p:sp>
    </p:spTree>
    <p:extLst>
      <p:ext uri="{BB962C8B-B14F-4D97-AF65-F5344CB8AC3E}">
        <p14:creationId xmlns="" xmlns:p14="http://schemas.microsoft.com/office/powerpoint/2010/main" val="84778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7</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Обучение  состоит из 4 этапов:</a:t>
            </a:r>
          </a:p>
          <a:p>
            <a:r>
              <a:rPr lang="ru-RU" sz="1200" kern="1200" dirty="0" smtClean="0">
                <a:solidFill>
                  <a:schemeClr val="tx1"/>
                </a:solidFill>
                <a:latin typeface="+mn-lt"/>
                <a:ea typeface="+mn-ea"/>
                <a:cs typeface="+mn-cs"/>
              </a:rPr>
              <a:t>1. Просмотр анимированной презентации с участием фигурок героев – Маши и Макса.</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Использование этой анимации, помогает проиллюстрировать занятие, побудить их к обсуждению темы занятия, </a:t>
            </a:r>
            <a:r>
              <a:rPr lang="ru-RU" sz="1200" b="1" kern="1200" dirty="0" err="1" smtClean="0">
                <a:solidFill>
                  <a:schemeClr val="tx1"/>
                </a:solidFill>
                <a:latin typeface="+mn-lt"/>
                <a:ea typeface="+mn-ea"/>
                <a:cs typeface="+mn-cs"/>
              </a:rPr>
              <a:t>замотивировать</a:t>
            </a:r>
            <a:r>
              <a:rPr lang="ru-RU" sz="1200" kern="1200" dirty="0" smtClean="0">
                <a:solidFill>
                  <a:schemeClr val="tx1"/>
                </a:solidFill>
                <a:latin typeface="+mn-lt"/>
                <a:ea typeface="+mn-ea"/>
                <a:cs typeface="+mn-cs"/>
              </a:rPr>
              <a:t> детей на дальнейшую</a:t>
            </a:r>
            <a:r>
              <a:rPr lang="ru-RU" sz="1200" kern="1200" baseline="0" dirty="0" smtClean="0">
                <a:solidFill>
                  <a:schemeClr val="tx1"/>
                </a:solidFill>
                <a:latin typeface="+mn-lt"/>
                <a:ea typeface="+mn-ea"/>
                <a:cs typeface="+mn-cs"/>
              </a:rPr>
              <a:t> деятельность</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2. Конструирование. Образовательный материал лучше всего усваивается тогда, когда мозг и руки «работают вместе».  В каждом задании комплекта   приведены подробные пошаговые инструкции, которые ребенок может выполнять не только под руководством воспитателя, но и  самостоятельно.  </a:t>
            </a:r>
          </a:p>
          <a:p>
            <a:r>
              <a:rPr lang="ru-RU" sz="1200" kern="1200" dirty="0" smtClean="0">
                <a:solidFill>
                  <a:schemeClr val="tx1"/>
                </a:solidFill>
                <a:latin typeface="+mn-lt"/>
                <a:ea typeface="+mn-ea"/>
                <a:cs typeface="+mn-cs"/>
              </a:rPr>
              <a:t>3. Рефлексия. На этом этапе дети обдумывают и осмысливают проделанную работу, исследуют, какое влияние на поведение модели оказывает изменение ее конструкции.</a:t>
            </a:r>
          </a:p>
          <a:p>
            <a:r>
              <a:rPr lang="ru-RU" sz="1200" kern="1200" dirty="0" smtClean="0">
                <a:solidFill>
                  <a:schemeClr val="tx1"/>
                </a:solidFill>
                <a:latin typeface="+mn-lt"/>
                <a:ea typeface="+mn-ea"/>
                <a:cs typeface="+mn-cs"/>
              </a:rPr>
              <a:t>4. Развитие. Процесс обучения более приятен и эффективен, если есть стимулы. Удовольствие, получаемое от успешно выполненной работы, вдохновляют детей на дальнейшую творческую работу. Для каждого занятия в программу включены идеи по созданию и программированию моделей с более сложным поведением.</a:t>
            </a:r>
          </a:p>
          <a:p>
            <a:r>
              <a:rPr lang="ru-RU" sz="1200" kern="1200" dirty="0" smtClean="0">
                <a:solidFill>
                  <a:schemeClr val="tx1"/>
                </a:solidFill>
                <a:latin typeface="+mn-lt"/>
                <a:ea typeface="+mn-ea"/>
                <a:cs typeface="+mn-cs"/>
              </a:rPr>
              <a:t>На занятиях дети могут работать индивидуально, небольшими группами или в командах. По завершении работы над проектами можно устроить выставку моделей.</a:t>
            </a:r>
          </a:p>
          <a:p>
            <a:endParaRPr lang="ru-RU" dirty="0"/>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7</a:t>
            </a:fld>
            <a:endParaRPr lang="ru-RU"/>
          </a:p>
        </p:txBody>
      </p:sp>
    </p:spTree>
    <p:extLst>
      <p:ext uri="{BB962C8B-B14F-4D97-AF65-F5344CB8AC3E}">
        <p14:creationId xmlns="" xmlns:p14="http://schemas.microsoft.com/office/powerpoint/2010/main" val="135805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b="1" kern="1200" dirty="0" smtClean="0">
                <a:solidFill>
                  <a:schemeClr val="tx1"/>
                </a:solidFill>
                <a:latin typeface="+mn-lt"/>
                <a:ea typeface="+mn-ea"/>
                <a:cs typeface="+mn-cs"/>
              </a:rPr>
              <a:t>СЛАЙД 8</a:t>
            </a:r>
          </a:p>
          <a:p>
            <a:r>
              <a:rPr lang="ru-RU" sz="1200" b="1" kern="1200" dirty="0" smtClean="0">
                <a:solidFill>
                  <a:schemeClr val="tx1"/>
                </a:solidFill>
                <a:latin typeface="+mn-lt"/>
                <a:ea typeface="+mn-ea"/>
                <a:cs typeface="+mn-cs"/>
              </a:rPr>
              <a:t>Практическая часть</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Просмотр анимированной презентации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Прежде чем начать собирать модель крокодила,  давайте посмотрим с вами что делают наши друзья Маша и Макс  (просмотр презентации)</a:t>
            </a:r>
          </a:p>
          <a:p>
            <a:r>
              <a:rPr lang="ru-RU" sz="1200" b="1" i="1" kern="1200" dirty="0" smtClean="0">
                <a:solidFill>
                  <a:schemeClr val="tx1"/>
                </a:solidFill>
                <a:latin typeface="+mn-lt"/>
                <a:ea typeface="+mn-ea"/>
                <a:cs typeface="+mn-cs"/>
              </a:rPr>
              <a:t>Вопросы после просмотра: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-Что сделал крокодил?</a:t>
            </a:r>
          </a:p>
          <a:p>
            <a:r>
              <a:rPr lang="ru-RU" sz="1200" kern="1200" dirty="0" smtClean="0">
                <a:solidFill>
                  <a:schemeClr val="tx1"/>
                </a:solidFill>
                <a:latin typeface="+mn-lt"/>
                <a:ea typeface="+mn-ea"/>
                <a:cs typeface="+mn-cs"/>
              </a:rPr>
              <a:t>-Как отреагировали Маша и Макс на действия крокодила?</a:t>
            </a:r>
          </a:p>
          <a:p>
            <a:r>
              <a:rPr lang="ru-RU" sz="1200" b="1" i="1" kern="1200" dirty="0" smtClean="0">
                <a:solidFill>
                  <a:schemeClr val="tx1"/>
                </a:solidFill>
                <a:latin typeface="+mn-lt"/>
                <a:ea typeface="+mn-ea"/>
                <a:cs typeface="+mn-cs"/>
              </a:rPr>
              <a:t>Переходят на «следующую страничку» и читают задание</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Конструирование и программирование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А теперь давайте с вами построим модель крокодила  (выполнение работы).</a:t>
            </a:r>
          </a:p>
          <a:p>
            <a:r>
              <a:rPr lang="ru-RU" sz="1200" kern="1200" dirty="0" smtClean="0">
                <a:solidFill>
                  <a:schemeClr val="tx1"/>
                </a:solidFill>
                <a:latin typeface="+mn-lt"/>
                <a:ea typeface="+mn-ea"/>
                <a:cs typeface="+mn-cs"/>
              </a:rPr>
              <a:t>В программном обеспечении конструктора имеется палитра блоков, она предназначена для создания программ путём перетаскивания Блоков из Палитры на Рабочее поле и их встраивания в цепочку программы.  </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Рефлексия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Назовите мне, какие главные детали используются в нашей модели. Расскажите, как работает наша модель </a:t>
            </a:r>
            <a:r>
              <a:rPr lang="ru-RU" sz="1200" b="1" kern="1200" dirty="0" smtClean="0">
                <a:solidFill>
                  <a:schemeClr val="tx1"/>
                </a:solidFill>
                <a:latin typeface="+mn-lt"/>
                <a:ea typeface="+mn-ea"/>
                <a:cs typeface="+mn-cs"/>
              </a:rPr>
              <a:t>(Вот например, ответы детей</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Ваня: </a:t>
            </a:r>
            <a:r>
              <a:rPr lang="ru-RU" sz="1200" kern="1200" dirty="0" smtClean="0">
                <a:solidFill>
                  <a:schemeClr val="tx1"/>
                </a:solidFill>
                <a:latin typeface="+mn-lt"/>
                <a:ea typeface="+mn-ea"/>
                <a:cs typeface="+mn-cs"/>
              </a:rPr>
              <a:t>«при сборке модели мы использовали мотор для вращения коронного зубчатого колеса. Коронное колесо вращает другое зубчатое колесо. Зубчатое колесо - малый шкив и ремень. Ремень - большой шкив. Шкив закрывает пасть аллигатора. В программе «Голодный аллигатор» для программирования модели используются блоки «Мотор по часовой…», «Мотор против часовой…»,  «Воспроизведение звука», «Цикл», «Начало»).</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Развитие</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Теперь запрограммируйте своего крокодила так, чтобы он закрывал пасть, когда в ней оказывается еда</a:t>
            </a:r>
          </a:p>
          <a:p>
            <a:r>
              <a:rPr lang="ru-RU" sz="1200" b="1" i="1" kern="1200" dirty="0" smtClean="0">
                <a:solidFill>
                  <a:schemeClr val="tx1"/>
                </a:solidFill>
                <a:latin typeface="+mn-lt"/>
                <a:ea typeface="+mn-ea"/>
                <a:cs typeface="+mn-cs"/>
              </a:rPr>
              <a:t>Переходят на «следующую страничку» и читают задание</a:t>
            </a:r>
            <a:endParaRPr lang="ru-RU" sz="1200" kern="1200" dirty="0" smtClean="0">
              <a:solidFill>
                <a:schemeClr val="tx1"/>
              </a:solidFill>
              <a:latin typeface="+mn-lt"/>
              <a:ea typeface="+mn-ea"/>
              <a:cs typeface="+mn-cs"/>
            </a:endParaRP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8</a:t>
            </a:fld>
            <a:endParaRPr lang="ru-RU"/>
          </a:p>
        </p:txBody>
      </p:sp>
    </p:spTree>
    <p:extLst>
      <p:ext uri="{BB962C8B-B14F-4D97-AF65-F5344CB8AC3E}">
        <p14:creationId xmlns="" xmlns:p14="http://schemas.microsoft.com/office/powerpoint/2010/main" val="156099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СЛАЙД 9</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детском саду в 2013 году была утверждена </a:t>
            </a:r>
            <a:r>
              <a:rPr lang="ru-RU" sz="1200" b="1" kern="1200" dirty="0" smtClean="0">
                <a:solidFill>
                  <a:schemeClr val="tx1"/>
                </a:solidFill>
                <a:latin typeface="+mn-lt"/>
                <a:ea typeface="+mn-ea"/>
                <a:cs typeface="+mn-cs"/>
              </a:rPr>
              <a:t>программа дополнительного образования </a:t>
            </a:r>
            <a:r>
              <a:rPr lang="ru-RU" sz="1200" kern="1200" dirty="0" smtClean="0">
                <a:solidFill>
                  <a:schemeClr val="tx1"/>
                </a:solidFill>
                <a:latin typeface="+mn-lt"/>
                <a:ea typeface="+mn-ea"/>
                <a:cs typeface="+mn-cs"/>
              </a:rPr>
              <a:t>«Компьютер в детском саду», в содержание которой входило не только конструирование роботов, но  и создание самодельных книг о собранных моделях. Результатом реализации этой программы является то, что несколько человек сами начали моделировать </a:t>
            </a:r>
            <a:r>
              <a:rPr lang="ru-RU" sz="1200" kern="1200" dirty="0" err="1" smtClean="0">
                <a:solidFill>
                  <a:schemeClr val="tx1"/>
                </a:solidFill>
                <a:latin typeface="+mn-lt"/>
                <a:ea typeface="+mn-ea"/>
                <a:cs typeface="+mn-cs"/>
              </a:rPr>
              <a:t>лего-роботов</a:t>
            </a:r>
            <a:r>
              <a:rPr lang="ru-RU" sz="1200" kern="1200" dirty="0" smtClean="0">
                <a:solidFill>
                  <a:schemeClr val="tx1"/>
                </a:solidFill>
                <a:latin typeface="+mn-lt"/>
                <a:ea typeface="+mn-ea"/>
                <a:cs typeface="+mn-cs"/>
              </a:rPr>
              <a:t>, не входящих в комплект </a:t>
            </a:r>
            <a:r>
              <a:rPr lang="ru-RU" sz="1200" kern="1200" dirty="0" err="1" smtClean="0">
                <a:solidFill>
                  <a:schemeClr val="tx1"/>
                </a:solidFill>
                <a:latin typeface="+mn-lt"/>
                <a:ea typeface="+mn-ea"/>
                <a:cs typeface="+mn-cs"/>
              </a:rPr>
              <a:t>Перворобота</a:t>
            </a:r>
            <a:r>
              <a:rPr lang="ru-RU" sz="1200" kern="1200" dirty="0" smtClean="0">
                <a:solidFill>
                  <a:schemeClr val="tx1"/>
                </a:solidFill>
                <a:latin typeface="+mn-lt"/>
                <a:ea typeface="+mn-ea"/>
                <a:cs typeface="+mn-cs"/>
              </a:rPr>
              <a:t>.</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Спасибо за внимание. Я готова ответить на ваши вопросы.  </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272EB10E-36AB-4E69-96D5-4F5012C7B017}" type="slidenum">
              <a:rPr lang="ru-RU" smtClean="0"/>
              <a:pPr>
                <a:defRPr/>
              </a:pPr>
              <a:t>9</a:t>
            </a:fld>
            <a:endParaRPr lang="ru-RU"/>
          </a:p>
        </p:txBody>
      </p:sp>
    </p:spTree>
    <p:extLst>
      <p:ext uri="{BB962C8B-B14F-4D97-AF65-F5344CB8AC3E}">
        <p14:creationId xmlns="" xmlns:p14="http://schemas.microsoft.com/office/powerpoint/2010/main" val="95585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860001E-1ECA-4FBA-8F3A-FF877D22BB43}" type="datetimeFigureOut">
              <a:rPr lang="ru-RU"/>
              <a:pPr>
                <a:defRPr/>
              </a:pPr>
              <a:t>08.12.2015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643614-151D-4284-9BCA-D28262DB928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AC9A3E7-744E-4AA7-8FAC-6E9336AC4621}" type="datetimeFigureOut">
              <a:rPr lang="ru-RU"/>
              <a:pPr>
                <a:defRPr/>
              </a:pPr>
              <a:t>08.12.2015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B09738-8EB2-4B84-B1DB-544B851C2CF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56A2AA-0839-4544-8A77-8D9A48C85DAF}" type="datetimeFigureOut">
              <a:rPr lang="ru-RU"/>
              <a:pPr>
                <a:defRPr/>
              </a:pPr>
              <a:t>08.12.2015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586DEB-D51D-4D5C-93C5-98D3811F5C9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FAEF73B-1CFF-4133-94BE-B7ABE7F915EF}" type="datetimeFigureOut">
              <a:rPr lang="ru-RU"/>
              <a:pPr>
                <a:defRPr/>
              </a:pPr>
              <a:t>08.12.2015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A87DF1-28E4-419C-B977-5AAAB39128D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6F172F8-E9B4-4D32-9801-664641879EB8}" type="datetimeFigureOut">
              <a:rPr lang="ru-RU"/>
              <a:pPr>
                <a:defRPr/>
              </a:pPr>
              <a:t>08.12.2015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D3CD54-93D2-4527-AA36-EE99DA32FAC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5C881B66-D1FE-43F0-B91D-020ABB0BA556}" type="datetimeFigureOut">
              <a:rPr lang="ru-RU"/>
              <a:pPr>
                <a:defRPr/>
              </a:pPr>
              <a:t>08.12.2015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AA73BEC9-D64B-492A-8CA7-0F301E80884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E3508602-5660-405C-8F1F-4B80A5B8D863}" type="datetimeFigureOut">
              <a:rPr lang="ru-RU"/>
              <a:pPr>
                <a:defRPr/>
              </a:pPr>
              <a:t>08.12.2015</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151CB8D5-6349-4A11-988C-DB6AA1A073F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A14FE3D9-D19C-4A24-AD79-84B60BEA47BA}" type="datetimeFigureOut">
              <a:rPr lang="ru-RU"/>
              <a:pPr>
                <a:defRPr/>
              </a:pPr>
              <a:t>08.12.2015</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C9FAE32B-9E1C-42C5-83C8-2E175B4A7DF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61E3CB21-8B87-4D75-8766-D851577EBAD8}" type="datetimeFigureOut">
              <a:rPr lang="ru-RU"/>
              <a:pPr>
                <a:defRPr/>
              </a:pPr>
              <a:t>08.12.2015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6FF9D305-0C09-40F4-8E0B-24BED2C5864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FE35C1F2-E690-418F-97F9-B8CB2AB7243E}" type="datetimeFigureOut">
              <a:rPr lang="ru-RU"/>
              <a:pPr>
                <a:defRPr/>
              </a:pPr>
              <a:t>08.12.2015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C357C4B7-A694-43B0-9F7F-E28F3163B42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A7DBCA58-7F07-4071-8F6D-8BB946EC3979}" type="datetimeFigureOut">
              <a:rPr lang="ru-RU"/>
              <a:pPr>
                <a:defRPr/>
              </a:pPr>
              <a:t>08.12.2015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D7C1A47B-E2DE-4ACA-A40C-CAC912FD97A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357158" y="285728"/>
            <a:ext cx="8501122" cy="6215106"/>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029" name="Рисунок 7" descr="0_75c96_b715e7d3_XL.jpeg"/>
          <p:cNvPicPr>
            <a:picLocks noChangeAspect="1"/>
          </p:cNvPicPr>
          <p:nvPr userDrawn="1"/>
        </p:nvPicPr>
        <p:blipFill>
          <a:blip r:embed="rId14">
            <a:clrChange>
              <a:clrFrom>
                <a:srgbClr val="FFFFFF"/>
              </a:clrFrom>
              <a:clrTo>
                <a:srgbClr val="FFFFFF">
                  <a:alpha val="0"/>
                </a:srgbClr>
              </a:clrTo>
            </a:clrChange>
          </a:blip>
          <a:srcRect l="8363" t="8363"/>
          <a:stretch>
            <a:fillRect/>
          </a:stretch>
        </p:blipFill>
        <p:spPr bwMode="auto">
          <a:xfrm>
            <a:off x="71438" y="71438"/>
            <a:ext cx="2000250" cy="2000250"/>
          </a:xfrm>
          <a:prstGeom prst="rect">
            <a:avLst/>
          </a:prstGeom>
          <a:noFill/>
          <a:ln w="9525">
            <a:noFill/>
            <a:miter lim="800000"/>
            <a:headEnd/>
            <a:tailEnd/>
          </a:ln>
        </p:spPr>
      </p:pic>
      <p:sp>
        <p:nvSpPr>
          <p:cNvPr id="103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FA6CF11-F0E0-4BF3-9A61-9093E46A3A1A}" type="datetimeFigureOut">
              <a:rPr lang="ru-RU"/>
              <a:pPr>
                <a:defRPr/>
              </a:pPr>
              <a:t>08.12.2015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dirty="0" smtClean="0">
                <a:solidFill>
                  <a:schemeClr val="tx1">
                    <a:tint val="75000"/>
                  </a:schemeClr>
                </a:solidFill>
                <a:latin typeface="+mn-lt"/>
                <a:cs typeface="+mn-cs"/>
              </a:defRPr>
            </a:lvl1pPr>
          </a:lstStyle>
          <a:p>
            <a:pPr>
              <a:defRPr/>
            </a:pPr>
            <a:r>
              <a:rPr lang="en-US"/>
              <a:t>corowina.ucoz.com</a:t>
            </a:r>
            <a:endParaRPr lang="ru-RU"/>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Рисунок 1" descr="C:\эмблема.wmf"/>
          <p:cNvPicPr>
            <a:picLocks noChangeAspect="1" noChangeArrowheads="1"/>
          </p:cNvPicPr>
          <p:nvPr/>
        </p:nvPicPr>
        <p:blipFill>
          <a:blip r:embed="rId3"/>
          <a:srcRect/>
          <a:stretch>
            <a:fillRect/>
          </a:stretch>
        </p:blipFill>
        <p:spPr bwMode="auto">
          <a:xfrm>
            <a:off x="142844" y="142852"/>
            <a:ext cx="1557338" cy="1557338"/>
          </a:xfrm>
          <a:prstGeom prst="rect">
            <a:avLst/>
          </a:prstGeom>
          <a:noFill/>
          <a:ln w="9525">
            <a:noFill/>
            <a:miter lim="800000"/>
            <a:headEnd/>
            <a:tailEnd/>
          </a:ln>
        </p:spPr>
      </p:pic>
      <p:sp>
        <p:nvSpPr>
          <p:cNvPr id="14337" name="Заголовок 3"/>
          <p:cNvSpPr>
            <a:spLocks noGrp="1"/>
          </p:cNvSpPr>
          <p:nvPr>
            <p:ph type="ctrTitle"/>
          </p:nvPr>
        </p:nvSpPr>
        <p:spPr>
          <a:xfrm>
            <a:off x="1357290" y="857232"/>
            <a:ext cx="7358114" cy="1000143"/>
          </a:xfrm>
        </p:spPr>
        <p:txBody>
          <a:bodyPr/>
          <a:lstStyle/>
          <a:p>
            <a:r>
              <a:rPr lang="ru-RU" sz="2400" b="1" dirty="0" smtClean="0">
                <a:solidFill>
                  <a:srgbClr val="002060"/>
                </a:solidFill>
                <a:latin typeface="Arial" pitchFamily="34" charset="0"/>
                <a:cs typeface="Arial" pitchFamily="34" charset="0"/>
              </a:rPr>
              <a:t> </a:t>
            </a:r>
            <a:r>
              <a:rPr lang="ru-RU" sz="2800" b="1" dirty="0" smtClean="0">
                <a:solidFill>
                  <a:srgbClr val="002060"/>
                </a:solidFill>
                <a:latin typeface="Arial" pitchFamily="34" charset="0"/>
                <a:cs typeface="Arial" pitchFamily="34" charset="0"/>
              </a:rPr>
              <a:t/>
            </a:r>
            <a:br>
              <a:rPr lang="ru-RU" sz="2800" b="1" dirty="0" smtClean="0">
                <a:solidFill>
                  <a:srgbClr val="002060"/>
                </a:solidFill>
                <a:latin typeface="Arial" pitchFamily="34" charset="0"/>
                <a:cs typeface="Arial" pitchFamily="34" charset="0"/>
              </a:rPr>
            </a:br>
            <a:r>
              <a:rPr lang="ru-RU" sz="2000" b="1" dirty="0" smtClean="0">
                <a:solidFill>
                  <a:srgbClr val="002060"/>
                </a:solidFill>
                <a:latin typeface="Arial" pitchFamily="34" charset="0"/>
                <a:cs typeface="Arial" pitchFamily="34" charset="0"/>
              </a:rPr>
              <a:t>«</a:t>
            </a: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ПервоРобот</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LEGO </a:t>
            </a: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WeDo</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 </a:t>
            </a:r>
            <a:br>
              <a:rPr lang="ru-RU" sz="2000" b="1" dirty="0" smtClean="0">
                <a:solidFill>
                  <a:srgbClr val="002060"/>
                </a:solidFill>
                <a:effectLst>
                  <a:outerShdw blurRad="38100" dist="38100" dir="2700000" algn="tl">
                    <a:srgbClr val="C0C0C0"/>
                  </a:outerShdw>
                </a:effectLst>
                <a:latin typeface="Arial" pitchFamily="34" charset="0"/>
                <a:cs typeface="Arial" pitchFamily="34" charset="0"/>
              </a:rPr>
            </a:b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легоконструирование</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с использованием ИКТ в образовательном процессе ДОО»</a:t>
            </a:r>
            <a:r>
              <a:rPr lang="ru-RU" sz="2000" b="1" dirty="0" smtClean="0">
                <a:solidFill>
                  <a:srgbClr val="002060"/>
                </a:solidFill>
                <a:latin typeface="Arial" pitchFamily="34" charset="0"/>
                <a:cs typeface="Arial" pitchFamily="34" charset="0"/>
              </a:rPr>
              <a:t> </a:t>
            </a:r>
            <a:r>
              <a:rPr lang="ru-RU" sz="2800" b="1" dirty="0" smtClean="0">
                <a:solidFill>
                  <a:srgbClr val="002060"/>
                </a:solidFill>
                <a:latin typeface="Arial" pitchFamily="34" charset="0"/>
                <a:cs typeface="Arial" pitchFamily="34" charset="0"/>
              </a:rPr>
              <a:t/>
            </a:r>
            <a:br>
              <a:rPr lang="ru-RU" sz="2800" b="1" dirty="0" smtClean="0">
                <a:solidFill>
                  <a:srgbClr val="002060"/>
                </a:solidFill>
                <a:latin typeface="Arial" pitchFamily="34" charset="0"/>
                <a:cs typeface="Arial" pitchFamily="34" charset="0"/>
              </a:rPr>
            </a:br>
            <a:endParaRPr lang="ru-RU" sz="2800" b="1" dirty="0" smtClean="0">
              <a:solidFill>
                <a:srgbClr val="002060"/>
              </a:solidFill>
              <a:latin typeface="Arial" pitchFamily="34" charset="0"/>
              <a:cs typeface="Arial" pitchFamily="34" charset="0"/>
            </a:endParaRPr>
          </a:p>
        </p:txBody>
      </p:sp>
      <p:sp>
        <p:nvSpPr>
          <p:cNvPr id="5" name="Подзаголовок 4"/>
          <p:cNvSpPr>
            <a:spLocks noGrp="1"/>
          </p:cNvSpPr>
          <p:nvPr>
            <p:ph type="subTitle" idx="1"/>
          </p:nvPr>
        </p:nvSpPr>
        <p:spPr>
          <a:xfrm>
            <a:off x="1371600" y="5214938"/>
            <a:ext cx="6915150" cy="928687"/>
          </a:xfrm>
        </p:spPr>
        <p:txBody>
          <a:bodyPr>
            <a:normAutofit/>
          </a:bodyPr>
          <a:lstStyle/>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Назарова Марина Анатольевна, </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старший воспитатель 1 корпуса </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МАДОУ ЦРР – детского сада № 50</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 города Тюмени</a:t>
            </a:r>
          </a:p>
        </p:txBody>
      </p:sp>
      <p:pic>
        <p:nvPicPr>
          <p:cNvPr id="14340" name="Picture 2" descr="C:\Users\User\Desktop\перворобот\image_1.png"/>
          <p:cNvPicPr>
            <a:picLocks noChangeAspect="1" noChangeArrowheads="1"/>
          </p:cNvPicPr>
          <p:nvPr/>
        </p:nvPicPr>
        <p:blipFill>
          <a:blip r:embed="rId4"/>
          <a:srcRect/>
          <a:stretch>
            <a:fillRect/>
          </a:stretch>
        </p:blipFill>
        <p:spPr bwMode="auto">
          <a:xfrm>
            <a:off x="2643174" y="1714488"/>
            <a:ext cx="3929062" cy="329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Рисунок 1" descr="C:\эмблема.wmf"/>
          <p:cNvPicPr>
            <a:picLocks noChangeAspect="1" noChangeArrowheads="1"/>
          </p:cNvPicPr>
          <p:nvPr/>
        </p:nvPicPr>
        <p:blipFill>
          <a:blip r:embed="rId3"/>
          <a:srcRect/>
          <a:stretch>
            <a:fillRect/>
          </a:stretch>
        </p:blipFill>
        <p:spPr bwMode="auto">
          <a:xfrm>
            <a:off x="142844" y="142852"/>
            <a:ext cx="1557338" cy="1557338"/>
          </a:xfrm>
          <a:prstGeom prst="rect">
            <a:avLst/>
          </a:prstGeom>
          <a:noFill/>
          <a:ln w="9525">
            <a:noFill/>
            <a:miter lim="800000"/>
            <a:headEnd/>
            <a:tailEnd/>
          </a:ln>
        </p:spPr>
      </p:pic>
      <p:sp>
        <p:nvSpPr>
          <p:cNvPr id="14337" name="Заголовок 3"/>
          <p:cNvSpPr>
            <a:spLocks noGrp="1"/>
          </p:cNvSpPr>
          <p:nvPr>
            <p:ph type="ctrTitle"/>
          </p:nvPr>
        </p:nvSpPr>
        <p:spPr>
          <a:xfrm>
            <a:off x="1357290" y="857232"/>
            <a:ext cx="7358114" cy="5357850"/>
          </a:xfrm>
        </p:spPr>
        <p:txBody>
          <a:bodyPr/>
          <a:lstStyle/>
          <a:p>
            <a:r>
              <a:rPr lang="ru-RU" sz="1600" b="1" dirty="0" smtClean="0">
                <a:latin typeface="Arial" pitchFamily="34" charset="0"/>
                <a:cs typeface="Arial" pitchFamily="34" charset="0"/>
              </a:rPr>
              <a:t>Свое высказывание начните со слов, которые вы видите на экране </a:t>
            </a:r>
            <a:br>
              <a:rPr lang="ru-RU" sz="1600" b="1" dirty="0" smtClean="0">
                <a:latin typeface="Arial" pitchFamily="34" charset="0"/>
                <a:cs typeface="Arial" pitchFamily="34" charset="0"/>
              </a:rPr>
            </a:br>
            <a:r>
              <a:rPr lang="ru-RU" sz="1600" dirty="0" smtClean="0">
                <a:latin typeface="Arial" pitchFamily="34" charset="0"/>
                <a:cs typeface="Arial" pitchFamily="34" charset="0"/>
              </a:rPr>
              <a:t> </a:t>
            </a:r>
            <a:r>
              <a:rPr lang="ru-RU" sz="1600" b="1" dirty="0" smtClean="0">
                <a:latin typeface="Arial" pitchFamily="34" charset="0"/>
                <a:cs typeface="Arial" pitchFamily="34" charset="0"/>
              </a:rPr>
              <a:t>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сегодня я узнал…</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было интересно…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было трудно…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понял, что…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теперь я могу…</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почувствовал, что…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приобрел…</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научился…</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у меня получилось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смог…</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я попробую…</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меня удивило…</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i="1" dirty="0" smtClean="0">
                <a:latin typeface="Arial" pitchFamily="34" charset="0"/>
                <a:cs typeface="Arial" pitchFamily="34" charset="0"/>
              </a:rPr>
              <a:t>мне захотелось…</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b="1" dirty="0" smtClean="0">
                <a:solidFill>
                  <a:srgbClr val="002060"/>
                </a:solidFill>
                <a:latin typeface="Arial" pitchFamily="34" charset="0"/>
                <a:cs typeface="Arial" pitchFamily="34" charset="0"/>
              </a:rPr>
              <a:t> </a:t>
            </a:r>
            <a:r>
              <a:rPr lang="ru-RU" sz="2800" b="1" dirty="0" smtClean="0">
                <a:solidFill>
                  <a:srgbClr val="002060"/>
                </a:solidFill>
                <a:latin typeface="Arial" pitchFamily="34" charset="0"/>
                <a:cs typeface="Arial" pitchFamily="34" charset="0"/>
              </a:rPr>
              <a:t/>
            </a:r>
            <a:br>
              <a:rPr lang="ru-RU" sz="2800" b="1" dirty="0" smtClean="0">
                <a:solidFill>
                  <a:srgbClr val="002060"/>
                </a:solidFill>
                <a:latin typeface="Arial" pitchFamily="34" charset="0"/>
                <a:cs typeface="Arial" pitchFamily="34" charset="0"/>
              </a:rPr>
            </a:br>
            <a:endParaRPr lang="ru-RU" sz="2800" b="1" dirty="0" smtClean="0">
              <a:solidFill>
                <a:srgbClr val="002060"/>
              </a:solidFill>
              <a:latin typeface="Arial" pitchFamily="34" charset="0"/>
              <a:cs typeface="Arial" pitchFamily="34" charset="0"/>
            </a:endParaRPr>
          </a:p>
        </p:txBody>
      </p:sp>
      <p:sp>
        <p:nvSpPr>
          <p:cNvPr id="5" name="Подзаголовок 4"/>
          <p:cNvSpPr>
            <a:spLocks noGrp="1"/>
          </p:cNvSpPr>
          <p:nvPr>
            <p:ph type="subTitle" idx="1"/>
          </p:nvPr>
        </p:nvSpPr>
        <p:spPr>
          <a:xfrm>
            <a:off x="1371600" y="5857892"/>
            <a:ext cx="6915150" cy="285733"/>
          </a:xfrm>
        </p:spPr>
        <p:txBody>
          <a:bodyPr>
            <a:normAutofit/>
          </a:bodyPr>
          <a:lstStyle/>
          <a:p>
            <a:pPr algn="r">
              <a:lnSpc>
                <a:spcPct val="80000"/>
              </a:lnSpc>
            </a:pPr>
            <a:endParaRPr lang="ru-RU" sz="1400" dirty="0" smtClean="0">
              <a:solidFill>
                <a:srgbClr val="002060"/>
              </a:solidFill>
              <a:effectLst>
                <a:outerShdw blurRad="38100" dist="38100" dir="2700000" algn="tl">
                  <a:srgbClr val="C0C0C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3"/>
          <p:cNvSpPr>
            <a:spLocks noGrp="1"/>
          </p:cNvSpPr>
          <p:nvPr>
            <p:ph type="ctrTitle"/>
          </p:nvPr>
        </p:nvSpPr>
        <p:spPr>
          <a:xfrm>
            <a:off x="642938" y="1071563"/>
            <a:ext cx="7772400" cy="1071562"/>
          </a:xfrm>
        </p:spPr>
        <p:txBody>
          <a:bodyPr/>
          <a:lstStyle/>
          <a:p>
            <a:r>
              <a:rPr lang="ru-RU" smtClean="0"/>
              <a:t> </a:t>
            </a:r>
          </a:p>
        </p:txBody>
      </p:sp>
      <p:sp>
        <p:nvSpPr>
          <p:cNvPr id="16386"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16387" name="Рисунок 1" descr="C:\эмблема.wmf"/>
          <p:cNvPicPr>
            <a:picLocks noChangeAspect="1" noChangeArrowheads="1"/>
          </p:cNvPicPr>
          <p:nvPr/>
        </p:nvPicPr>
        <p:blipFill>
          <a:blip r:embed="rId3"/>
          <a:srcRect/>
          <a:stretch>
            <a:fillRect/>
          </a:stretch>
        </p:blipFill>
        <p:spPr bwMode="auto">
          <a:xfrm>
            <a:off x="142875" y="142875"/>
            <a:ext cx="1557338" cy="1557338"/>
          </a:xfrm>
          <a:prstGeom prst="rect">
            <a:avLst/>
          </a:prstGeom>
          <a:noFill/>
          <a:ln w="9525">
            <a:noFill/>
            <a:miter lim="800000"/>
            <a:headEnd/>
            <a:tailEnd/>
          </a:ln>
        </p:spPr>
      </p:pic>
      <p:pic>
        <p:nvPicPr>
          <p:cNvPr id="16388" name="Picture 2" descr="C:\Users\User\Desktop\перворобот\deab6d0a457e4c96ecaff0128ac520e3.jpg"/>
          <p:cNvPicPr>
            <a:picLocks noChangeAspect="1" noChangeArrowheads="1"/>
          </p:cNvPicPr>
          <p:nvPr/>
        </p:nvPicPr>
        <p:blipFill>
          <a:blip r:embed="rId4"/>
          <a:srcRect t="15201" b="8722"/>
          <a:stretch>
            <a:fillRect/>
          </a:stretch>
        </p:blipFill>
        <p:spPr bwMode="auto">
          <a:xfrm>
            <a:off x="2643188" y="569913"/>
            <a:ext cx="5848350" cy="3763962"/>
          </a:xfrm>
          <a:prstGeom prst="rect">
            <a:avLst/>
          </a:prstGeom>
          <a:noFill/>
          <a:ln w="38100">
            <a:solidFill>
              <a:srgbClr val="FFFF00"/>
            </a:solidFill>
            <a:miter lim="800000"/>
            <a:headEnd/>
            <a:tailEnd/>
          </a:ln>
        </p:spPr>
      </p:pic>
      <p:pic>
        <p:nvPicPr>
          <p:cNvPr id="16389" name="Picture 3" descr="C:\Users\User\Desktop\перворобот\1253_35.gif"/>
          <p:cNvPicPr>
            <a:picLocks noChangeAspect="1" noChangeArrowheads="1"/>
          </p:cNvPicPr>
          <p:nvPr/>
        </p:nvPicPr>
        <p:blipFill>
          <a:blip r:embed="rId5"/>
          <a:srcRect/>
          <a:stretch>
            <a:fillRect/>
          </a:stretch>
        </p:blipFill>
        <p:spPr bwMode="auto">
          <a:xfrm>
            <a:off x="642938" y="3036888"/>
            <a:ext cx="3786187" cy="3178175"/>
          </a:xfrm>
          <a:prstGeom prst="rect">
            <a:avLst/>
          </a:prstGeom>
          <a:noFill/>
          <a:ln w="9525">
            <a:solidFill>
              <a:srgbClr val="FFFF00"/>
            </a:solidFill>
            <a:miter lim="800000"/>
            <a:headEnd/>
            <a:tailEnd/>
          </a:ln>
        </p:spPr>
      </p:pic>
      <p:sp>
        <p:nvSpPr>
          <p:cNvPr id="16390" name="Прямоугольник 7"/>
          <p:cNvSpPr>
            <a:spLocks noChangeArrowheads="1"/>
          </p:cNvSpPr>
          <p:nvPr/>
        </p:nvSpPr>
        <p:spPr bwMode="auto">
          <a:xfrm>
            <a:off x="4929188" y="4857750"/>
            <a:ext cx="3500437" cy="954107"/>
          </a:xfrm>
          <a:prstGeom prst="rect">
            <a:avLst/>
          </a:prstGeom>
          <a:noFill/>
          <a:ln w="9525">
            <a:noFill/>
            <a:miter lim="800000"/>
            <a:headEnd/>
            <a:tailEnd/>
          </a:ln>
        </p:spPr>
        <p:txBody>
          <a:bodyPr>
            <a:spAutoFit/>
          </a:bodyPr>
          <a:lstStyle/>
          <a:p>
            <a:r>
              <a:rPr lang="ru-RU" sz="2800" b="1" dirty="0">
                <a:solidFill>
                  <a:srgbClr val="002060"/>
                </a:solidFill>
                <a:effectLst>
                  <a:outerShdw blurRad="38100" dist="38100" dir="2700000" algn="tl">
                    <a:srgbClr val="C0C0C0"/>
                  </a:outerShdw>
                </a:effectLst>
                <a:latin typeface="Arial" pitchFamily="34" charset="0"/>
                <a:cs typeface="Arial" pitchFamily="34" charset="0"/>
              </a:rPr>
              <a:t>LEGO </a:t>
            </a:r>
            <a:r>
              <a:rPr lang="ru-RU" sz="2800" b="1" dirty="0" err="1">
                <a:solidFill>
                  <a:srgbClr val="002060"/>
                </a:solidFill>
                <a:effectLst>
                  <a:outerShdw blurRad="38100" dist="38100" dir="2700000" algn="tl">
                    <a:srgbClr val="C0C0C0"/>
                  </a:outerShdw>
                </a:effectLst>
                <a:latin typeface="Arial" pitchFamily="34" charset="0"/>
                <a:cs typeface="Arial" pitchFamily="34" charset="0"/>
              </a:rPr>
              <a:t>WeDo</a:t>
            </a:r>
            <a:r>
              <a:rPr lang="ru-RU" sz="2800" b="1" dirty="0">
                <a:solidFill>
                  <a:srgbClr val="002060"/>
                </a:solidFill>
                <a:effectLst>
                  <a:outerShdw blurRad="38100" dist="38100" dir="2700000" algn="tl">
                    <a:srgbClr val="C0C0C0"/>
                  </a:outerShdw>
                </a:effectLst>
                <a:latin typeface="Arial" pitchFamily="34" charset="0"/>
                <a:cs typeface="Arial" pitchFamily="34" charset="0"/>
              </a:rPr>
              <a:t>. </a:t>
            </a:r>
          </a:p>
          <a:p>
            <a:r>
              <a:rPr lang="ru-RU" sz="2800" b="1" dirty="0">
                <a:solidFill>
                  <a:srgbClr val="002060"/>
                </a:solidFill>
                <a:effectLst>
                  <a:outerShdw blurRad="38100" dist="38100" dir="2700000" algn="tl">
                    <a:srgbClr val="C0C0C0"/>
                  </a:outerShdw>
                </a:effectLst>
                <a:latin typeface="Arial" pitchFamily="34" charset="0"/>
                <a:cs typeface="Arial" pitchFamily="34" charset="0"/>
              </a:rPr>
              <a:t>Что внутри?</a:t>
            </a:r>
            <a:r>
              <a:rPr lang="ru-RU" sz="2800" dirty="0">
                <a:solidFill>
                  <a:srgbClr val="002060"/>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3"/>
          <p:cNvSpPr>
            <a:spLocks noGrp="1"/>
          </p:cNvSpPr>
          <p:nvPr>
            <p:ph type="ctrTitle"/>
          </p:nvPr>
        </p:nvSpPr>
        <p:spPr>
          <a:xfrm>
            <a:off x="1371600" y="765175"/>
            <a:ext cx="7772400" cy="1071563"/>
          </a:xfrm>
        </p:spPr>
        <p:txBody>
          <a:bodyPr/>
          <a:lstStyle/>
          <a:p>
            <a:r>
              <a:rPr lang="ru-RU" smtClean="0"/>
              <a:t> </a:t>
            </a:r>
          </a:p>
        </p:txBody>
      </p:sp>
      <p:sp>
        <p:nvSpPr>
          <p:cNvPr id="18434"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18435" name="Рисунок 1" descr="C:\эмблема.wmf"/>
          <p:cNvPicPr>
            <a:picLocks noChangeAspect="1" noChangeArrowheads="1"/>
          </p:cNvPicPr>
          <p:nvPr/>
        </p:nvPicPr>
        <p:blipFill>
          <a:blip r:embed="rId3"/>
          <a:srcRect/>
          <a:stretch>
            <a:fillRect/>
          </a:stretch>
        </p:blipFill>
        <p:spPr bwMode="auto">
          <a:xfrm>
            <a:off x="142875" y="142875"/>
            <a:ext cx="1557338" cy="1557338"/>
          </a:xfrm>
          <a:prstGeom prst="rect">
            <a:avLst/>
          </a:prstGeom>
          <a:noFill/>
          <a:ln w="9525">
            <a:noFill/>
            <a:miter lim="800000"/>
            <a:headEnd/>
            <a:tailEnd/>
          </a:ln>
        </p:spPr>
      </p:pic>
      <p:pic>
        <p:nvPicPr>
          <p:cNvPr id="18437" name="Picture 3" descr="C:\Users\User\Desktop\перворобот\0c72a1d8605e432b8b8466e6e135c63a.jpg"/>
          <p:cNvPicPr>
            <a:picLocks noChangeAspect="1" noChangeArrowheads="1"/>
          </p:cNvPicPr>
          <p:nvPr/>
        </p:nvPicPr>
        <p:blipFill>
          <a:blip r:embed="rId4"/>
          <a:srcRect r="52763" b="51640"/>
          <a:stretch>
            <a:fillRect/>
          </a:stretch>
        </p:blipFill>
        <p:spPr bwMode="auto">
          <a:xfrm>
            <a:off x="755650" y="1700213"/>
            <a:ext cx="7632700" cy="4411662"/>
          </a:xfrm>
          <a:prstGeom prst="rect">
            <a:avLst/>
          </a:prstGeom>
          <a:noFill/>
          <a:ln w="38100">
            <a:solidFill>
              <a:srgbClr val="FFFF00"/>
            </a:solidFill>
            <a:miter lim="800000"/>
            <a:headEnd/>
            <a:tailEnd/>
          </a:ln>
        </p:spPr>
      </p:pic>
      <p:sp>
        <p:nvSpPr>
          <p:cNvPr id="18439" name="Заголовок 3"/>
          <p:cNvSpPr>
            <a:spLocks/>
          </p:cNvSpPr>
          <p:nvPr/>
        </p:nvSpPr>
        <p:spPr bwMode="auto">
          <a:xfrm>
            <a:off x="755650" y="549275"/>
            <a:ext cx="7772400" cy="1071563"/>
          </a:xfrm>
          <a:prstGeom prst="rect">
            <a:avLst/>
          </a:prstGeom>
          <a:noFill/>
          <a:ln w="9525">
            <a:noFill/>
            <a:miter lim="800000"/>
            <a:headEnd/>
            <a:tailEnd/>
          </a:ln>
        </p:spPr>
        <p:txBody>
          <a:bodyPr anchor="ctr"/>
          <a:lstStyle/>
          <a:p>
            <a:pPr algn="ctr"/>
            <a:r>
              <a:rPr lang="ru-RU" sz="4400" dirty="0">
                <a:latin typeface="Calibri" pitchFamily="34" charset="0"/>
              </a:rPr>
              <a:t>       </a:t>
            </a:r>
            <a:r>
              <a:rPr lang="ru-RU" sz="2800" b="1" dirty="0">
                <a:solidFill>
                  <a:srgbClr val="002060"/>
                </a:solidFill>
                <a:effectLst>
                  <a:outerShdw blurRad="38100" dist="38100" dir="2700000" algn="tl">
                    <a:srgbClr val="C0C0C0"/>
                  </a:outerShdw>
                </a:effectLst>
                <a:latin typeface="Arial" pitchFamily="34" charset="0"/>
                <a:cs typeface="Arial" pitchFamily="34" charset="0"/>
              </a:rPr>
              <a:t>«Забавные механизмы»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3"/>
          <p:cNvSpPr>
            <a:spLocks noGrp="1"/>
          </p:cNvSpPr>
          <p:nvPr>
            <p:ph type="ctrTitle"/>
          </p:nvPr>
        </p:nvSpPr>
        <p:spPr>
          <a:xfrm>
            <a:off x="684213" y="765175"/>
            <a:ext cx="7772400" cy="1071563"/>
          </a:xfrm>
        </p:spPr>
        <p:txBody>
          <a:bodyPr/>
          <a:lstStyle/>
          <a:p>
            <a:r>
              <a:rPr lang="ru-RU" smtClean="0"/>
              <a:t> </a:t>
            </a:r>
          </a:p>
        </p:txBody>
      </p:sp>
      <p:sp>
        <p:nvSpPr>
          <p:cNvPr id="19458"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19459" name="Рисунок 1" descr="C:\эмблема.wmf"/>
          <p:cNvPicPr>
            <a:picLocks noChangeAspect="1" noChangeArrowheads="1"/>
          </p:cNvPicPr>
          <p:nvPr/>
        </p:nvPicPr>
        <p:blipFill>
          <a:blip r:embed="rId3"/>
          <a:srcRect/>
          <a:stretch>
            <a:fillRect/>
          </a:stretch>
        </p:blipFill>
        <p:spPr bwMode="auto">
          <a:xfrm>
            <a:off x="142875" y="142875"/>
            <a:ext cx="1557338" cy="1557338"/>
          </a:xfrm>
          <a:prstGeom prst="rect">
            <a:avLst/>
          </a:prstGeom>
          <a:noFill/>
          <a:ln w="9525">
            <a:noFill/>
            <a:miter lim="800000"/>
            <a:headEnd/>
            <a:tailEnd/>
          </a:ln>
        </p:spPr>
      </p:pic>
      <p:pic>
        <p:nvPicPr>
          <p:cNvPr id="19461" name="Picture 3" descr="C:\Users\User\Desktop\перворобот\0c72a1d8605e432b8b8466e6e135c63a.jpg"/>
          <p:cNvPicPr>
            <a:picLocks noChangeAspect="1" noChangeArrowheads="1"/>
          </p:cNvPicPr>
          <p:nvPr/>
        </p:nvPicPr>
        <p:blipFill>
          <a:blip r:embed="rId4"/>
          <a:srcRect l="44485" b="49976"/>
          <a:stretch>
            <a:fillRect/>
          </a:stretch>
        </p:blipFill>
        <p:spPr bwMode="auto">
          <a:xfrm>
            <a:off x="685800" y="1844675"/>
            <a:ext cx="7824788" cy="4465638"/>
          </a:xfrm>
          <a:prstGeom prst="rect">
            <a:avLst/>
          </a:prstGeom>
          <a:noFill/>
          <a:ln w="38100">
            <a:solidFill>
              <a:srgbClr val="FFFF00"/>
            </a:solidFill>
            <a:miter lim="800000"/>
            <a:headEnd/>
            <a:tailEnd/>
          </a:ln>
        </p:spPr>
      </p:pic>
      <p:sp>
        <p:nvSpPr>
          <p:cNvPr id="19463" name="Заголовок 3"/>
          <p:cNvSpPr>
            <a:spLocks/>
          </p:cNvSpPr>
          <p:nvPr/>
        </p:nvSpPr>
        <p:spPr bwMode="auto">
          <a:xfrm>
            <a:off x="2285983" y="549275"/>
            <a:ext cx="6170629" cy="1071563"/>
          </a:xfrm>
          <a:prstGeom prst="rect">
            <a:avLst/>
          </a:prstGeom>
          <a:noFill/>
          <a:ln w="9525">
            <a:noFill/>
            <a:miter lim="800000"/>
            <a:headEnd/>
            <a:tailEnd/>
          </a:ln>
        </p:spPr>
        <p:txBody>
          <a:bodyPr anchor="ctr"/>
          <a:lstStyle/>
          <a:p>
            <a:r>
              <a:rPr lang="ru-RU" sz="4400" dirty="0">
                <a:latin typeface="Calibri" pitchFamily="34" charset="0"/>
              </a:rPr>
              <a:t>           </a:t>
            </a:r>
            <a:r>
              <a:rPr lang="ru-RU" sz="2800" b="1" dirty="0">
                <a:solidFill>
                  <a:srgbClr val="002060"/>
                </a:solidFill>
                <a:effectLst>
                  <a:outerShdw blurRad="38100" dist="38100" dir="2700000" algn="tl">
                    <a:srgbClr val="C0C0C0"/>
                  </a:outerShdw>
                </a:effectLst>
                <a:latin typeface="Arial" pitchFamily="34" charset="0"/>
                <a:cs typeface="Arial" pitchFamily="34" charset="0"/>
              </a:rPr>
              <a:t>«Звери»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3"/>
          <p:cNvSpPr>
            <a:spLocks noGrp="1"/>
          </p:cNvSpPr>
          <p:nvPr>
            <p:ph type="ctrTitle"/>
          </p:nvPr>
        </p:nvSpPr>
        <p:spPr>
          <a:xfrm>
            <a:off x="685800" y="785813"/>
            <a:ext cx="7772400" cy="1071562"/>
          </a:xfrm>
        </p:spPr>
        <p:txBody>
          <a:bodyPr/>
          <a:lstStyle/>
          <a:p>
            <a:r>
              <a:rPr lang="ru-RU" smtClean="0"/>
              <a:t> </a:t>
            </a:r>
          </a:p>
        </p:txBody>
      </p:sp>
      <p:sp>
        <p:nvSpPr>
          <p:cNvPr id="20482"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20483" name="Рисунок 1" descr="C:\эмблема.wmf"/>
          <p:cNvPicPr>
            <a:picLocks noChangeAspect="1" noChangeArrowheads="1"/>
          </p:cNvPicPr>
          <p:nvPr/>
        </p:nvPicPr>
        <p:blipFill>
          <a:blip r:embed="rId3"/>
          <a:srcRect/>
          <a:stretch>
            <a:fillRect/>
          </a:stretch>
        </p:blipFill>
        <p:spPr bwMode="auto">
          <a:xfrm>
            <a:off x="142875" y="142875"/>
            <a:ext cx="1557338" cy="1557338"/>
          </a:xfrm>
          <a:prstGeom prst="rect">
            <a:avLst/>
          </a:prstGeom>
          <a:noFill/>
          <a:ln w="9525">
            <a:noFill/>
            <a:miter lim="800000"/>
            <a:headEnd/>
            <a:tailEnd/>
          </a:ln>
        </p:spPr>
      </p:pic>
      <p:pic>
        <p:nvPicPr>
          <p:cNvPr id="20485" name="Picture 3" descr="C:\Users\User\Desktop\перворобот\0c72a1d8605e432b8b8466e6e135c63a.jpg"/>
          <p:cNvPicPr>
            <a:picLocks noChangeAspect="1" noChangeArrowheads="1"/>
          </p:cNvPicPr>
          <p:nvPr/>
        </p:nvPicPr>
        <p:blipFill>
          <a:blip r:embed="rId4"/>
          <a:srcRect t="45108" r="49075"/>
          <a:stretch>
            <a:fillRect/>
          </a:stretch>
        </p:blipFill>
        <p:spPr bwMode="auto">
          <a:xfrm>
            <a:off x="900113" y="1773238"/>
            <a:ext cx="7529512" cy="4437062"/>
          </a:xfrm>
          <a:prstGeom prst="rect">
            <a:avLst/>
          </a:prstGeom>
          <a:noFill/>
          <a:ln w="38100">
            <a:solidFill>
              <a:srgbClr val="FFFF00"/>
            </a:solidFill>
            <a:miter lim="800000"/>
            <a:headEnd/>
            <a:tailEnd/>
          </a:ln>
        </p:spPr>
      </p:pic>
      <p:sp>
        <p:nvSpPr>
          <p:cNvPr id="20487" name="Заголовок 3"/>
          <p:cNvSpPr>
            <a:spLocks/>
          </p:cNvSpPr>
          <p:nvPr/>
        </p:nvSpPr>
        <p:spPr bwMode="auto">
          <a:xfrm>
            <a:off x="755650" y="549275"/>
            <a:ext cx="7772400" cy="1071563"/>
          </a:xfrm>
          <a:prstGeom prst="rect">
            <a:avLst/>
          </a:prstGeom>
          <a:noFill/>
          <a:ln w="9525">
            <a:noFill/>
            <a:miter lim="800000"/>
            <a:headEnd/>
            <a:tailEnd/>
          </a:ln>
        </p:spPr>
        <p:txBody>
          <a:bodyPr anchor="ctr"/>
          <a:lstStyle/>
          <a:p>
            <a:pPr algn="ctr"/>
            <a:r>
              <a:rPr lang="ru-RU" sz="2800" dirty="0">
                <a:solidFill>
                  <a:srgbClr val="002060"/>
                </a:solidFill>
                <a:latin typeface="Arial" pitchFamily="34" charset="0"/>
                <a:cs typeface="Arial" pitchFamily="34" charset="0"/>
              </a:rPr>
              <a:t>       </a:t>
            </a:r>
            <a:r>
              <a:rPr lang="ru-RU" sz="2800" b="1" dirty="0" smtClean="0">
                <a:solidFill>
                  <a:srgbClr val="002060"/>
                </a:solidFill>
                <a:effectLst>
                  <a:outerShdw blurRad="38100" dist="38100" dir="2700000" algn="tl">
                    <a:srgbClr val="C0C0C0"/>
                  </a:outerShdw>
                </a:effectLst>
                <a:latin typeface="Arial" pitchFamily="34" charset="0"/>
                <a:cs typeface="Arial" pitchFamily="34" charset="0"/>
              </a:rPr>
              <a:t>«Футбол»</a:t>
            </a:r>
            <a:endParaRPr lang="ru-RU" sz="2800" b="1" dirty="0">
              <a:solidFill>
                <a:srgbClr val="002060"/>
              </a:solidFill>
              <a:effectLst>
                <a:outerShdw blurRad="38100" dist="38100" dir="2700000" algn="tl">
                  <a:srgbClr val="C0C0C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3"/>
          <p:cNvSpPr>
            <a:spLocks noGrp="1"/>
          </p:cNvSpPr>
          <p:nvPr>
            <p:ph type="ctrTitle"/>
          </p:nvPr>
        </p:nvSpPr>
        <p:spPr>
          <a:xfrm>
            <a:off x="685800" y="785813"/>
            <a:ext cx="7772400" cy="928687"/>
          </a:xfrm>
        </p:spPr>
        <p:txBody>
          <a:bodyPr/>
          <a:lstStyle/>
          <a:p>
            <a:r>
              <a:rPr lang="ru-RU" smtClean="0"/>
              <a:t> </a:t>
            </a:r>
          </a:p>
        </p:txBody>
      </p:sp>
      <p:sp>
        <p:nvSpPr>
          <p:cNvPr id="21506"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21507" name="Рисунок 1" descr="C:\эмблема.wmf"/>
          <p:cNvPicPr>
            <a:picLocks noChangeAspect="1" noChangeArrowheads="1"/>
          </p:cNvPicPr>
          <p:nvPr/>
        </p:nvPicPr>
        <p:blipFill>
          <a:blip r:embed="rId3"/>
          <a:srcRect/>
          <a:stretch>
            <a:fillRect/>
          </a:stretch>
        </p:blipFill>
        <p:spPr bwMode="auto">
          <a:xfrm>
            <a:off x="142875" y="142875"/>
            <a:ext cx="1557338" cy="1557338"/>
          </a:xfrm>
          <a:prstGeom prst="rect">
            <a:avLst/>
          </a:prstGeom>
          <a:noFill/>
          <a:ln w="9525">
            <a:noFill/>
            <a:miter lim="800000"/>
            <a:headEnd/>
            <a:tailEnd/>
          </a:ln>
        </p:spPr>
      </p:pic>
      <p:pic>
        <p:nvPicPr>
          <p:cNvPr id="21509" name="Picture 3" descr="C:\Users\User\Desktop\перворобот\0c72a1d8605e432b8b8466e6e135c63a.jpg"/>
          <p:cNvPicPr>
            <a:picLocks noChangeAspect="1" noChangeArrowheads="1"/>
          </p:cNvPicPr>
          <p:nvPr/>
        </p:nvPicPr>
        <p:blipFill>
          <a:blip r:embed="rId4"/>
          <a:srcRect l="49075" t="45108"/>
          <a:stretch>
            <a:fillRect/>
          </a:stretch>
        </p:blipFill>
        <p:spPr bwMode="auto">
          <a:xfrm>
            <a:off x="755650" y="1773238"/>
            <a:ext cx="7632700" cy="4425950"/>
          </a:xfrm>
          <a:prstGeom prst="rect">
            <a:avLst/>
          </a:prstGeom>
          <a:noFill/>
          <a:ln w="38100">
            <a:solidFill>
              <a:srgbClr val="FFFF00"/>
            </a:solidFill>
            <a:miter lim="800000"/>
            <a:headEnd/>
            <a:tailEnd/>
          </a:ln>
        </p:spPr>
      </p:pic>
      <p:sp>
        <p:nvSpPr>
          <p:cNvPr id="21511" name="Заголовок 3"/>
          <p:cNvSpPr>
            <a:spLocks/>
          </p:cNvSpPr>
          <p:nvPr/>
        </p:nvSpPr>
        <p:spPr bwMode="auto">
          <a:xfrm>
            <a:off x="755650" y="549275"/>
            <a:ext cx="7772400" cy="1071563"/>
          </a:xfrm>
          <a:prstGeom prst="rect">
            <a:avLst/>
          </a:prstGeom>
          <a:noFill/>
          <a:ln w="9525">
            <a:noFill/>
            <a:miter lim="800000"/>
            <a:headEnd/>
            <a:tailEnd/>
          </a:ln>
        </p:spPr>
        <p:txBody>
          <a:bodyPr anchor="ctr"/>
          <a:lstStyle/>
          <a:p>
            <a:pPr algn="ctr"/>
            <a:r>
              <a:rPr lang="ru-RU" sz="2800" dirty="0">
                <a:solidFill>
                  <a:srgbClr val="002060"/>
                </a:solidFill>
                <a:latin typeface="Arial" pitchFamily="34" charset="0"/>
                <a:cs typeface="Arial" pitchFamily="34" charset="0"/>
              </a:rPr>
              <a:t>       </a:t>
            </a:r>
            <a:r>
              <a:rPr lang="ru-RU" sz="2800" b="1" dirty="0">
                <a:solidFill>
                  <a:srgbClr val="002060"/>
                </a:solidFill>
                <a:effectLst>
                  <a:outerShdw blurRad="38100" dist="38100" dir="2700000" algn="tl">
                    <a:srgbClr val="C0C0C0"/>
                  </a:outerShdw>
                </a:effectLst>
                <a:latin typeface="Arial" pitchFamily="34" charset="0"/>
                <a:cs typeface="Arial" pitchFamily="34" charset="0"/>
              </a:rPr>
              <a:t>«Приключения»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3"/>
          <p:cNvSpPr>
            <a:spLocks noGrp="1"/>
          </p:cNvSpPr>
          <p:nvPr>
            <p:ph type="ctrTitle"/>
          </p:nvPr>
        </p:nvSpPr>
        <p:spPr>
          <a:xfrm>
            <a:off x="685800" y="785813"/>
            <a:ext cx="7772400" cy="1071562"/>
          </a:xfrm>
        </p:spPr>
        <p:txBody>
          <a:bodyPr/>
          <a:lstStyle/>
          <a:p>
            <a:r>
              <a:rPr lang="ru-RU" smtClean="0"/>
              <a:t> </a:t>
            </a:r>
          </a:p>
        </p:txBody>
      </p:sp>
      <p:sp>
        <p:nvSpPr>
          <p:cNvPr id="22530" name="Подзаголовок 4"/>
          <p:cNvSpPr>
            <a:spLocks noGrp="1"/>
          </p:cNvSpPr>
          <p:nvPr>
            <p:ph type="subTitle" idx="1"/>
          </p:nvPr>
        </p:nvSpPr>
        <p:spPr>
          <a:xfrm>
            <a:off x="1071538" y="1714500"/>
            <a:ext cx="7215212" cy="4429125"/>
          </a:xfrm>
        </p:spPr>
        <p:txBody>
          <a:bodyPr/>
          <a:lstStyle/>
          <a:p>
            <a:pPr algn="just"/>
            <a:r>
              <a:rPr lang="ru-RU" sz="2000" b="1" dirty="0" smtClean="0">
                <a:solidFill>
                  <a:srgbClr val="002060"/>
                </a:solidFill>
                <a:latin typeface="Arial" pitchFamily="34" charset="0"/>
                <a:cs typeface="Arial" pitchFamily="34" charset="0"/>
              </a:rPr>
              <a:t>1. Просмотр анимированной презентации</a:t>
            </a:r>
          </a:p>
          <a:p>
            <a:pPr algn="just"/>
            <a:endParaRPr lang="ru-RU" sz="2000" b="1" dirty="0" smtClean="0">
              <a:solidFill>
                <a:srgbClr val="002060"/>
              </a:solidFill>
              <a:latin typeface="Arial" pitchFamily="34" charset="0"/>
              <a:cs typeface="Arial" pitchFamily="34" charset="0"/>
            </a:endParaRPr>
          </a:p>
          <a:p>
            <a:pPr algn="just"/>
            <a:endParaRPr lang="ru-RU" sz="2000" b="1" dirty="0" smtClean="0">
              <a:solidFill>
                <a:srgbClr val="002060"/>
              </a:solidFill>
              <a:latin typeface="Arial" pitchFamily="34" charset="0"/>
              <a:cs typeface="Arial" pitchFamily="34" charset="0"/>
            </a:endParaRPr>
          </a:p>
          <a:p>
            <a:pPr algn="just"/>
            <a:r>
              <a:rPr lang="ru-RU" sz="2000" b="1" dirty="0" smtClean="0">
                <a:solidFill>
                  <a:srgbClr val="002060"/>
                </a:solidFill>
                <a:latin typeface="Arial" pitchFamily="34" charset="0"/>
                <a:cs typeface="Arial" pitchFamily="34" charset="0"/>
              </a:rPr>
              <a:t>2. Конструирование</a:t>
            </a:r>
          </a:p>
          <a:p>
            <a:pPr algn="just"/>
            <a:endParaRPr lang="ru-RU" sz="2000" b="1" dirty="0" smtClean="0">
              <a:solidFill>
                <a:srgbClr val="002060"/>
              </a:solidFill>
              <a:latin typeface="Arial" pitchFamily="34" charset="0"/>
              <a:cs typeface="Arial" pitchFamily="34" charset="0"/>
            </a:endParaRPr>
          </a:p>
          <a:p>
            <a:pPr algn="just"/>
            <a:endParaRPr lang="ru-RU" sz="2000" b="1" dirty="0" smtClean="0">
              <a:solidFill>
                <a:srgbClr val="002060"/>
              </a:solidFill>
              <a:latin typeface="Arial" pitchFamily="34" charset="0"/>
              <a:cs typeface="Arial" pitchFamily="34" charset="0"/>
            </a:endParaRPr>
          </a:p>
          <a:p>
            <a:pPr algn="just"/>
            <a:r>
              <a:rPr lang="ru-RU" sz="2000" b="1" dirty="0" smtClean="0">
                <a:solidFill>
                  <a:srgbClr val="002060"/>
                </a:solidFill>
                <a:latin typeface="Arial" pitchFamily="34" charset="0"/>
                <a:cs typeface="Arial" pitchFamily="34" charset="0"/>
              </a:rPr>
              <a:t>3. Рефлексия</a:t>
            </a:r>
          </a:p>
          <a:p>
            <a:pPr algn="just"/>
            <a:endParaRPr lang="ru-RU" sz="2000" b="1" dirty="0" smtClean="0">
              <a:solidFill>
                <a:srgbClr val="002060"/>
              </a:solidFill>
              <a:latin typeface="Arial" pitchFamily="34" charset="0"/>
              <a:cs typeface="Arial" pitchFamily="34" charset="0"/>
            </a:endParaRPr>
          </a:p>
          <a:p>
            <a:pPr algn="just"/>
            <a:endParaRPr lang="ru-RU" sz="2000" b="1" dirty="0" smtClean="0">
              <a:solidFill>
                <a:srgbClr val="002060"/>
              </a:solidFill>
              <a:latin typeface="Arial" pitchFamily="34" charset="0"/>
              <a:cs typeface="Arial" pitchFamily="34" charset="0"/>
            </a:endParaRPr>
          </a:p>
          <a:p>
            <a:pPr algn="just"/>
            <a:r>
              <a:rPr lang="ru-RU" sz="2000" b="1" dirty="0" smtClean="0">
                <a:solidFill>
                  <a:srgbClr val="002060"/>
                </a:solidFill>
                <a:latin typeface="Arial" pitchFamily="34" charset="0"/>
                <a:cs typeface="Arial" pitchFamily="34" charset="0"/>
              </a:rPr>
              <a:t>4. Развитие </a:t>
            </a:r>
          </a:p>
        </p:txBody>
      </p:sp>
      <p:pic>
        <p:nvPicPr>
          <p:cNvPr id="22531" name="Рисунок 1" descr="C:\эмблема.wmf"/>
          <p:cNvPicPr>
            <a:picLocks noChangeAspect="1" noChangeArrowheads="1"/>
          </p:cNvPicPr>
          <p:nvPr/>
        </p:nvPicPr>
        <p:blipFill>
          <a:blip r:embed="rId3"/>
          <a:srcRect/>
          <a:stretch>
            <a:fillRect/>
          </a:stretch>
        </p:blipFill>
        <p:spPr bwMode="auto">
          <a:xfrm>
            <a:off x="142875" y="142875"/>
            <a:ext cx="1557338" cy="1557338"/>
          </a:xfrm>
          <a:prstGeom prst="rect">
            <a:avLst/>
          </a:prstGeom>
          <a:noFill/>
          <a:ln w="9525">
            <a:noFill/>
            <a:miter lim="800000"/>
            <a:headEnd/>
            <a:tailEnd/>
          </a:ln>
        </p:spPr>
      </p:pic>
      <p:sp>
        <p:nvSpPr>
          <p:cNvPr id="22534" name="Заголовок 3"/>
          <p:cNvSpPr>
            <a:spLocks/>
          </p:cNvSpPr>
          <p:nvPr/>
        </p:nvSpPr>
        <p:spPr bwMode="auto">
          <a:xfrm>
            <a:off x="755650" y="549275"/>
            <a:ext cx="7772400" cy="1071563"/>
          </a:xfrm>
          <a:prstGeom prst="rect">
            <a:avLst/>
          </a:prstGeom>
          <a:noFill/>
          <a:ln w="9525">
            <a:noFill/>
            <a:miter lim="800000"/>
            <a:headEnd/>
            <a:tailEnd/>
          </a:ln>
        </p:spPr>
        <p:txBody>
          <a:bodyPr anchor="ctr"/>
          <a:lstStyle/>
          <a:p>
            <a:pPr algn="ctr"/>
            <a:r>
              <a:rPr lang="ru-RU" sz="4400" dirty="0">
                <a:latin typeface="Calibri" pitchFamily="34" charset="0"/>
              </a:rPr>
              <a:t>       </a:t>
            </a:r>
            <a:r>
              <a:rPr lang="ru-RU" sz="2800" b="1" dirty="0" smtClean="0">
                <a:solidFill>
                  <a:srgbClr val="002060"/>
                </a:solidFill>
                <a:effectLst>
                  <a:outerShdw blurRad="38100" dist="38100" dir="2700000" algn="tl">
                    <a:srgbClr val="C0C0C0"/>
                  </a:outerShdw>
                </a:effectLst>
                <a:latin typeface="Arial" pitchFamily="34" charset="0"/>
                <a:cs typeface="Arial" pitchFamily="34" charset="0"/>
              </a:rPr>
              <a:t>Этапы обучения</a:t>
            </a:r>
            <a:endParaRPr lang="ru-RU" sz="2800" b="1" dirty="0">
              <a:solidFill>
                <a:srgbClr val="002060"/>
              </a:solidFill>
              <a:effectLst>
                <a:outerShdw blurRad="38100" dist="38100" dir="2700000" algn="tl">
                  <a:srgbClr val="C0C0C0"/>
                </a:outerShdw>
              </a:effectLst>
              <a:latin typeface="Arial" pitchFamily="34" charset="0"/>
              <a:cs typeface="Arial" pitchFamily="34" charset="0"/>
            </a:endParaRPr>
          </a:p>
        </p:txBody>
      </p:sp>
      <p:pic>
        <p:nvPicPr>
          <p:cNvPr id="1027" name="Picture 3" descr="F:\13.08.2015\S8301490.JPG"/>
          <p:cNvPicPr>
            <a:picLocks noChangeAspect="1" noChangeArrowheads="1"/>
          </p:cNvPicPr>
          <p:nvPr/>
        </p:nvPicPr>
        <p:blipFill>
          <a:blip r:embed="rId4" cstate="print"/>
          <a:srcRect/>
          <a:stretch>
            <a:fillRect/>
          </a:stretch>
        </p:blipFill>
        <p:spPr bwMode="auto">
          <a:xfrm>
            <a:off x="4189336" y="2143116"/>
            <a:ext cx="3954564" cy="3857652"/>
          </a:xfrm>
          <a:prstGeom prst="rect">
            <a:avLst/>
          </a:prstGeom>
          <a:noFill/>
          <a:ln w="25400">
            <a:solidFill>
              <a:srgbClr val="FFFF0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3"/>
          <p:cNvSpPr>
            <a:spLocks noGrp="1"/>
          </p:cNvSpPr>
          <p:nvPr>
            <p:ph type="ctrTitle"/>
          </p:nvPr>
        </p:nvSpPr>
        <p:spPr>
          <a:xfrm>
            <a:off x="685800" y="785813"/>
            <a:ext cx="7772400" cy="1071562"/>
          </a:xfrm>
        </p:spPr>
        <p:txBody>
          <a:bodyPr/>
          <a:lstStyle/>
          <a:p>
            <a:r>
              <a:rPr lang="ru-RU" smtClean="0"/>
              <a:t> </a:t>
            </a:r>
          </a:p>
        </p:txBody>
      </p:sp>
      <p:sp>
        <p:nvSpPr>
          <p:cNvPr id="24578" name="Подзаголовок 4"/>
          <p:cNvSpPr>
            <a:spLocks noGrp="1"/>
          </p:cNvSpPr>
          <p:nvPr>
            <p:ph type="subTitle" idx="1"/>
          </p:nvPr>
        </p:nvSpPr>
        <p:spPr>
          <a:xfrm>
            <a:off x="1371600" y="5214938"/>
            <a:ext cx="6915150" cy="928687"/>
          </a:xfrm>
        </p:spPr>
        <p:txBody>
          <a:bodyPr/>
          <a:lstStyle/>
          <a:p>
            <a:pPr algn="r"/>
            <a:r>
              <a:rPr lang="ru-RU" sz="1900" smtClean="0">
                <a:solidFill>
                  <a:schemeClr val="tx1"/>
                </a:solidFill>
              </a:rPr>
              <a:t> </a:t>
            </a:r>
            <a:endParaRPr lang="ru-RU" sz="1400" smtClean="0">
              <a:solidFill>
                <a:schemeClr val="tx1"/>
              </a:solidFill>
            </a:endParaRPr>
          </a:p>
        </p:txBody>
      </p:sp>
      <p:pic>
        <p:nvPicPr>
          <p:cNvPr id="24579" name="Рисунок 1" descr="C:\эмблема.wmf"/>
          <p:cNvPicPr>
            <a:picLocks noChangeAspect="1" noChangeArrowheads="1"/>
          </p:cNvPicPr>
          <p:nvPr/>
        </p:nvPicPr>
        <p:blipFill>
          <a:blip r:embed="rId3"/>
          <a:srcRect/>
          <a:stretch>
            <a:fillRect/>
          </a:stretch>
        </p:blipFill>
        <p:spPr bwMode="auto">
          <a:xfrm>
            <a:off x="142875" y="142875"/>
            <a:ext cx="1557338" cy="1557338"/>
          </a:xfrm>
          <a:prstGeom prst="rect">
            <a:avLst/>
          </a:prstGeom>
          <a:noFill/>
          <a:ln w="9525">
            <a:noFill/>
            <a:miter lim="800000"/>
            <a:headEnd/>
            <a:tailEnd/>
          </a:ln>
        </p:spPr>
      </p:pic>
      <p:pic>
        <p:nvPicPr>
          <p:cNvPr id="24581" name="Picture 2" descr="C:\Users\User\Desktop\перворобот\4134849.jpg"/>
          <p:cNvPicPr>
            <a:picLocks noChangeAspect="1" noChangeArrowheads="1"/>
          </p:cNvPicPr>
          <p:nvPr/>
        </p:nvPicPr>
        <p:blipFill>
          <a:blip r:embed="rId4"/>
          <a:srcRect/>
          <a:stretch>
            <a:fillRect/>
          </a:stretch>
        </p:blipFill>
        <p:spPr bwMode="auto">
          <a:xfrm>
            <a:off x="755650" y="1844675"/>
            <a:ext cx="7632700" cy="4464050"/>
          </a:xfrm>
          <a:prstGeom prst="rect">
            <a:avLst/>
          </a:prstGeom>
          <a:noFill/>
          <a:ln w="38100">
            <a:solidFill>
              <a:srgbClr val="FFFF00"/>
            </a:solidFill>
            <a:miter lim="800000"/>
            <a:headEnd/>
            <a:tailEnd/>
          </a:ln>
        </p:spPr>
      </p:pic>
      <p:sp>
        <p:nvSpPr>
          <p:cNvPr id="24583" name="Заголовок 3"/>
          <p:cNvSpPr>
            <a:spLocks/>
          </p:cNvSpPr>
          <p:nvPr/>
        </p:nvSpPr>
        <p:spPr bwMode="auto">
          <a:xfrm>
            <a:off x="755650" y="549275"/>
            <a:ext cx="7772400" cy="1071563"/>
          </a:xfrm>
          <a:prstGeom prst="rect">
            <a:avLst/>
          </a:prstGeom>
          <a:noFill/>
          <a:ln w="9525">
            <a:noFill/>
            <a:miter lim="800000"/>
            <a:headEnd/>
            <a:tailEnd/>
          </a:ln>
        </p:spPr>
        <p:txBody>
          <a:bodyPr anchor="ctr"/>
          <a:lstStyle/>
          <a:p>
            <a:pPr algn="ctr"/>
            <a:r>
              <a:rPr lang="ru-RU" sz="4400" dirty="0">
                <a:latin typeface="Calibri" pitchFamily="34" charset="0"/>
              </a:rPr>
              <a:t>       </a:t>
            </a:r>
            <a:r>
              <a:rPr lang="ru-RU" sz="2800" b="1" dirty="0">
                <a:solidFill>
                  <a:srgbClr val="002060"/>
                </a:solidFill>
                <a:effectLst>
                  <a:outerShdw blurRad="38100" dist="38100" dir="2700000" algn="tl">
                    <a:srgbClr val="C0C0C0"/>
                  </a:outerShdw>
                </a:effectLst>
                <a:latin typeface="Arial" pitchFamily="34" charset="0"/>
                <a:cs typeface="Arial" pitchFamily="34" charset="0"/>
              </a:rPr>
              <a:t>«Голодный аллигатор»</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Рисунок 1" descr="C:\эмблема.wmf"/>
          <p:cNvPicPr>
            <a:picLocks noChangeAspect="1" noChangeArrowheads="1"/>
          </p:cNvPicPr>
          <p:nvPr/>
        </p:nvPicPr>
        <p:blipFill>
          <a:blip r:embed="rId3"/>
          <a:srcRect/>
          <a:stretch>
            <a:fillRect/>
          </a:stretch>
        </p:blipFill>
        <p:spPr bwMode="auto">
          <a:xfrm>
            <a:off x="142844" y="142852"/>
            <a:ext cx="1557338" cy="1557338"/>
          </a:xfrm>
          <a:prstGeom prst="rect">
            <a:avLst/>
          </a:prstGeom>
          <a:noFill/>
          <a:ln w="9525">
            <a:noFill/>
            <a:miter lim="800000"/>
            <a:headEnd/>
            <a:tailEnd/>
          </a:ln>
        </p:spPr>
      </p:pic>
      <p:sp>
        <p:nvSpPr>
          <p:cNvPr id="14337" name="Заголовок 3"/>
          <p:cNvSpPr>
            <a:spLocks noGrp="1"/>
          </p:cNvSpPr>
          <p:nvPr>
            <p:ph type="ctrTitle"/>
          </p:nvPr>
        </p:nvSpPr>
        <p:spPr>
          <a:xfrm>
            <a:off x="1357290" y="857232"/>
            <a:ext cx="7358114" cy="1000143"/>
          </a:xfrm>
        </p:spPr>
        <p:txBody>
          <a:bodyPr/>
          <a:lstStyle/>
          <a:p>
            <a:r>
              <a:rPr lang="ru-RU" sz="2400" b="1" dirty="0" smtClean="0">
                <a:solidFill>
                  <a:srgbClr val="002060"/>
                </a:solidFill>
                <a:latin typeface="Arial" pitchFamily="34" charset="0"/>
                <a:cs typeface="Arial" pitchFamily="34" charset="0"/>
              </a:rPr>
              <a:t> </a:t>
            </a:r>
            <a:r>
              <a:rPr lang="ru-RU" sz="2800" b="1" dirty="0" smtClean="0">
                <a:solidFill>
                  <a:srgbClr val="002060"/>
                </a:solidFill>
                <a:latin typeface="Arial" pitchFamily="34" charset="0"/>
                <a:cs typeface="Arial" pitchFamily="34" charset="0"/>
              </a:rPr>
              <a:t/>
            </a:r>
            <a:br>
              <a:rPr lang="ru-RU" sz="2800" b="1" dirty="0" smtClean="0">
                <a:solidFill>
                  <a:srgbClr val="002060"/>
                </a:solidFill>
                <a:latin typeface="Arial" pitchFamily="34" charset="0"/>
                <a:cs typeface="Arial" pitchFamily="34" charset="0"/>
              </a:rPr>
            </a:br>
            <a:r>
              <a:rPr lang="ru-RU" sz="2000" b="1" dirty="0" smtClean="0">
                <a:solidFill>
                  <a:srgbClr val="002060"/>
                </a:solidFill>
                <a:latin typeface="Arial" pitchFamily="34" charset="0"/>
                <a:cs typeface="Arial" pitchFamily="34" charset="0"/>
              </a:rPr>
              <a:t>«</a:t>
            </a: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ПервоРобот</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LEGO </a:t>
            </a: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WeDo</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 </a:t>
            </a:r>
            <a:br>
              <a:rPr lang="ru-RU" sz="2000" b="1" dirty="0" smtClean="0">
                <a:solidFill>
                  <a:srgbClr val="002060"/>
                </a:solidFill>
                <a:effectLst>
                  <a:outerShdw blurRad="38100" dist="38100" dir="2700000" algn="tl">
                    <a:srgbClr val="C0C0C0"/>
                  </a:outerShdw>
                </a:effectLst>
                <a:latin typeface="Arial" pitchFamily="34" charset="0"/>
                <a:cs typeface="Arial" pitchFamily="34" charset="0"/>
              </a:rPr>
            </a:br>
            <a:r>
              <a:rPr lang="ru-RU" sz="2000" b="1" dirty="0" err="1" smtClean="0">
                <a:solidFill>
                  <a:srgbClr val="002060"/>
                </a:solidFill>
                <a:effectLst>
                  <a:outerShdw blurRad="38100" dist="38100" dir="2700000" algn="tl">
                    <a:srgbClr val="C0C0C0"/>
                  </a:outerShdw>
                </a:effectLst>
                <a:latin typeface="Arial" pitchFamily="34" charset="0"/>
                <a:cs typeface="Arial" pitchFamily="34" charset="0"/>
              </a:rPr>
              <a:t>легоконструирование</a:t>
            </a:r>
            <a:r>
              <a:rPr lang="ru-RU" sz="2000" b="1" dirty="0" smtClean="0">
                <a:solidFill>
                  <a:srgbClr val="002060"/>
                </a:solidFill>
                <a:effectLst>
                  <a:outerShdw blurRad="38100" dist="38100" dir="2700000" algn="tl">
                    <a:srgbClr val="C0C0C0"/>
                  </a:outerShdw>
                </a:effectLst>
                <a:latin typeface="Arial" pitchFamily="34" charset="0"/>
                <a:cs typeface="Arial" pitchFamily="34" charset="0"/>
              </a:rPr>
              <a:t> с использованием ИКТ»</a:t>
            </a:r>
            <a:r>
              <a:rPr lang="ru-RU" sz="2000" dirty="0" smtClean="0">
                <a:solidFill>
                  <a:srgbClr val="002060"/>
                </a:solidFill>
                <a:latin typeface="Arial" pitchFamily="34" charset="0"/>
                <a:cs typeface="Arial" pitchFamily="34" charset="0"/>
              </a:rPr>
              <a:t> </a:t>
            </a:r>
            <a:r>
              <a:rPr lang="ru-RU" sz="2800" b="1" dirty="0" smtClean="0">
                <a:solidFill>
                  <a:srgbClr val="002060"/>
                </a:solidFill>
                <a:latin typeface="Arial" pitchFamily="34" charset="0"/>
                <a:cs typeface="Arial" pitchFamily="34" charset="0"/>
              </a:rPr>
              <a:t/>
            </a:r>
            <a:br>
              <a:rPr lang="ru-RU" sz="2800" b="1" dirty="0" smtClean="0">
                <a:solidFill>
                  <a:srgbClr val="002060"/>
                </a:solidFill>
                <a:latin typeface="Arial" pitchFamily="34" charset="0"/>
                <a:cs typeface="Arial" pitchFamily="34" charset="0"/>
              </a:rPr>
            </a:br>
            <a:endParaRPr lang="ru-RU" sz="2800" b="1" dirty="0" smtClean="0">
              <a:solidFill>
                <a:srgbClr val="002060"/>
              </a:solidFill>
              <a:latin typeface="Arial" pitchFamily="34" charset="0"/>
              <a:cs typeface="Arial" pitchFamily="34" charset="0"/>
            </a:endParaRPr>
          </a:p>
        </p:txBody>
      </p:sp>
      <p:sp>
        <p:nvSpPr>
          <p:cNvPr id="5" name="Подзаголовок 4"/>
          <p:cNvSpPr>
            <a:spLocks noGrp="1"/>
          </p:cNvSpPr>
          <p:nvPr>
            <p:ph type="subTitle" idx="1"/>
          </p:nvPr>
        </p:nvSpPr>
        <p:spPr>
          <a:xfrm>
            <a:off x="1371600" y="5214938"/>
            <a:ext cx="6915150" cy="928687"/>
          </a:xfrm>
        </p:spPr>
        <p:txBody>
          <a:bodyPr>
            <a:normAutofit/>
          </a:bodyPr>
          <a:lstStyle/>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Назарова Марина Анатольевна, </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старший воспитатель 1 корпуса </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МАДОУ ЦРР – детского сада № 50</a:t>
            </a:r>
          </a:p>
          <a:p>
            <a:pPr algn="r">
              <a:lnSpc>
                <a:spcPct val="80000"/>
              </a:lnSpc>
            </a:pPr>
            <a:r>
              <a:rPr lang="ru-RU" sz="1400" dirty="0" smtClean="0">
                <a:solidFill>
                  <a:srgbClr val="002060"/>
                </a:solidFill>
                <a:effectLst>
                  <a:outerShdw blurRad="38100" dist="38100" dir="2700000" algn="tl">
                    <a:srgbClr val="C0C0C0"/>
                  </a:outerShdw>
                </a:effectLst>
                <a:latin typeface="Arial" pitchFamily="34" charset="0"/>
                <a:cs typeface="Arial" pitchFamily="34" charset="0"/>
              </a:rPr>
              <a:t> города Тюмени</a:t>
            </a:r>
          </a:p>
        </p:txBody>
      </p:sp>
      <p:pic>
        <p:nvPicPr>
          <p:cNvPr id="14340" name="Picture 2" descr="C:\Users\User\Desktop\перворобот\image_1.png"/>
          <p:cNvPicPr>
            <a:picLocks noChangeAspect="1" noChangeArrowheads="1"/>
          </p:cNvPicPr>
          <p:nvPr/>
        </p:nvPicPr>
        <p:blipFill>
          <a:blip r:embed="rId4"/>
          <a:srcRect/>
          <a:stretch>
            <a:fillRect/>
          </a:stretch>
        </p:blipFill>
        <p:spPr bwMode="auto">
          <a:xfrm>
            <a:off x="2643174" y="1714488"/>
            <a:ext cx="3929062" cy="329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944</Words>
  <Application>Microsoft Office PowerPoint</Application>
  <PresentationFormat>Экран (4:3)</PresentationFormat>
  <Paragraphs>110</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«ПервоРобот LEGO WeDo –  легоконструирование с использованием ИКТ в образовательном процессе ДОО»  </vt:lpstr>
      <vt:lpstr> </vt:lpstr>
      <vt:lpstr> </vt:lpstr>
      <vt:lpstr> </vt:lpstr>
      <vt:lpstr> </vt:lpstr>
      <vt:lpstr> </vt:lpstr>
      <vt:lpstr> </vt:lpstr>
      <vt:lpstr> </vt:lpstr>
      <vt:lpstr>  «ПервоРобот LEGO WeDo –  легоконструирование с использованием ИКТ»  </vt:lpstr>
      <vt:lpstr>Свое высказывание начните со слов, которые вы видите на экране      сегодня я узнал… было интересно… было трудно… я понял, что… теперь я могу… я почувствовал, что… я приобрел… я научился… у меня получилось … я смог… я попробую… меня удивило… мне захотелось…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38</cp:revision>
  <dcterms:created xsi:type="dcterms:W3CDTF">2013-01-06T18:32:13Z</dcterms:created>
  <dcterms:modified xsi:type="dcterms:W3CDTF">2015-12-08T04:34:58Z</dcterms:modified>
</cp:coreProperties>
</file>