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8" r:id="rId10"/>
    <p:sldId id="269" r:id="rId11"/>
    <p:sldId id="270" r:id="rId12"/>
    <p:sldId id="271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9A9A-1D07-4AB1-BB62-BA52E48E9184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2B5D63-C046-4E90-AE7C-F565C09F49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9A9A-1D07-4AB1-BB62-BA52E48E9184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B5D63-C046-4E90-AE7C-F565C09F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9A9A-1D07-4AB1-BB62-BA52E48E9184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B5D63-C046-4E90-AE7C-F565C09F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694FC-F641-4EB7-9380-AAD6687D85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5009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9A9A-1D07-4AB1-BB62-BA52E48E9184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B5D63-C046-4E90-AE7C-F565C09F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9A9A-1D07-4AB1-BB62-BA52E48E9184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B5D63-C046-4E90-AE7C-F565C09F49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9A9A-1D07-4AB1-BB62-BA52E48E9184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B5D63-C046-4E90-AE7C-F565C09F49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9A9A-1D07-4AB1-BB62-BA52E48E9184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B5D63-C046-4E90-AE7C-F565C09F49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9A9A-1D07-4AB1-BB62-BA52E48E9184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B5D63-C046-4E90-AE7C-F565C09F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9A9A-1D07-4AB1-BB62-BA52E48E9184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B5D63-C046-4E90-AE7C-F565C09F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9A9A-1D07-4AB1-BB62-BA52E48E9184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B5D63-C046-4E90-AE7C-F565C09F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9A9A-1D07-4AB1-BB62-BA52E48E9184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B5D63-C046-4E90-AE7C-F565C09F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9859A9A-1D07-4AB1-BB62-BA52E48E9184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F2B5D63-C046-4E90-AE7C-F565C09F49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852936"/>
            <a:ext cx="7848872" cy="1793167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4400" dirty="0" smtClean="0"/>
              <a:t>Проблемы преемственности в преподавании естественно-математического цикла и информатики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765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Формирование </a:t>
            </a:r>
            <a:r>
              <a:rPr lang="ru-RU" sz="3600" dirty="0" err="1" smtClean="0"/>
              <a:t>разноуровневых</a:t>
            </a:r>
            <a:r>
              <a:rPr lang="ru-RU" sz="3600" dirty="0" smtClean="0"/>
              <a:t> групп учащихся</a:t>
            </a:r>
            <a:endParaRPr lang="ru-RU" sz="36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Давайте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разделимся на группы, для этого вам необходимо выполнить простое задание «Найди лишнее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»,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которое имеется у вас на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столах.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Найдя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лишний ответ,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подходим к тому столу где записан ваш правильный ответ.</a:t>
            </a:r>
            <a:endParaRPr lang="ru-RU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685800" algn="just"/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1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ученик: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</a:rPr>
              <a:t>Ca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</a:rPr>
              <a:t>Cl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</a:rPr>
              <a:t>O</a:t>
            </a:r>
            <a:endParaRPr lang="ru-RU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indent="439420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2 ученик: жиры, белки, микроэлементы</a:t>
            </a:r>
          </a:p>
          <a:p>
            <a:pPr indent="439420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3 ученик: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</a:rPr>
              <a:t>Na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</a:rPr>
              <a:t>K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</a:rPr>
              <a:t>N</a:t>
            </a:r>
            <a:endParaRPr lang="ru-RU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indent="439420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4 ученик: макроэлементы, углеводы, вода</a:t>
            </a:r>
          </a:p>
          <a:p>
            <a:pPr indent="439420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5 ученик: вода, углевод, калий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6828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dirty="0" smtClean="0"/>
              <a:t>Элемент ТРКМ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Прием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«Зигзаг»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изучении большого объема материала с целью его систематизации можно использовать прием «Зигзаг». Учащиеся усваивают быстро и качественно лишь то, что тут же после получения новой информации применяют на деле или передают другим. Этот прием способствует формированию навыков сотрудничества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Фрагмент урока: Каждая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группа работает над своим 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вопросом (работа по карточкам).  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Ответы на поставленные вопросы находим, используя  параграф 5 учебник «Биология» и параграф 16 учебник «Химия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».</a:t>
            </a:r>
          </a:p>
          <a:p>
            <a:pPr indent="0">
              <a:spcAft>
                <a:spcPts val="0"/>
              </a:spcAft>
              <a:buNone/>
              <a:tabLst>
                <a:tab pos="3198495" algn="ctr"/>
              </a:tabLst>
            </a:pPr>
            <a:endParaRPr lang="ru-RU" sz="3200" b="1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indent="0">
              <a:spcAft>
                <a:spcPts val="0"/>
              </a:spcAft>
              <a:buNone/>
              <a:tabLst>
                <a:tab pos="3198495" algn="ctr"/>
              </a:tabLst>
            </a:pP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Например: Карточка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№1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 Простые и сложные вещества. 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1.Какие вещества называются простыми? В чём их отличие от сложных?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2.Что представляют собой макроэлементы и какое значение они имеют? Перечислите их.    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3.Назовите тип химической связи, которой соединены, например, атомы  в молекуле кислорода О</a:t>
            </a:r>
            <a:r>
              <a:rPr lang="ru-RU" sz="3200" baseline="-250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2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 и изобразите схему электронного строения атома О.</a:t>
            </a:r>
          </a:p>
          <a:p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xmlns="" val="1519173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153" t="-4850" r="15975"/>
          <a:stretch/>
        </p:blipFill>
        <p:spPr bwMode="auto">
          <a:xfrm>
            <a:off x="357158" y="1928802"/>
            <a:ext cx="4714908" cy="3390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одержимое 5"/>
          <p:cNvSpPr>
            <a:spLocks noGrp="1"/>
          </p:cNvSpPr>
          <p:nvPr>
            <p:ph sz="quarter" idx="14"/>
          </p:nvPr>
        </p:nvSpPr>
        <p:spPr>
          <a:xfrm>
            <a:off x="4857752" y="1928802"/>
            <a:ext cx="4000528" cy="419723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( учитель биологии)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Виссон Браун сказал о том, что </a:t>
            </a:r>
            <a:r>
              <a:rPr lang="ru-RU" b="1" i="1" dirty="0" smtClean="0">
                <a:solidFill>
                  <a:schemeClr val="tx1"/>
                </a:solidFill>
              </a:rPr>
              <a:t>«накопление знаний подобно росту дерева»</a:t>
            </a:r>
            <a:r>
              <a:rPr lang="ru-RU" dirty="0" smtClean="0">
                <a:solidFill>
                  <a:schemeClr val="tx1"/>
                </a:solidFill>
              </a:rPr>
              <a:t> и я надеюсь, что на этом уроке мощный ствол биохимических знаний каждого из вас прирос новой веточкой знаний о химическом составе клетки, о роли химических элементов, воды, различных элементов металлов и неметаллов в жизнедеятельности клетки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Предлагаю заполнить </a:t>
            </a:r>
            <a:r>
              <a:rPr lang="ru-RU" dirty="0" smtClean="0">
                <a:solidFill>
                  <a:schemeClr val="tx1"/>
                </a:solidFill>
              </a:rPr>
              <a:t>схему:</a:t>
            </a:r>
            <a:r>
              <a:rPr lang="ru-RU" dirty="0" smtClean="0"/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96535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7" descr="at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848225"/>
            <a:ext cx="20574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Заключение урока</a:t>
            </a:r>
            <a:endParaRPr lang="ru-RU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mtClean="0">
                <a:latin typeface="Arial" charset="0"/>
                <a:cs typeface="Arial" charset="0"/>
              </a:rPr>
              <a:t>Если бы я раньше знал…..,то…..</a:t>
            </a:r>
          </a:p>
          <a:p>
            <a:r>
              <a:rPr lang="ru-RU" altLang="ru-RU" smtClean="0">
                <a:latin typeface="Arial" charset="0"/>
                <a:cs typeface="Arial" charset="0"/>
              </a:rPr>
              <a:t>На мой взгляд…..</a:t>
            </a:r>
          </a:p>
          <a:p>
            <a:r>
              <a:rPr lang="ru-RU" altLang="ru-RU" smtClean="0">
                <a:latin typeface="Arial" charset="0"/>
                <a:cs typeface="Arial" charset="0"/>
              </a:rPr>
              <a:t>Для меня было сложно…..</a:t>
            </a:r>
          </a:p>
          <a:p>
            <a:r>
              <a:rPr lang="ru-RU" altLang="ru-RU" smtClean="0">
                <a:latin typeface="Arial" charset="0"/>
                <a:cs typeface="Arial" charset="0"/>
              </a:rPr>
              <a:t>Самым интересным для меня во время работы на уроке было…..</a:t>
            </a:r>
          </a:p>
          <a:p>
            <a:r>
              <a:rPr lang="ru-RU" altLang="ru-RU" smtClean="0">
                <a:latin typeface="Arial" charset="0"/>
                <a:cs typeface="Arial" charset="0"/>
              </a:rPr>
              <a:t>Совместная работа с учителем и одноклассниками для меня значима, потому что……</a:t>
            </a:r>
          </a:p>
        </p:txBody>
      </p:sp>
    </p:spTree>
    <p:extLst>
      <p:ext uri="{BB962C8B-B14F-4D97-AF65-F5344CB8AC3E}">
        <p14:creationId xmlns:p14="http://schemas.microsoft.com/office/powerpoint/2010/main" xmlns="" val="2510574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96752"/>
            <a:ext cx="6512511" cy="11430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Palatino Linotype" panose="02040502050505030304" pitchFamily="18" charset="0"/>
              </a:rPr>
              <a:t>Проблемы преемственности:</a:t>
            </a:r>
            <a:r>
              <a:rPr lang="ru-RU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ru-RU" dirty="0">
                <a:solidFill>
                  <a:srgbClr val="000000"/>
                </a:solidFill>
                <a:latin typeface="Tahoma"/>
              </a:rPr>
              <a:t/>
            </a:r>
            <a:br>
              <a:rPr lang="ru-RU" dirty="0">
                <a:solidFill>
                  <a:srgbClr val="000000"/>
                </a:solidFill>
                <a:latin typeface="Tahoma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28802"/>
            <a:ext cx="7776864" cy="396680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Снижении мотивации в изучении предметов естественного цикла</a:t>
            </a:r>
          </a:p>
          <a:p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Неудовлетворённость,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недостаточная продуманность и разработанность действующих программ и учебников </a:t>
            </a:r>
            <a:endParaRPr lang="ru-RU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есогласованность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разобщённость этапов формирования у учащихся общих понятий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solidFill>
                <a:srgbClr val="000000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406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dirty="0" smtClean="0"/>
              <a:t>Пути решения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Ориентирование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высокое качество знаний, умений, навыков и интеллектуальное развитие школьников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метапредметных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связей.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Интегрирование технологий,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методов, форм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обучения.</a:t>
            </a:r>
          </a:p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спользование различных способов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воздействия на учащихся в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виде: презентаций, проведение практических  работ, аудио фрагментов.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Интегрирование тем предметов естественно-научного цикла.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138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Осуществление интеграции в собственной работе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Проведение уроков биологии и химии в рамках интеграции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Решение интегрированных задач на элективных занятиях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Интеллектуальные игры в рамках предметных недель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Выполнение практических работ на дополнительных занятиях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55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5" y="0"/>
            <a:ext cx="8458200" cy="26606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Муниципальное </a:t>
            </a: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автономное </a:t>
            </a:r>
            <a:r>
              <a:rPr lang="ru-RU" sz="20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общеобразовательное учреждение</a:t>
            </a:r>
            <a:br>
              <a:rPr lang="ru-RU" sz="20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« </a:t>
            </a:r>
            <a:r>
              <a:rPr lang="ru-RU" sz="20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средняя общеобразовательная школа № </a:t>
            </a: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4»</a:t>
            </a:r>
            <a:r>
              <a:rPr lang="ru-RU" sz="20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города Ялуторовска</a:t>
            </a: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4000" b="1" dirty="0" smtClean="0"/>
              <a:t>Химический </a:t>
            </a:r>
            <a:r>
              <a:rPr lang="ru-RU" sz="4000" b="1" dirty="0"/>
              <a:t>состав клетки. Неорганические вещества.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3000375"/>
            <a:ext cx="6929437" cy="3587750"/>
          </a:xfrm>
        </p:spPr>
        <p:txBody>
          <a:bodyPr>
            <a:normAutofit lnSpcReduction="10000"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3900" dirty="0">
                <a:solidFill>
                  <a:schemeClr val="tx1"/>
                </a:solidFill>
                <a:latin typeface="Calibri" pitchFamily="34" charset="0"/>
              </a:rPr>
              <a:t>интегрированный урок по </a:t>
            </a:r>
            <a:r>
              <a:rPr lang="ru-RU" sz="3900" b="1" dirty="0">
                <a:solidFill>
                  <a:srgbClr val="FF0000"/>
                </a:solidFill>
                <a:latin typeface="Calibri" pitchFamily="34" charset="0"/>
              </a:rPr>
              <a:t>био</a:t>
            </a:r>
            <a:r>
              <a:rPr lang="ru-RU" sz="3900" dirty="0">
                <a:solidFill>
                  <a:srgbClr val="FF0000"/>
                </a:solidFill>
                <a:latin typeface="Calibri" pitchFamily="34" charset="0"/>
              </a:rPr>
              <a:t>логии</a:t>
            </a:r>
            <a:r>
              <a:rPr lang="ru-RU" sz="3900" b="1" dirty="0">
                <a:solidFill>
                  <a:srgbClr val="FF0000"/>
                </a:solidFill>
                <a:latin typeface="Calibri" pitchFamily="34" charset="0"/>
              </a:rPr>
              <a:t> и химии</a:t>
            </a: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3900" b="1" dirty="0">
                <a:solidFill>
                  <a:schemeClr val="tx1"/>
                </a:solidFill>
                <a:latin typeface="Calibri" pitchFamily="34" charset="0"/>
              </a:rPr>
              <a:t>9 класс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sz="3900" b="1" dirty="0">
              <a:solidFill>
                <a:schemeClr val="tx1"/>
              </a:solidFill>
              <a:latin typeface="Calibri" pitchFamily="34" charset="0"/>
            </a:endParaRPr>
          </a:p>
          <a:p>
            <a:pPr algn="r"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Calibri" pitchFamily="34" charset="0"/>
              </a:rPr>
              <a:t>Составили: учитель </a:t>
            </a:r>
            <a:r>
              <a:rPr lang="ru-RU" sz="2800" b="1" dirty="0">
                <a:solidFill>
                  <a:schemeClr val="tx1"/>
                </a:solidFill>
                <a:latin typeface="Calibri" pitchFamily="34" charset="0"/>
              </a:rPr>
              <a:t>биологии</a:t>
            </a:r>
          </a:p>
          <a:p>
            <a:pPr algn="r"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Calibri" pitchFamily="34" charset="0"/>
              </a:rPr>
              <a:t>Канаткина</a:t>
            </a:r>
            <a:r>
              <a:rPr lang="ru-RU" sz="2800" b="1" dirty="0" smtClean="0">
                <a:solidFill>
                  <a:schemeClr val="tx1"/>
                </a:solidFill>
                <a:latin typeface="Calibri" pitchFamily="34" charset="0"/>
              </a:rPr>
              <a:t> М.Л.</a:t>
            </a:r>
          </a:p>
          <a:p>
            <a:pPr algn="r"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Calibri" pitchFamily="34" charset="0"/>
              </a:rPr>
              <a:t>Учитель химии Сорокина Л.В. </a:t>
            </a:r>
            <a:endParaRPr lang="ru-RU" sz="28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7743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u="sng" dirty="0" smtClean="0">
                <a:latin typeface="Calibri" pitchFamily="34" charset="0"/>
              </a:rPr>
              <a:t>Цель урока</a:t>
            </a:r>
            <a:r>
              <a:rPr lang="ru-RU" sz="6000" b="1" dirty="0" smtClean="0">
                <a:latin typeface="Calibri" pitchFamily="34" charset="0"/>
              </a:rPr>
              <a:t>: </a:t>
            </a:r>
            <a:endParaRPr lang="ru-RU" sz="6000" dirty="0">
              <a:latin typeface="Calibri" pitchFamily="34" charset="0"/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altLang="ru-RU" sz="4800" smtClean="0">
                <a:latin typeface="Calibri" pitchFamily="34" charset="0"/>
              </a:rPr>
              <a:t>Изучить химический состав клетки, выявить роль неорганических веществ в жизнедеятельности живых организмов.</a:t>
            </a: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xmlns="" val="218176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Актуализация знаний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На двери кабинета  </a:t>
            </a:r>
            <a:r>
              <a:rPr lang="ru-RU" dirty="0">
                <a:solidFill>
                  <a:schemeClr val="tx1"/>
                </a:solidFill>
              </a:rPr>
              <a:t>из коридора приклеена информация на листе бумаги - «Селен, Мышьяк, Молибден, Никель </a:t>
            </a:r>
            <a:r>
              <a:rPr lang="ru-RU" dirty="0" smtClean="0">
                <a:solidFill>
                  <a:schemeClr val="tx1"/>
                </a:solidFill>
              </a:rPr>
              <a:t>– могут ли </a:t>
            </a:r>
            <a:r>
              <a:rPr lang="ru-RU" dirty="0">
                <a:solidFill>
                  <a:schemeClr val="tx1"/>
                </a:solidFill>
              </a:rPr>
              <a:t>находиться в клетках живых организмов???»</a:t>
            </a:r>
          </a:p>
          <a:p>
            <a:r>
              <a:rPr lang="ru-RU" dirty="0">
                <a:solidFill>
                  <a:schemeClr val="tx1"/>
                </a:solidFill>
              </a:rPr>
              <a:t>  Ответ на обратной стороне двери – «Эти элементы называются микроэлементами, они играют важную роль в жизни клетки, влияют на обмен веществ, поддерживают постоянство состава </a:t>
            </a:r>
            <a:r>
              <a:rPr lang="ru-RU" dirty="0" smtClean="0">
                <a:solidFill>
                  <a:schemeClr val="tx1"/>
                </a:solidFill>
              </a:rPr>
              <a:t>клеток».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4887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525963"/>
          </a:xfrm>
        </p:spPr>
        <p:txBody>
          <a:bodyPr>
            <a:normAutofit lnSpcReduction="10000"/>
          </a:bodyPr>
          <a:lstStyle/>
          <a:p>
            <a:pPr marL="685800" algn="just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Учитель биологии: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ученый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В.И.Вернадский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предполагал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что </a:t>
            </a:r>
            <a:r>
              <a:rPr lang="ru-RU" b="1" i="1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живом организме когда-нибудь будут найдены все элементы периодической системы, обнаруженные в неживой природе Земли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Давайте посмотрим, верно ли это суждение? </a:t>
            </a: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685800" algn="just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настоящему времени в организме человека надежно установлено присутствие более 70 элементов периодической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системы.</a:t>
            </a:r>
          </a:p>
          <a:p>
            <a:pPr marL="685800" algn="just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Уже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опытным путем доказано, что все клетки живых организмов состоят из различных химических элементов. </a:t>
            </a:r>
          </a:p>
        </p:txBody>
      </p:sp>
    </p:spTree>
    <p:extLst>
      <p:ext uri="{BB962C8B-B14F-4D97-AF65-F5344CB8AC3E}">
        <p14:creationId xmlns:p14="http://schemas.microsoft.com/office/powerpoint/2010/main" xmlns="" val="4189084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 indent="431800" algn="l">
              <a:lnSpc>
                <a:spcPct val="100000"/>
              </a:lnSpc>
              <a:spcAft>
                <a:spcPts val="0"/>
              </a:spcAft>
            </a:pPr>
            <a:r>
              <a:rPr lang="ru-RU" sz="3200" dirty="0">
                <a:effectLst/>
                <a:latin typeface="Times New Roman"/>
                <a:ea typeface="Times New Roman"/>
              </a:rPr>
              <a:t>Работа в парах, таблица на партах. </a:t>
            </a:r>
            <a:r>
              <a:rPr lang="ru-RU" sz="3200" dirty="0" smtClean="0">
                <a:effectLst/>
                <a:latin typeface="Times New Roman"/>
                <a:ea typeface="Times New Roman"/>
              </a:rPr>
              <a:t>Давайте обратимся </a:t>
            </a:r>
            <a:r>
              <a:rPr lang="ru-RU" sz="3200" dirty="0">
                <a:effectLst/>
                <a:latin typeface="Times New Roman"/>
                <a:ea typeface="Times New Roman"/>
              </a:rPr>
              <a:t>к таблице. 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23528" y="1556792"/>
            <a:ext cx="4320480" cy="609600"/>
          </a:xfrm>
        </p:spPr>
        <p:txBody>
          <a:bodyPr/>
          <a:lstStyle/>
          <a:p>
            <a:r>
              <a:rPr lang="ru-RU" sz="1600" dirty="0">
                <a:solidFill>
                  <a:schemeClr val="tx1"/>
                </a:solidFill>
              </a:rPr>
              <a:t>Содержание химических элементов в земной коре и организме человека в %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5080249" y="1412776"/>
            <a:ext cx="3740223" cy="609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Задание для учащихся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Group 5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3301814263"/>
              </p:ext>
            </p:extLst>
          </p:nvPr>
        </p:nvGraphicFramePr>
        <p:xfrm>
          <a:off x="457200" y="2212975"/>
          <a:ext cx="4041336" cy="3261360"/>
        </p:xfrm>
        <a:graphic>
          <a:graphicData uri="http://schemas.openxmlformats.org/drawingml/2006/table">
            <a:tbl>
              <a:tblPr/>
              <a:tblGrid>
                <a:gridCol w="1033089"/>
                <a:gridCol w="1002749"/>
                <a:gridCol w="1002749"/>
                <a:gridCol w="1002749"/>
              </a:tblGrid>
              <a:tr h="23514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земная кора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организм человека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27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элемент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элемент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3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3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Si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3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3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3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3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3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3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7216" marR="772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Объект 6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0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С точки зрения химии можно сказать, что все элементы Периодической системы Менделеева делятся на две группы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: </a:t>
            </a:r>
            <a:r>
              <a:rPr lang="ru-RU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( </a:t>
            </a: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металлы и неметаллы)</a:t>
            </a:r>
            <a:endParaRPr lang="ru-RU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Давайте проанализируем данную таблицу с этой точки зрения.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Какой вывод можно сделать?</a:t>
            </a:r>
          </a:p>
          <a:p>
            <a:pPr indent="0" algn="just">
              <a:spcAft>
                <a:spcPts val="0"/>
              </a:spcAft>
              <a:buNone/>
            </a:pPr>
            <a:endParaRPr lang="ru-RU" b="1" i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(</a:t>
            </a:r>
            <a:r>
              <a:rPr lang="ru-RU" b="1" i="1" dirty="0">
                <a:solidFill>
                  <a:schemeClr val="tx1"/>
                </a:solidFill>
                <a:latin typeface="Times New Roman"/>
                <a:ea typeface="Times New Roman"/>
              </a:rPr>
              <a:t>Вывод: качественный состав объектов живой и неживой природы сходен, а количественный отличается. В состав земной коры входят в основном металлы, а в состав клеток живых организмов – неметаллы.)</a:t>
            </a:r>
            <a:endParaRPr lang="ru-RU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29219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127</TotalTime>
  <Words>759</Words>
  <Application>Microsoft Office PowerPoint</Application>
  <PresentationFormat>Экран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Исполнительная</vt:lpstr>
      <vt:lpstr>Проблемы преемственности в преподавании естественно-математического цикла и информатики</vt:lpstr>
      <vt:lpstr>Проблемы преемственности:  </vt:lpstr>
      <vt:lpstr>Пути решения </vt:lpstr>
      <vt:lpstr>Осуществление интеграции в собственной работе</vt:lpstr>
      <vt:lpstr>Муниципальное автономное общеобразовательное учреждение « средняя общеобразовательная школа № 4» города Ялуторовска  Химический состав клетки. Неорганические вещества.</vt:lpstr>
      <vt:lpstr>Цель урока: </vt:lpstr>
      <vt:lpstr>Актуализация знаний </vt:lpstr>
      <vt:lpstr>Слайд 8</vt:lpstr>
      <vt:lpstr>Работа в парах, таблица на партах. Давайте обратимся к таблице. </vt:lpstr>
      <vt:lpstr>Формирование разноуровневых групп учащихся</vt:lpstr>
      <vt:lpstr>Элемент ТРКМ</vt:lpstr>
      <vt:lpstr>Рефлексия</vt:lpstr>
      <vt:lpstr>Заключение урока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преемственности в преподавании естественно-математического цикла и информатики</dc:title>
  <dc:creator>301-01</dc:creator>
  <cp:lastModifiedBy>Пользователь</cp:lastModifiedBy>
  <cp:revision>13</cp:revision>
  <dcterms:created xsi:type="dcterms:W3CDTF">2015-12-05T09:22:19Z</dcterms:created>
  <dcterms:modified xsi:type="dcterms:W3CDTF">2015-12-10T18:52:24Z</dcterms:modified>
</cp:coreProperties>
</file>