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9" r:id="rId3"/>
    <p:sldId id="290" r:id="rId4"/>
    <p:sldId id="293" r:id="rId5"/>
    <p:sldId id="295" r:id="rId6"/>
    <p:sldId id="299" r:id="rId7"/>
    <p:sldId id="298" r:id="rId8"/>
    <p:sldId id="294" r:id="rId9"/>
    <p:sldId id="292" r:id="rId10"/>
    <p:sldId id="296" r:id="rId11"/>
    <p:sldId id="297" r:id="rId12"/>
    <p:sldId id="291" r:id="rId13"/>
    <p:sldId id="300" r:id="rId14"/>
    <p:sldId id="288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B4B6"/>
    <a:srgbClr val="3CB690"/>
    <a:srgbClr val="3C9685"/>
    <a:srgbClr val="46B09C"/>
    <a:srgbClr val="009999"/>
    <a:srgbClr val="A8D4C5"/>
    <a:srgbClr val="67B79E"/>
    <a:srgbClr val="4BB2BD"/>
    <a:srgbClr val="FFC819"/>
    <a:srgbClr val="008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659" autoAdjust="0"/>
  </p:normalViewPr>
  <p:slideViewPr>
    <p:cSldViewPr snapToGrid="0">
      <p:cViewPr varScale="1">
        <p:scale>
          <a:sx n="65" d="100"/>
          <a:sy n="65" d="100"/>
        </p:scale>
        <p:origin x="16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698FDE-4063-42F5-84FB-86AA47038F09}" type="doc">
      <dgm:prSet loTypeId="urn:diagrams.loki3.com/VaryingWidthList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FD1AE2C-AC51-495E-89A7-76EA2F94A60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i="1" dirty="0" smtClean="0"/>
            <a:t>Создание мобильных и веб-сервисов на основе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i="1" dirty="0" smtClean="0"/>
            <a:t>открытых данных Правительства Тюменской области</a:t>
          </a:r>
          <a:endParaRPr lang="ru-RU" sz="1200" i="1" dirty="0"/>
        </a:p>
      </dgm:t>
    </dgm:pt>
    <dgm:pt modelId="{92C41A89-004E-4278-9EBC-03FFC75AE0A4}" type="parTrans" cxnId="{4D1012C8-9FEE-4CBF-9C2D-BC2E131C9F55}">
      <dgm:prSet/>
      <dgm:spPr/>
      <dgm:t>
        <a:bodyPr/>
        <a:lstStyle/>
        <a:p>
          <a:endParaRPr lang="ru-RU" sz="1600"/>
        </a:p>
      </dgm:t>
    </dgm:pt>
    <dgm:pt modelId="{4D82A19A-3163-4725-9288-4C2530E989FD}" type="sibTrans" cxnId="{4D1012C8-9FEE-4CBF-9C2D-BC2E131C9F55}">
      <dgm:prSet/>
      <dgm:spPr/>
      <dgm:t>
        <a:bodyPr/>
        <a:lstStyle/>
        <a:p>
          <a:endParaRPr lang="ru-RU" sz="1600"/>
        </a:p>
      </dgm:t>
    </dgm:pt>
    <dgm:pt modelId="{BE24D12E-6701-44A4-9243-802EEDE97C0E}" type="pres">
      <dgm:prSet presAssocID="{DC698FDE-4063-42F5-84FB-86AA47038F09}" presName="Name0" presStyleCnt="0">
        <dgm:presLayoutVars>
          <dgm:resizeHandles/>
        </dgm:presLayoutVars>
      </dgm:prSet>
      <dgm:spPr/>
      <dgm:t>
        <a:bodyPr/>
        <a:lstStyle/>
        <a:p>
          <a:endParaRPr lang="ru-RU"/>
        </a:p>
      </dgm:t>
    </dgm:pt>
    <dgm:pt modelId="{0C33EC9A-3F5B-434A-9EC6-A8C1BC95B29A}" type="pres">
      <dgm:prSet presAssocID="{8FD1AE2C-AC51-495E-89A7-76EA2F94A60D}" presName="text" presStyleLbl="node1" presStyleIdx="0" presStyleCnt="1" custLinFactNeighborX="-34331" custLinFactNeighborY="20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B5A15C-7C7E-43DE-ADCB-60A77D8E7B8B}" type="presOf" srcId="{8FD1AE2C-AC51-495E-89A7-76EA2F94A60D}" destId="{0C33EC9A-3F5B-434A-9EC6-A8C1BC95B29A}" srcOrd="0" destOrd="0" presId="urn:diagrams.loki3.com/VaryingWidthList"/>
    <dgm:cxn modelId="{4D1012C8-9FEE-4CBF-9C2D-BC2E131C9F55}" srcId="{DC698FDE-4063-42F5-84FB-86AA47038F09}" destId="{8FD1AE2C-AC51-495E-89A7-76EA2F94A60D}" srcOrd="0" destOrd="0" parTransId="{92C41A89-004E-4278-9EBC-03FFC75AE0A4}" sibTransId="{4D82A19A-3163-4725-9288-4C2530E989FD}"/>
    <dgm:cxn modelId="{F850414E-9B0F-4DCC-9B15-E68BA7907FE4}" type="presOf" srcId="{DC698FDE-4063-42F5-84FB-86AA47038F09}" destId="{BE24D12E-6701-44A4-9243-802EEDE97C0E}" srcOrd="0" destOrd="0" presId="urn:diagrams.loki3.com/VaryingWidthList"/>
    <dgm:cxn modelId="{7E8C6B4E-4B34-4E0A-9D21-E926752B1FB5}" type="presParOf" srcId="{BE24D12E-6701-44A4-9243-802EEDE97C0E}" destId="{0C33EC9A-3F5B-434A-9EC6-A8C1BC95B29A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CBFFFC-10CB-4BEA-8563-8A82283F25DA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2647C72-A021-4690-B270-C1C7496376A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Робототехника</a:t>
          </a:r>
          <a:endParaRPr lang="ru-RU" dirty="0">
            <a:solidFill>
              <a:schemeClr val="tx1"/>
            </a:solidFill>
          </a:endParaRPr>
        </a:p>
      </dgm:t>
    </dgm:pt>
    <dgm:pt modelId="{68DEDC1D-5DC8-4396-82CA-AAB4BE761BB8}" type="parTrans" cxnId="{E35DAED6-1D0C-4B67-B419-326FCC6ECCB8}">
      <dgm:prSet/>
      <dgm:spPr/>
      <dgm:t>
        <a:bodyPr/>
        <a:lstStyle/>
        <a:p>
          <a:endParaRPr lang="ru-RU"/>
        </a:p>
      </dgm:t>
    </dgm:pt>
    <dgm:pt modelId="{9D3E9304-20E5-476E-B054-36745F8BD1F4}" type="sibTrans" cxnId="{E35DAED6-1D0C-4B67-B419-326FCC6ECCB8}">
      <dgm:prSet/>
      <dgm:spPr/>
      <dgm:t>
        <a:bodyPr/>
        <a:lstStyle/>
        <a:p>
          <a:endParaRPr lang="ru-RU"/>
        </a:p>
      </dgm:t>
    </dgm:pt>
    <dgm:pt modelId="{58ECA64E-4440-48A1-AEE4-EF35F4833756}">
      <dgm:prSet phldrT="[Текст]" custT="1"/>
      <dgm:spPr/>
      <dgm:t>
        <a:bodyPr/>
        <a:lstStyle/>
        <a:p>
          <a:r>
            <a:rPr lang="ru-RU" sz="1400" dirty="0" smtClean="0"/>
            <a:t>Робот-наблюдатель</a:t>
          </a:r>
          <a:endParaRPr lang="ru-RU" sz="1400" dirty="0"/>
        </a:p>
      </dgm:t>
    </dgm:pt>
    <dgm:pt modelId="{693F48C7-A625-4D95-96E5-EC2E78B8889A}" type="parTrans" cxnId="{4CD9A0C3-E760-478E-926C-E3ED501CECE4}">
      <dgm:prSet/>
      <dgm:spPr/>
      <dgm:t>
        <a:bodyPr/>
        <a:lstStyle/>
        <a:p>
          <a:endParaRPr lang="ru-RU"/>
        </a:p>
      </dgm:t>
    </dgm:pt>
    <dgm:pt modelId="{51320C41-C504-4D90-AC68-9425869B75C0}" type="sibTrans" cxnId="{4CD9A0C3-E760-478E-926C-E3ED501CECE4}">
      <dgm:prSet/>
      <dgm:spPr/>
      <dgm:t>
        <a:bodyPr/>
        <a:lstStyle/>
        <a:p>
          <a:endParaRPr lang="ru-RU"/>
        </a:p>
      </dgm:t>
    </dgm:pt>
    <dgm:pt modelId="{98816832-9DE1-4C49-9E99-AB75B40EEC56}">
      <dgm:prSet phldrT="[Текст]" custT="1"/>
      <dgm:spPr/>
      <dgm:t>
        <a:bodyPr/>
        <a:lstStyle/>
        <a:p>
          <a:r>
            <a:rPr lang="ru-RU" sz="1400" dirty="0" smtClean="0"/>
            <a:t>Робот-измеритель</a:t>
          </a:r>
          <a:endParaRPr lang="ru-RU" sz="1400" dirty="0"/>
        </a:p>
      </dgm:t>
    </dgm:pt>
    <dgm:pt modelId="{7749FFD1-097F-443B-82AE-380D1C9BF6FE}" type="parTrans" cxnId="{99D6659D-7ECB-4457-ABBD-CC08700D483E}">
      <dgm:prSet/>
      <dgm:spPr/>
      <dgm:t>
        <a:bodyPr/>
        <a:lstStyle/>
        <a:p>
          <a:endParaRPr lang="ru-RU"/>
        </a:p>
      </dgm:t>
    </dgm:pt>
    <dgm:pt modelId="{A70BFFD5-B432-40E4-BEE8-4506C9F95476}" type="sibTrans" cxnId="{99D6659D-7ECB-4457-ABBD-CC08700D483E}">
      <dgm:prSet/>
      <dgm:spPr/>
      <dgm:t>
        <a:bodyPr/>
        <a:lstStyle/>
        <a:p>
          <a:endParaRPr lang="ru-RU"/>
        </a:p>
      </dgm:t>
    </dgm:pt>
    <dgm:pt modelId="{17392763-C24F-4C65-99E8-CE9B2464BDAE}">
      <dgm:prSet phldrT="[Текст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Программирование</a:t>
          </a:r>
          <a:endParaRPr lang="ru-RU" dirty="0">
            <a:solidFill>
              <a:schemeClr val="tx1"/>
            </a:solidFill>
          </a:endParaRPr>
        </a:p>
      </dgm:t>
    </dgm:pt>
    <dgm:pt modelId="{156AC15F-D10F-4CBD-9084-18966442CD5E}" type="parTrans" cxnId="{E30B618F-BFB8-46E4-834A-378D4243460A}">
      <dgm:prSet/>
      <dgm:spPr/>
      <dgm:t>
        <a:bodyPr/>
        <a:lstStyle/>
        <a:p>
          <a:endParaRPr lang="ru-RU"/>
        </a:p>
      </dgm:t>
    </dgm:pt>
    <dgm:pt modelId="{B3B087E8-401B-4586-872D-A0AA73CFD5FA}" type="sibTrans" cxnId="{E30B618F-BFB8-46E4-834A-378D4243460A}">
      <dgm:prSet/>
      <dgm:spPr/>
      <dgm:t>
        <a:bodyPr/>
        <a:lstStyle/>
        <a:p>
          <a:endParaRPr lang="ru-RU"/>
        </a:p>
      </dgm:t>
    </dgm:pt>
    <dgm:pt modelId="{2FB158D4-4374-470E-9EB0-59B55D927866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100" dirty="0" smtClean="0"/>
            <a:t>Мобильное приложение</a:t>
          </a:r>
          <a:endParaRPr lang="ru-RU" sz="1100" dirty="0"/>
        </a:p>
      </dgm:t>
    </dgm:pt>
    <dgm:pt modelId="{222140C6-EC07-4825-8EF3-4639B42BDE47}" type="parTrans" cxnId="{0AEAEF01-8775-4982-887C-8DB8783B182A}">
      <dgm:prSet/>
      <dgm:spPr/>
      <dgm:t>
        <a:bodyPr/>
        <a:lstStyle/>
        <a:p>
          <a:endParaRPr lang="ru-RU"/>
        </a:p>
      </dgm:t>
    </dgm:pt>
    <dgm:pt modelId="{BADF906E-5446-49D2-98DD-4DA705D5D466}" type="sibTrans" cxnId="{0AEAEF01-8775-4982-887C-8DB8783B182A}">
      <dgm:prSet/>
      <dgm:spPr/>
      <dgm:t>
        <a:bodyPr/>
        <a:lstStyle/>
        <a:p>
          <a:endParaRPr lang="ru-RU"/>
        </a:p>
      </dgm:t>
    </dgm:pt>
    <dgm:pt modelId="{AE260906-E39D-46F0-B2DD-E7B08F73DC2E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100" dirty="0" smtClean="0"/>
            <a:t>Сайт</a:t>
          </a:r>
          <a:endParaRPr lang="ru-RU" sz="1100" dirty="0"/>
        </a:p>
      </dgm:t>
    </dgm:pt>
    <dgm:pt modelId="{B44C5B69-C333-4DD4-9CD2-5BE9EA7EBE87}" type="parTrans" cxnId="{38CB93D3-BFFC-4F4A-A00B-58CD9F2FE8B8}">
      <dgm:prSet/>
      <dgm:spPr/>
      <dgm:t>
        <a:bodyPr/>
        <a:lstStyle/>
        <a:p>
          <a:endParaRPr lang="ru-RU"/>
        </a:p>
      </dgm:t>
    </dgm:pt>
    <dgm:pt modelId="{0DA43133-A3E8-470A-AC42-4862796471AF}" type="sibTrans" cxnId="{38CB93D3-BFFC-4F4A-A00B-58CD9F2FE8B8}">
      <dgm:prSet/>
      <dgm:spPr/>
      <dgm:t>
        <a:bodyPr/>
        <a:lstStyle/>
        <a:p>
          <a:endParaRPr lang="ru-RU"/>
        </a:p>
      </dgm:t>
    </dgm:pt>
    <dgm:pt modelId="{176E313B-F1EF-4144-AA6F-E576A29E91EE}">
      <dgm:prSet phldrT="[Текст]" custT="1"/>
      <dgm:spPr/>
      <dgm:t>
        <a:bodyPr/>
        <a:lstStyle/>
        <a:p>
          <a:r>
            <a:rPr lang="ru-RU" sz="1400" dirty="0" smtClean="0"/>
            <a:t>Робот-мойщик</a:t>
          </a:r>
          <a:endParaRPr lang="ru-RU" sz="1400" dirty="0"/>
        </a:p>
      </dgm:t>
    </dgm:pt>
    <dgm:pt modelId="{9A3755AB-A3AE-4D98-97DD-013D64285873}" type="parTrans" cxnId="{1DBCB637-F976-42F2-8850-3D435C5D3AAD}">
      <dgm:prSet/>
      <dgm:spPr/>
      <dgm:t>
        <a:bodyPr/>
        <a:lstStyle/>
        <a:p>
          <a:endParaRPr lang="ru-RU"/>
        </a:p>
      </dgm:t>
    </dgm:pt>
    <dgm:pt modelId="{41B2FF31-3D8D-4A0D-9846-1777FD5B9AFD}" type="sibTrans" cxnId="{1DBCB637-F976-42F2-8850-3D435C5D3AAD}">
      <dgm:prSet/>
      <dgm:spPr/>
      <dgm:t>
        <a:bodyPr/>
        <a:lstStyle/>
        <a:p>
          <a:endParaRPr lang="ru-RU"/>
        </a:p>
      </dgm:t>
    </dgm:pt>
    <dgm:pt modelId="{F73F7A87-F0C5-45BD-899B-4ED32CB1BD89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Компьютерная / мобильная игра</a:t>
          </a:r>
          <a:endParaRPr lang="ru-RU" dirty="0"/>
        </a:p>
      </dgm:t>
    </dgm:pt>
    <dgm:pt modelId="{C50DEE2D-8928-4A78-B566-CED3221F10FE}" type="parTrans" cxnId="{2166EF90-4B2B-476A-BF0E-CA490B4157C5}">
      <dgm:prSet/>
      <dgm:spPr/>
      <dgm:t>
        <a:bodyPr/>
        <a:lstStyle/>
        <a:p>
          <a:endParaRPr lang="ru-RU"/>
        </a:p>
      </dgm:t>
    </dgm:pt>
    <dgm:pt modelId="{1DCFE2F8-3963-4632-8D6F-DB1EF4738045}" type="sibTrans" cxnId="{2166EF90-4B2B-476A-BF0E-CA490B4157C5}">
      <dgm:prSet/>
      <dgm:spPr/>
      <dgm:t>
        <a:bodyPr/>
        <a:lstStyle/>
        <a:p>
          <a:endParaRPr lang="ru-RU"/>
        </a:p>
      </dgm:t>
    </dgm:pt>
    <dgm:pt modelId="{3C5D5363-5C68-4902-863A-E4D4DB6E1CAF}" type="pres">
      <dgm:prSet presAssocID="{53CBFFFC-10CB-4BEA-8563-8A82283F25D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86B6B6B-7325-4386-AEE4-8BEDD1D4DBAB}" type="pres">
      <dgm:prSet presAssocID="{C2647C72-A021-4690-B270-C1C7496376AD}" presName="root" presStyleCnt="0"/>
      <dgm:spPr/>
    </dgm:pt>
    <dgm:pt modelId="{FB1DE102-1489-4486-B184-125013F55792}" type="pres">
      <dgm:prSet presAssocID="{C2647C72-A021-4690-B270-C1C7496376AD}" presName="rootComposite" presStyleCnt="0"/>
      <dgm:spPr/>
    </dgm:pt>
    <dgm:pt modelId="{ECCDD75D-75A3-4778-B284-1E47FC9BCB52}" type="pres">
      <dgm:prSet presAssocID="{C2647C72-A021-4690-B270-C1C7496376AD}" presName="rootText" presStyleLbl="node1" presStyleIdx="0" presStyleCnt="2" custScaleX="149987" custScaleY="37409"/>
      <dgm:spPr/>
      <dgm:t>
        <a:bodyPr/>
        <a:lstStyle/>
        <a:p>
          <a:endParaRPr lang="ru-RU"/>
        </a:p>
      </dgm:t>
    </dgm:pt>
    <dgm:pt modelId="{340615BB-2959-4223-AEAF-90B70D8CAE28}" type="pres">
      <dgm:prSet presAssocID="{C2647C72-A021-4690-B270-C1C7496376AD}" presName="rootConnector" presStyleLbl="node1" presStyleIdx="0" presStyleCnt="2"/>
      <dgm:spPr/>
      <dgm:t>
        <a:bodyPr/>
        <a:lstStyle/>
        <a:p>
          <a:endParaRPr lang="ru-RU"/>
        </a:p>
      </dgm:t>
    </dgm:pt>
    <dgm:pt modelId="{C0B67609-1C8B-4917-B6E2-83768E481B1C}" type="pres">
      <dgm:prSet presAssocID="{C2647C72-A021-4690-B270-C1C7496376AD}" presName="childShape" presStyleCnt="0"/>
      <dgm:spPr/>
    </dgm:pt>
    <dgm:pt modelId="{C71DF155-317A-4EF4-8E57-F42C8F70630D}" type="pres">
      <dgm:prSet presAssocID="{693F48C7-A625-4D95-96E5-EC2E78B8889A}" presName="Name13" presStyleLbl="parChTrans1D2" presStyleIdx="0" presStyleCnt="6"/>
      <dgm:spPr/>
      <dgm:t>
        <a:bodyPr/>
        <a:lstStyle/>
        <a:p>
          <a:endParaRPr lang="ru-RU"/>
        </a:p>
      </dgm:t>
    </dgm:pt>
    <dgm:pt modelId="{393E4255-1576-4FE7-B583-F24BC53E1707}" type="pres">
      <dgm:prSet presAssocID="{58ECA64E-4440-48A1-AEE4-EF35F4833756}" presName="childText" presStyleLbl="bgAcc1" presStyleIdx="0" presStyleCnt="6" custScaleY="27884" custLinFactNeighborX="-967" custLinFactNeighborY="-14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8F067-38FF-41D0-998E-D9A99E1F95CC}" type="pres">
      <dgm:prSet presAssocID="{7749FFD1-097F-443B-82AE-380D1C9BF6FE}" presName="Name13" presStyleLbl="parChTrans1D2" presStyleIdx="1" presStyleCnt="6"/>
      <dgm:spPr/>
      <dgm:t>
        <a:bodyPr/>
        <a:lstStyle/>
        <a:p>
          <a:endParaRPr lang="ru-RU"/>
        </a:p>
      </dgm:t>
    </dgm:pt>
    <dgm:pt modelId="{9D47ADFB-B73B-44A9-8D97-0BB3596AE909}" type="pres">
      <dgm:prSet presAssocID="{98816832-9DE1-4C49-9E99-AB75B40EEC56}" presName="childText" presStyleLbl="bgAcc1" presStyleIdx="1" presStyleCnt="6" custScaleY="27884" custLinFactNeighborX="-1290" custLinFactNeighborY="-325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03C167-FA4E-494F-B0DB-487F9BBA5DB1}" type="pres">
      <dgm:prSet presAssocID="{9A3755AB-A3AE-4D98-97DD-013D64285873}" presName="Name13" presStyleLbl="parChTrans1D2" presStyleIdx="2" presStyleCnt="6"/>
      <dgm:spPr/>
      <dgm:t>
        <a:bodyPr/>
        <a:lstStyle/>
        <a:p>
          <a:endParaRPr lang="ru-RU"/>
        </a:p>
      </dgm:t>
    </dgm:pt>
    <dgm:pt modelId="{A61F46A9-FBC5-46A2-871D-333886C077E4}" type="pres">
      <dgm:prSet presAssocID="{176E313B-F1EF-4144-AA6F-E576A29E91EE}" presName="childText" presStyleLbl="bgAcc1" presStyleIdx="2" presStyleCnt="6" custScaleY="27884" custLinFactNeighborX="-1612" custLinFactNeighborY="-50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173C2-D53B-499B-92FD-89E584869988}" type="pres">
      <dgm:prSet presAssocID="{17392763-C24F-4C65-99E8-CE9B2464BDAE}" presName="root" presStyleCnt="0"/>
      <dgm:spPr/>
    </dgm:pt>
    <dgm:pt modelId="{33279AE6-B58A-4918-B922-206EE0AAB7F0}" type="pres">
      <dgm:prSet presAssocID="{17392763-C24F-4C65-99E8-CE9B2464BDAE}" presName="rootComposite" presStyleCnt="0"/>
      <dgm:spPr/>
    </dgm:pt>
    <dgm:pt modelId="{A96B7EDE-013A-457A-9C16-0A7FAF4E2648}" type="pres">
      <dgm:prSet presAssocID="{17392763-C24F-4C65-99E8-CE9B2464BDAE}" presName="rootText" presStyleLbl="node1" presStyleIdx="1" presStyleCnt="2" custScaleX="149987" custScaleY="37409"/>
      <dgm:spPr/>
      <dgm:t>
        <a:bodyPr/>
        <a:lstStyle/>
        <a:p>
          <a:endParaRPr lang="ru-RU"/>
        </a:p>
      </dgm:t>
    </dgm:pt>
    <dgm:pt modelId="{DC615485-17CE-4CCF-AE4C-0836FDEDEA7F}" type="pres">
      <dgm:prSet presAssocID="{17392763-C24F-4C65-99E8-CE9B2464BDAE}" presName="rootConnector" presStyleLbl="node1" presStyleIdx="1" presStyleCnt="2"/>
      <dgm:spPr/>
      <dgm:t>
        <a:bodyPr/>
        <a:lstStyle/>
        <a:p>
          <a:endParaRPr lang="ru-RU"/>
        </a:p>
      </dgm:t>
    </dgm:pt>
    <dgm:pt modelId="{1DD2F9B8-8B61-4AF5-A3AE-608EA95A98F9}" type="pres">
      <dgm:prSet presAssocID="{17392763-C24F-4C65-99E8-CE9B2464BDAE}" presName="childShape" presStyleCnt="0"/>
      <dgm:spPr/>
    </dgm:pt>
    <dgm:pt modelId="{4FBDAE01-0DBB-49EA-AB95-FC527C4295A0}" type="pres">
      <dgm:prSet presAssocID="{222140C6-EC07-4825-8EF3-4639B42BDE47}" presName="Name13" presStyleLbl="parChTrans1D2" presStyleIdx="3" presStyleCnt="6"/>
      <dgm:spPr/>
      <dgm:t>
        <a:bodyPr/>
        <a:lstStyle/>
        <a:p>
          <a:endParaRPr lang="ru-RU"/>
        </a:p>
      </dgm:t>
    </dgm:pt>
    <dgm:pt modelId="{02F38E2D-0003-4832-BC20-D9EFF941978F}" type="pres">
      <dgm:prSet presAssocID="{2FB158D4-4374-470E-9EB0-59B55D927866}" presName="childText" presStyleLbl="bgAcc1" presStyleIdx="3" presStyleCnt="6" custScaleY="26343" custLinFactNeighborX="-6450" custLinFactNeighborY="-10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4584CE-1CA1-4939-A720-E619491DD6FB}" type="pres">
      <dgm:prSet presAssocID="{B44C5B69-C333-4DD4-9CD2-5BE9EA7EBE87}" presName="Name13" presStyleLbl="parChTrans1D2" presStyleIdx="4" presStyleCnt="6"/>
      <dgm:spPr/>
      <dgm:t>
        <a:bodyPr/>
        <a:lstStyle/>
        <a:p>
          <a:endParaRPr lang="ru-RU"/>
        </a:p>
      </dgm:t>
    </dgm:pt>
    <dgm:pt modelId="{9485CFE3-C4FF-481A-9357-FD35571064EC}" type="pres">
      <dgm:prSet presAssocID="{AE260906-E39D-46F0-B2DD-E7B08F73DC2E}" presName="childText" presStyleLbl="bgAcc1" presStyleIdx="4" presStyleCnt="6" custScaleY="26343" custLinFactNeighborX="-6772" custLinFactNeighborY="-24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B5F20-D529-4253-ACBE-128ABFEB97C4}" type="pres">
      <dgm:prSet presAssocID="{C50DEE2D-8928-4A78-B566-CED3221F10FE}" presName="Name13" presStyleLbl="parChTrans1D2" presStyleIdx="5" presStyleCnt="6"/>
      <dgm:spPr/>
      <dgm:t>
        <a:bodyPr/>
        <a:lstStyle/>
        <a:p>
          <a:endParaRPr lang="ru-RU"/>
        </a:p>
      </dgm:t>
    </dgm:pt>
    <dgm:pt modelId="{F3A2D9E9-BE63-4A54-9C30-775564752E9C}" type="pres">
      <dgm:prSet presAssocID="{F73F7A87-F0C5-45BD-899B-4ED32CB1BD89}" presName="childText" presStyleLbl="bgAcc1" presStyleIdx="5" presStyleCnt="6" custScaleY="26343" custLinFactNeighborX="-7095" custLinFactNeighborY="-40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EBC065-11E6-4F87-B398-8E11CB69A658}" type="presOf" srcId="{58ECA64E-4440-48A1-AEE4-EF35F4833756}" destId="{393E4255-1576-4FE7-B583-F24BC53E1707}" srcOrd="0" destOrd="0" presId="urn:microsoft.com/office/officeart/2005/8/layout/hierarchy3"/>
    <dgm:cxn modelId="{2166EF90-4B2B-476A-BF0E-CA490B4157C5}" srcId="{17392763-C24F-4C65-99E8-CE9B2464BDAE}" destId="{F73F7A87-F0C5-45BD-899B-4ED32CB1BD89}" srcOrd="2" destOrd="0" parTransId="{C50DEE2D-8928-4A78-B566-CED3221F10FE}" sibTransId="{1DCFE2F8-3963-4632-8D6F-DB1EF4738045}"/>
    <dgm:cxn modelId="{736BB39A-4C35-433A-A95F-47D930D6D536}" type="presOf" srcId="{B44C5B69-C333-4DD4-9CD2-5BE9EA7EBE87}" destId="{D84584CE-1CA1-4939-A720-E619491DD6FB}" srcOrd="0" destOrd="0" presId="urn:microsoft.com/office/officeart/2005/8/layout/hierarchy3"/>
    <dgm:cxn modelId="{E881EFA6-1688-46CF-8F31-92B6D21BDC08}" type="presOf" srcId="{7749FFD1-097F-443B-82AE-380D1C9BF6FE}" destId="{1008F067-38FF-41D0-998E-D9A99E1F95CC}" srcOrd="0" destOrd="0" presId="urn:microsoft.com/office/officeart/2005/8/layout/hierarchy3"/>
    <dgm:cxn modelId="{C54F5C93-DCE9-4219-93DF-FD684C966167}" type="presOf" srcId="{98816832-9DE1-4C49-9E99-AB75B40EEC56}" destId="{9D47ADFB-B73B-44A9-8D97-0BB3596AE909}" srcOrd="0" destOrd="0" presId="urn:microsoft.com/office/officeart/2005/8/layout/hierarchy3"/>
    <dgm:cxn modelId="{14E2E879-A21A-4F1C-B3C0-1E4B75559DE2}" type="presOf" srcId="{53CBFFFC-10CB-4BEA-8563-8A82283F25DA}" destId="{3C5D5363-5C68-4902-863A-E4D4DB6E1CAF}" srcOrd="0" destOrd="0" presId="urn:microsoft.com/office/officeart/2005/8/layout/hierarchy3"/>
    <dgm:cxn modelId="{F9D47E1F-82DB-45E8-832D-C26AEDAA4E02}" type="presOf" srcId="{C50DEE2D-8928-4A78-B566-CED3221F10FE}" destId="{A3BB5F20-D529-4253-ACBE-128ABFEB97C4}" srcOrd="0" destOrd="0" presId="urn:microsoft.com/office/officeart/2005/8/layout/hierarchy3"/>
    <dgm:cxn modelId="{38CB93D3-BFFC-4F4A-A00B-58CD9F2FE8B8}" srcId="{17392763-C24F-4C65-99E8-CE9B2464BDAE}" destId="{AE260906-E39D-46F0-B2DD-E7B08F73DC2E}" srcOrd="1" destOrd="0" parTransId="{B44C5B69-C333-4DD4-9CD2-5BE9EA7EBE87}" sibTransId="{0DA43133-A3E8-470A-AC42-4862796471AF}"/>
    <dgm:cxn modelId="{28AF4D78-D64D-40FD-AF80-9587F15D85B2}" type="presOf" srcId="{C2647C72-A021-4690-B270-C1C7496376AD}" destId="{ECCDD75D-75A3-4778-B284-1E47FC9BCB52}" srcOrd="0" destOrd="0" presId="urn:microsoft.com/office/officeart/2005/8/layout/hierarchy3"/>
    <dgm:cxn modelId="{45A8E703-2CC6-4506-A4B5-9D57F1FD2B21}" type="presOf" srcId="{F73F7A87-F0C5-45BD-899B-4ED32CB1BD89}" destId="{F3A2D9E9-BE63-4A54-9C30-775564752E9C}" srcOrd="0" destOrd="0" presId="urn:microsoft.com/office/officeart/2005/8/layout/hierarchy3"/>
    <dgm:cxn modelId="{99D6659D-7ECB-4457-ABBD-CC08700D483E}" srcId="{C2647C72-A021-4690-B270-C1C7496376AD}" destId="{98816832-9DE1-4C49-9E99-AB75B40EEC56}" srcOrd="1" destOrd="0" parTransId="{7749FFD1-097F-443B-82AE-380D1C9BF6FE}" sibTransId="{A70BFFD5-B432-40E4-BEE8-4506C9F95476}"/>
    <dgm:cxn modelId="{CF871D95-0EB1-4950-9DDE-38E5A308016C}" type="presOf" srcId="{176E313B-F1EF-4144-AA6F-E576A29E91EE}" destId="{A61F46A9-FBC5-46A2-871D-333886C077E4}" srcOrd="0" destOrd="0" presId="urn:microsoft.com/office/officeart/2005/8/layout/hierarchy3"/>
    <dgm:cxn modelId="{D7C3153F-F8AF-48A5-AF9D-6DEB01F2E647}" type="presOf" srcId="{693F48C7-A625-4D95-96E5-EC2E78B8889A}" destId="{C71DF155-317A-4EF4-8E57-F42C8F70630D}" srcOrd="0" destOrd="0" presId="urn:microsoft.com/office/officeart/2005/8/layout/hierarchy3"/>
    <dgm:cxn modelId="{5BB29F67-0409-4C20-9C37-49D62CE1FDA6}" type="presOf" srcId="{222140C6-EC07-4825-8EF3-4639B42BDE47}" destId="{4FBDAE01-0DBB-49EA-AB95-FC527C4295A0}" srcOrd="0" destOrd="0" presId="urn:microsoft.com/office/officeart/2005/8/layout/hierarchy3"/>
    <dgm:cxn modelId="{1DBCB637-F976-42F2-8850-3D435C5D3AAD}" srcId="{C2647C72-A021-4690-B270-C1C7496376AD}" destId="{176E313B-F1EF-4144-AA6F-E576A29E91EE}" srcOrd="2" destOrd="0" parTransId="{9A3755AB-A3AE-4D98-97DD-013D64285873}" sibTransId="{41B2FF31-3D8D-4A0D-9846-1777FD5B9AFD}"/>
    <dgm:cxn modelId="{6480ED01-9CDB-46B5-9DE2-9A3E8BB1C1BE}" type="presOf" srcId="{2FB158D4-4374-470E-9EB0-59B55D927866}" destId="{02F38E2D-0003-4832-BC20-D9EFF941978F}" srcOrd="0" destOrd="0" presId="urn:microsoft.com/office/officeart/2005/8/layout/hierarchy3"/>
    <dgm:cxn modelId="{60863569-811C-4CB2-AA07-DB709E00E7DA}" type="presOf" srcId="{17392763-C24F-4C65-99E8-CE9B2464BDAE}" destId="{DC615485-17CE-4CCF-AE4C-0836FDEDEA7F}" srcOrd="1" destOrd="0" presId="urn:microsoft.com/office/officeart/2005/8/layout/hierarchy3"/>
    <dgm:cxn modelId="{E30B618F-BFB8-46E4-834A-378D4243460A}" srcId="{53CBFFFC-10CB-4BEA-8563-8A82283F25DA}" destId="{17392763-C24F-4C65-99E8-CE9B2464BDAE}" srcOrd="1" destOrd="0" parTransId="{156AC15F-D10F-4CBD-9084-18966442CD5E}" sibTransId="{B3B087E8-401B-4586-872D-A0AA73CFD5FA}"/>
    <dgm:cxn modelId="{58E042EE-C8AD-441F-B9AC-A2C9E90CB7FC}" type="presOf" srcId="{AE260906-E39D-46F0-B2DD-E7B08F73DC2E}" destId="{9485CFE3-C4FF-481A-9357-FD35571064EC}" srcOrd="0" destOrd="0" presId="urn:microsoft.com/office/officeart/2005/8/layout/hierarchy3"/>
    <dgm:cxn modelId="{E35DAED6-1D0C-4B67-B419-326FCC6ECCB8}" srcId="{53CBFFFC-10CB-4BEA-8563-8A82283F25DA}" destId="{C2647C72-A021-4690-B270-C1C7496376AD}" srcOrd="0" destOrd="0" parTransId="{68DEDC1D-5DC8-4396-82CA-AAB4BE761BB8}" sibTransId="{9D3E9304-20E5-476E-B054-36745F8BD1F4}"/>
    <dgm:cxn modelId="{8D9ACB0B-4D44-4837-AA10-4FF1FA4104A6}" type="presOf" srcId="{C2647C72-A021-4690-B270-C1C7496376AD}" destId="{340615BB-2959-4223-AEAF-90B70D8CAE28}" srcOrd="1" destOrd="0" presId="urn:microsoft.com/office/officeart/2005/8/layout/hierarchy3"/>
    <dgm:cxn modelId="{0AEAEF01-8775-4982-887C-8DB8783B182A}" srcId="{17392763-C24F-4C65-99E8-CE9B2464BDAE}" destId="{2FB158D4-4374-470E-9EB0-59B55D927866}" srcOrd="0" destOrd="0" parTransId="{222140C6-EC07-4825-8EF3-4639B42BDE47}" sibTransId="{BADF906E-5446-49D2-98DD-4DA705D5D466}"/>
    <dgm:cxn modelId="{4CD9A0C3-E760-478E-926C-E3ED501CECE4}" srcId="{C2647C72-A021-4690-B270-C1C7496376AD}" destId="{58ECA64E-4440-48A1-AEE4-EF35F4833756}" srcOrd="0" destOrd="0" parTransId="{693F48C7-A625-4D95-96E5-EC2E78B8889A}" sibTransId="{51320C41-C504-4D90-AC68-9425869B75C0}"/>
    <dgm:cxn modelId="{4EEC328A-73B9-442A-9BFA-4F1FE9C3FE54}" type="presOf" srcId="{17392763-C24F-4C65-99E8-CE9B2464BDAE}" destId="{A96B7EDE-013A-457A-9C16-0A7FAF4E2648}" srcOrd="0" destOrd="0" presId="urn:microsoft.com/office/officeart/2005/8/layout/hierarchy3"/>
    <dgm:cxn modelId="{8A57169F-6A36-4113-90B4-CD4765DA8036}" type="presOf" srcId="{9A3755AB-A3AE-4D98-97DD-013D64285873}" destId="{DE03C167-FA4E-494F-B0DB-487F9BBA5DB1}" srcOrd="0" destOrd="0" presId="urn:microsoft.com/office/officeart/2005/8/layout/hierarchy3"/>
    <dgm:cxn modelId="{CC34DEF6-926C-4C76-88F0-25410F2F4163}" type="presParOf" srcId="{3C5D5363-5C68-4902-863A-E4D4DB6E1CAF}" destId="{486B6B6B-7325-4386-AEE4-8BEDD1D4DBAB}" srcOrd="0" destOrd="0" presId="urn:microsoft.com/office/officeart/2005/8/layout/hierarchy3"/>
    <dgm:cxn modelId="{A6007A13-7751-4D85-956E-01BE2BE2876C}" type="presParOf" srcId="{486B6B6B-7325-4386-AEE4-8BEDD1D4DBAB}" destId="{FB1DE102-1489-4486-B184-125013F55792}" srcOrd="0" destOrd="0" presId="urn:microsoft.com/office/officeart/2005/8/layout/hierarchy3"/>
    <dgm:cxn modelId="{24D272E2-3FB7-44E0-B74E-A3151BDAF3B0}" type="presParOf" srcId="{FB1DE102-1489-4486-B184-125013F55792}" destId="{ECCDD75D-75A3-4778-B284-1E47FC9BCB52}" srcOrd="0" destOrd="0" presId="urn:microsoft.com/office/officeart/2005/8/layout/hierarchy3"/>
    <dgm:cxn modelId="{C1FB5489-C169-4878-B5EF-E130856871F4}" type="presParOf" srcId="{FB1DE102-1489-4486-B184-125013F55792}" destId="{340615BB-2959-4223-AEAF-90B70D8CAE28}" srcOrd="1" destOrd="0" presId="urn:microsoft.com/office/officeart/2005/8/layout/hierarchy3"/>
    <dgm:cxn modelId="{2CB100FB-2256-453A-B376-E2D4399F8373}" type="presParOf" srcId="{486B6B6B-7325-4386-AEE4-8BEDD1D4DBAB}" destId="{C0B67609-1C8B-4917-B6E2-83768E481B1C}" srcOrd="1" destOrd="0" presId="urn:microsoft.com/office/officeart/2005/8/layout/hierarchy3"/>
    <dgm:cxn modelId="{62B013BE-6D64-4192-9BE1-CF61244B70C7}" type="presParOf" srcId="{C0B67609-1C8B-4917-B6E2-83768E481B1C}" destId="{C71DF155-317A-4EF4-8E57-F42C8F70630D}" srcOrd="0" destOrd="0" presId="urn:microsoft.com/office/officeart/2005/8/layout/hierarchy3"/>
    <dgm:cxn modelId="{5524DD6A-9DD5-41B1-9328-BD8B4E6284C0}" type="presParOf" srcId="{C0B67609-1C8B-4917-B6E2-83768E481B1C}" destId="{393E4255-1576-4FE7-B583-F24BC53E1707}" srcOrd="1" destOrd="0" presId="urn:microsoft.com/office/officeart/2005/8/layout/hierarchy3"/>
    <dgm:cxn modelId="{C51F0EE7-54E4-4535-B9FE-92B2DC67DE01}" type="presParOf" srcId="{C0B67609-1C8B-4917-B6E2-83768E481B1C}" destId="{1008F067-38FF-41D0-998E-D9A99E1F95CC}" srcOrd="2" destOrd="0" presId="urn:microsoft.com/office/officeart/2005/8/layout/hierarchy3"/>
    <dgm:cxn modelId="{74E2490E-091F-4BE1-83B8-A62708C694C8}" type="presParOf" srcId="{C0B67609-1C8B-4917-B6E2-83768E481B1C}" destId="{9D47ADFB-B73B-44A9-8D97-0BB3596AE909}" srcOrd="3" destOrd="0" presId="urn:microsoft.com/office/officeart/2005/8/layout/hierarchy3"/>
    <dgm:cxn modelId="{9E71A721-333D-4873-950B-45F23CFA6056}" type="presParOf" srcId="{C0B67609-1C8B-4917-B6E2-83768E481B1C}" destId="{DE03C167-FA4E-494F-B0DB-487F9BBA5DB1}" srcOrd="4" destOrd="0" presId="urn:microsoft.com/office/officeart/2005/8/layout/hierarchy3"/>
    <dgm:cxn modelId="{058F34CD-3173-45C6-8C30-3412DDDBEDF5}" type="presParOf" srcId="{C0B67609-1C8B-4917-B6E2-83768E481B1C}" destId="{A61F46A9-FBC5-46A2-871D-333886C077E4}" srcOrd="5" destOrd="0" presId="urn:microsoft.com/office/officeart/2005/8/layout/hierarchy3"/>
    <dgm:cxn modelId="{35EF6E89-E7DB-4272-8A62-B668006A0BFC}" type="presParOf" srcId="{3C5D5363-5C68-4902-863A-E4D4DB6E1CAF}" destId="{07C173C2-D53B-499B-92FD-89E584869988}" srcOrd="1" destOrd="0" presId="urn:microsoft.com/office/officeart/2005/8/layout/hierarchy3"/>
    <dgm:cxn modelId="{9CCA34C2-E2CF-41F6-87EB-9A3A699D2C6C}" type="presParOf" srcId="{07C173C2-D53B-499B-92FD-89E584869988}" destId="{33279AE6-B58A-4918-B922-206EE0AAB7F0}" srcOrd="0" destOrd="0" presId="urn:microsoft.com/office/officeart/2005/8/layout/hierarchy3"/>
    <dgm:cxn modelId="{C2A14DB0-5C1C-468D-9B56-798C746D4400}" type="presParOf" srcId="{33279AE6-B58A-4918-B922-206EE0AAB7F0}" destId="{A96B7EDE-013A-457A-9C16-0A7FAF4E2648}" srcOrd="0" destOrd="0" presId="urn:microsoft.com/office/officeart/2005/8/layout/hierarchy3"/>
    <dgm:cxn modelId="{C55E21F8-25AF-497A-808C-F59587870422}" type="presParOf" srcId="{33279AE6-B58A-4918-B922-206EE0AAB7F0}" destId="{DC615485-17CE-4CCF-AE4C-0836FDEDEA7F}" srcOrd="1" destOrd="0" presId="urn:microsoft.com/office/officeart/2005/8/layout/hierarchy3"/>
    <dgm:cxn modelId="{9101822B-1A15-4AC9-BC2D-0BDD985C0D79}" type="presParOf" srcId="{07C173C2-D53B-499B-92FD-89E584869988}" destId="{1DD2F9B8-8B61-4AF5-A3AE-608EA95A98F9}" srcOrd="1" destOrd="0" presId="urn:microsoft.com/office/officeart/2005/8/layout/hierarchy3"/>
    <dgm:cxn modelId="{18E20014-2B65-489F-A703-EC4278E7AE42}" type="presParOf" srcId="{1DD2F9B8-8B61-4AF5-A3AE-608EA95A98F9}" destId="{4FBDAE01-0DBB-49EA-AB95-FC527C4295A0}" srcOrd="0" destOrd="0" presId="urn:microsoft.com/office/officeart/2005/8/layout/hierarchy3"/>
    <dgm:cxn modelId="{0784B150-3162-4660-9D40-219FA6A0949E}" type="presParOf" srcId="{1DD2F9B8-8B61-4AF5-A3AE-608EA95A98F9}" destId="{02F38E2D-0003-4832-BC20-D9EFF941978F}" srcOrd="1" destOrd="0" presId="urn:microsoft.com/office/officeart/2005/8/layout/hierarchy3"/>
    <dgm:cxn modelId="{8EA2B251-97B4-42B7-B9EB-12E54BA7D84A}" type="presParOf" srcId="{1DD2F9B8-8B61-4AF5-A3AE-608EA95A98F9}" destId="{D84584CE-1CA1-4939-A720-E619491DD6FB}" srcOrd="2" destOrd="0" presId="urn:microsoft.com/office/officeart/2005/8/layout/hierarchy3"/>
    <dgm:cxn modelId="{309DACE7-546A-4A04-AC65-0A8979E2C6BC}" type="presParOf" srcId="{1DD2F9B8-8B61-4AF5-A3AE-608EA95A98F9}" destId="{9485CFE3-C4FF-481A-9357-FD35571064EC}" srcOrd="3" destOrd="0" presId="urn:microsoft.com/office/officeart/2005/8/layout/hierarchy3"/>
    <dgm:cxn modelId="{8CE9DCF7-9F6E-42DE-B728-6C44E6D6AA62}" type="presParOf" srcId="{1DD2F9B8-8B61-4AF5-A3AE-608EA95A98F9}" destId="{A3BB5F20-D529-4253-ACBE-128ABFEB97C4}" srcOrd="4" destOrd="0" presId="urn:microsoft.com/office/officeart/2005/8/layout/hierarchy3"/>
    <dgm:cxn modelId="{3FF09D56-39A0-43B0-919B-5A987D716376}" type="presParOf" srcId="{1DD2F9B8-8B61-4AF5-A3AE-608EA95A98F9}" destId="{F3A2D9E9-BE63-4A54-9C30-775564752E9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698FDE-4063-42F5-84FB-86AA47038F09}" type="doc">
      <dgm:prSet loTypeId="urn:diagrams.loki3.com/VaryingWidthList" loCatId="officeonlin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FD1AE2C-AC51-495E-89A7-76EA2F94A60D}">
      <dgm:prSet phldrT="[Текст]" custT="1"/>
      <dgm:spPr/>
      <dgm:t>
        <a:bodyPr/>
        <a:lstStyle/>
        <a:p>
          <a:r>
            <a:rPr lang="ru-RU" sz="1200" i="1" dirty="0" smtClean="0"/>
            <a:t>Создание роботов с возможностью дальнейшего практического применения</a:t>
          </a:r>
          <a:endParaRPr lang="ru-RU" sz="1200" i="1" dirty="0"/>
        </a:p>
      </dgm:t>
    </dgm:pt>
    <dgm:pt modelId="{92C41A89-004E-4278-9EBC-03FFC75AE0A4}" type="parTrans" cxnId="{4D1012C8-9FEE-4CBF-9C2D-BC2E131C9F55}">
      <dgm:prSet/>
      <dgm:spPr/>
      <dgm:t>
        <a:bodyPr/>
        <a:lstStyle/>
        <a:p>
          <a:endParaRPr lang="ru-RU" sz="1600"/>
        </a:p>
      </dgm:t>
    </dgm:pt>
    <dgm:pt modelId="{4D82A19A-3163-4725-9288-4C2530E989FD}" type="sibTrans" cxnId="{4D1012C8-9FEE-4CBF-9C2D-BC2E131C9F55}">
      <dgm:prSet/>
      <dgm:spPr/>
      <dgm:t>
        <a:bodyPr/>
        <a:lstStyle/>
        <a:p>
          <a:endParaRPr lang="ru-RU" sz="1600"/>
        </a:p>
      </dgm:t>
    </dgm:pt>
    <dgm:pt modelId="{BE24D12E-6701-44A4-9243-802EEDE97C0E}" type="pres">
      <dgm:prSet presAssocID="{DC698FDE-4063-42F5-84FB-86AA47038F09}" presName="Name0" presStyleCnt="0">
        <dgm:presLayoutVars>
          <dgm:resizeHandles/>
        </dgm:presLayoutVars>
      </dgm:prSet>
      <dgm:spPr/>
      <dgm:t>
        <a:bodyPr/>
        <a:lstStyle/>
        <a:p>
          <a:endParaRPr lang="ru-RU"/>
        </a:p>
      </dgm:t>
    </dgm:pt>
    <dgm:pt modelId="{0C33EC9A-3F5B-434A-9EC6-A8C1BC95B29A}" type="pres">
      <dgm:prSet presAssocID="{8FD1AE2C-AC51-495E-89A7-76EA2F94A60D}" presName="text" presStyleLbl="node1" presStyleIdx="0" presStyleCnt="1" custScaleX="193524" custLinFactNeighborX="41907" custLinFactNeighborY="-18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700BA3-F80F-4C93-B164-20CC36267DB7}" type="presOf" srcId="{DC698FDE-4063-42F5-84FB-86AA47038F09}" destId="{BE24D12E-6701-44A4-9243-802EEDE97C0E}" srcOrd="0" destOrd="0" presId="urn:diagrams.loki3.com/VaryingWidthList"/>
    <dgm:cxn modelId="{4D1012C8-9FEE-4CBF-9C2D-BC2E131C9F55}" srcId="{DC698FDE-4063-42F5-84FB-86AA47038F09}" destId="{8FD1AE2C-AC51-495E-89A7-76EA2F94A60D}" srcOrd="0" destOrd="0" parTransId="{92C41A89-004E-4278-9EBC-03FFC75AE0A4}" sibTransId="{4D82A19A-3163-4725-9288-4C2530E989FD}"/>
    <dgm:cxn modelId="{E31A2663-4437-45E7-B029-CC7FC6216AC5}" type="presOf" srcId="{8FD1AE2C-AC51-495E-89A7-76EA2F94A60D}" destId="{0C33EC9A-3F5B-434A-9EC6-A8C1BC95B29A}" srcOrd="0" destOrd="0" presId="urn:diagrams.loki3.com/VaryingWidthList"/>
    <dgm:cxn modelId="{77CB3429-1DA9-413B-9C83-2B9F2276BDA0}" type="presParOf" srcId="{BE24D12E-6701-44A4-9243-802EEDE97C0E}" destId="{0C33EC9A-3F5B-434A-9EC6-A8C1BC95B29A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Список переменной ширины"/>
  <dgm:desc val="Служит для акцентирования внимания на элементах различной ширины. Хорошо подходит для размещения большого количества текста уровня 1. Ширина каждой фигуры определяется независимо с учетом количества текста в ней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Список переменной ширины"/>
  <dgm:desc val="Служит для акцентирования внимания на элементах различной ширины. Хорошо подходит для размещения большого количества текста уровня 1. Ширина каждой фигуры определяется независимо с учетом количества текста в ней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A9E34655-FB90-45AE-BFBC-FD7BD2F4C6BB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44600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BF3624BC-DD3B-487B-9DAD-39B5C64FC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8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 smtClean="0"/>
              <a:t>Центр робототехники и автоматизированных систем управления Тюменской области</a:t>
            </a:r>
            <a:r>
              <a:rPr lang="ru-RU" b="0" baseline="0" dirty="0" smtClean="0"/>
              <a:t> на базе Тюменского технопарка:</a:t>
            </a:r>
            <a:endParaRPr lang="ru-RU" b="0" dirty="0" smtClean="0"/>
          </a:p>
          <a:p>
            <a:endParaRPr lang="ru-RU" dirty="0" smtClean="0"/>
          </a:p>
          <a:p>
            <a:r>
              <a:rPr lang="ru-RU" dirty="0" smtClean="0"/>
              <a:t>Проектная лаборатория: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1"/>
                </a:solidFill>
              </a:rPr>
              <a:t>ПРОЕКТНАЯ РАБОТА ПО СОЗДАНИЮ ОПЫТНЫХ ОБРАЗЦОВ РОБОТОТЕХНИЧЕСКОЙ ПРОДУКЦИИ  В СООТВЕТСТВИИ С ТЕХЗАДАНИЕМ ЗАКАЗЧИКОВ – ПРОИЗВОДСТВЕННЫХ ПРЕДПРИЯТИЙ РЕГИОНА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/>
              <a:t>5 проектных команд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/>
              <a:t>Студенты, аспиранты, талантливые выпускники школьных </a:t>
            </a:r>
            <a:r>
              <a:rPr lang="en-US" dirty="0" err="1"/>
              <a:t>RoboLab</a:t>
            </a:r>
            <a:r>
              <a:rPr lang="ru-RU" dirty="0"/>
              <a:t> </a:t>
            </a:r>
          </a:p>
          <a:p>
            <a:endParaRPr lang="ru-RU" dirty="0" smtClean="0"/>
          </a:p>
          <a:p>
            <a:pPr defTabSz="918698">
              <a:defRPr/>
            </a:pPr>
            <a:r>
              <a:rPr lang="ru-RU" dirty="0">
                <a:solidFill>
                  <a:prstClr val="black"/>
                </a:solidFill>
              </a:rPr>
              <a:t>Научно-исследовательская лаборатория:</a:t>
            </a:r>
          </a:p>
          <a:p>
            <a:pPr marL="172256" indent="-172256" defTabSz="918698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prstClr val="black"/>
                </a:solidFill>
              </a:rPr>
              <a:t>НАУЧНО-ВНЕДРЕНЧЕСКАЯ И ИССЛЕДОВАТЕЛЬСКАЯ ДЕЯТЕЛЬНОСТЬ НА БАЗЕ РОБОТИЗИРОВАННЫХ ПЛАТФОРМ</a:t>
            </a:r>
          </a:p>
          <a:p>
            <a:pPr marL="172256" indent="-172256" defTabSz="918698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prstClr val="black"/>
                </a:solidFill>
              </a:rPr>
              <a:t>УГЛУБЛЕННАЯ ПОДГОТОВКА ТАЛАНТЛИВОЙ МОЛОДЕЖИ РЕГИОНА В СФЕРЕ РОБОТОТЕХНИКИ И ИНЖЕНЕРИИ</a:t>
            </a:r>
          </a:p>
          <a:p>
            <a:pPr marL="172256" indent="-172256" defTabSz="918698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prstClr val="black"/>
                </a:solidFill>
              </a:rPr>
              <a:t>Производственная практика  для студентов Тюменских ВУЗов специальности «Робототехника» </a:t>
            </a:r>
          </a:p>
          <a:p>
            <a:pPr defTabSz="918698">
              <a:defRPr/>
            </a:pPr>
            <a:endParaRPr lang="ru-RU" dirty="0">
              <a:solidFill>
                <a:prstClr val="black"/>
              </a:solidFill>
            </a:endParaRPr>
          </a:p>
          <a:p>
            <a:pPr defTabSz="918698">
              <a:defRPr/>
            </a:pPr>
            <a:r>
              <a:rPr lang="ru-RU" dirty="0">
                <a:solidFill>
                  <a:prstClr val="black"/>
                </a:solidFill>
              </a:rPr>
              <a:t>Центр </a:t>
            </a:r>
            <a:r>
              <a:rPr lang="ru-RU" dirty="0" err="1">
                <a:solidFill>
                  <a:prstClr val="black"/>
                </a:solidFill>
              </a:rPr>
              <a:t>прототипирования</a:t>
            </a:r>
            <a:r>
              <a:rPr lang="ru-RU" dirty="0">
                <a:solidFill>
                  <a:prstClr val="black"/>
                </a:solidFill>
              </a:rPr>
              <a:t>: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 smtClean="0"/>
              <a:t>СОЗДАНИЕ ОПЫТНЫХ ОБРАЗЦОВ</a:t>
            </a:r>
          </a:p>
          <a:p>
            <a:pPr defTabSz="918698">
              <a:defRPr/>
            </a:pP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defTabSz="918698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ИТ-обучение школьников</a:t>
            </a:r>
            <a:r>
              <a:rPr lang="ru-RU" dirty="0">
                <a:solidFill>
                  <a:schemeClr val="bg1"/>
                </a:solidFill>
              </a:rPr>
              <a:t> старших классов </a:t>
            </a:r>
            <a:r>
              <a:rPr lang="ru-RU" dirty="0">
                <a:solidFill>
                  <a:schemeClr val="accent1"/>
                </a:solidFill>
              </a:rPr>
              <a:t>на базе </a:t>
            </a:r>
            <a:r>
              <a:rPr lang="en-US" dirty="0" err="1"/>
              <a:t>ITLab</a:t>
            </a:r>
            <a:r>
              <a:rPr lang="ru-RU" dirty="0"/>
              <a:t>:</a:t>
            </a:r>
          </a:p>
          <a:p>
            <a:pPr marL="287093" indent="-287093">
              <a:buFont typeface="Wingdings" panose="05000000000000000000" pitchFamily="2" charset="2"/>
              <a:buChar char="ü"/>
            </a:pPr>
            <a:r>
              <a:rPr lang="ru-RU" dirty="0"/>
              <a:t>Обучение школьников старших классов программированию и созданию мобильных приложений</a:t>
            </a:r>
          </a:p>
          <a:p>
            <a:pPr marL="287093" indent="-287093">
              <a:buFont typeface="Wingdings" panose="05000000000000000000" pitchFamily="2" charset="2"/>
              <a:buChar char="ü"/>
            </a:pPr>
            <a:r>
              <a:rPr lang="ru-RU" dirty="0"/>
              <a:t>Практико-ориентированная программа</a:t>
            </a:r>
          </a:p>
          <a:p>
            <a:pPr marL="287093" indent="-287093">
              <a:buFont typeface="Wingdings" panose="05000000000000000000" pitchFamily="2" charset="2"/>
              <a:buChar char="ü"/>
            </a:pPr>
            <a:r>
              <a:rPr lang="ru-RU" dirty="0"/>
              <a:t>Подготовка к участию в конкурсах</a:t>
            </a:r>
          </a:p>
          <a:p>
            <a:pPr marL="287093" indent="-287093">
              <a:buFont typeface="Wingdings" panose="05000000000000000000" pitchFamily="2" charset="2"/>
              <a:buChar char="ü"/>
            </a:pPr>
            <a:r>
              <a:rPr lang="ru-RU" b="1" dirty="0"/>
              <a:t>600 обученных человек</a:t>
            </a:r>
          </a:p>
          <a:p>
            <a:pPr marL="287093" indent="-287093">
              <a:buFont typeface="Wingdings" panose="05000000000000000000" pitchFamily="2" charset="2"/>
              <a:buChar char="ü"/>
            </a:pPr>
            <a:r>
              <a:rPr lang="ru-RU" b="1" dirty="0"/>
              <a:t>Срок обучения – учебный год </a:t>
            </a:r>
            <a:r>
              <a:rPr lang="ru-RU" dirty="0"/>
              <a:t>(с сентября по май) </a:t>
            </a:r>
          </a:p>
          <a:p>
            <a:pPr defTabSz="918698">
              <a:defRPr/>
            </a:pPr>
            <a:endParaRPr lang="ru-RU" dirty="0"/>
          </a:p>
          <a:p>
            <a:pPr defTabSz="918698">
              <a:defRPr/>
            </a:pPr>
            <a:r>
              <a:rPr lang="en-US" dirty="0" err="1">
                <a:solidFill>
                  <a:prstClr val="black"/>
                </a:solidFill>
              </a:rPr>
              <a:t>RoboLab</a:t>
            </a:r>
            <a:r>
              <a:rPr lang="ru-RU" dirty="0">
                <a:solidFill>
                  <a:prstClr val="black"/>
                </a:solidFill>
              </a:rPr>
              <a:t> на базе школ:</a:t>
            </a:r>
          </a:p>
          <a:p>
            <a:pPr marL="181826" indent="-181826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1"/>
                </a:solidFill>
              </a:rPr>
              <a:t>РАБОТА ШКОЛЬНИКОВ СТАРШИХ КЛАССОВ НАД ПРОЕКТАМИ ПО СОЗДАНИЮ РОБОТОВ НА БАЗЕ </a:t>
            </a:r>
            <a:r>
              <a:rPr lang="en-US" dirty="0">
                <a:solidFill>
                  <a:schemeClr val="bg1"/>
                </a:solidFill>
              </a:rPr>
              <a:t>ARDUINO</a:t>
            </a:r>
            <a:endParaRPr lang="ru-RU" dirty="0">
              <a:solidFill>
                <a:schemeClr val="bg1"/>
              </a:solidFill>
            </a:endParaRPr>
          </a:p>
          <a:p>
            <a:pPr marL="181826" indent="-181826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1"/>
                </a:solidFill>
              </a:rPr>
              <a:t>ПОДГОТОВКА К УЧАСТИЮ В КОНКУРСАХ И СОРЕВНОВАНИЯХ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/>
              <a:t>В рамках элективных курсов в школах 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/>
              <a:t>«Кустовой» учебный центр на базе одной из школ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/>
              <a:t>100 школьников в год из 4-5 школ, территориально расположенных в одном районе</a:t>
            </a:r>
          </a:p>
          <a:p>
            <a:pPr defTabSz="918698">
              <a:defRPr/>
            </a:pP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624BC-DD3B-487B-9DAD-39B5C64FC7B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50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2213" y="1244600"/>
            <a:ext cx="4473575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81B95-131A-4FDE-8228-A470D9A1E43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65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2213" y="1244600"/>
            <a:ext cx="4473575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81B95-131A-4FDE-8228-A470D9A1E43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174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2213" y="1244600"/>
            <a:ext cx="4473575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81B95-131A-4FDE-8228-A470D9A1E43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13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Проектная лаборатория:</a:t>
            </a:r>
          </a:p>
          <a:p>
            <a:pPr marL="172256" indent="-172256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1"/>
                </a:solidFill>
              </a:rPr>
              <a:t>ПРОЕКТНАЯ РАБОТА ПО СОЗДАНИЮ ОПЫТНЫХ ОБРАЗЦОВ РОБОТОТЕХНИЧЕСКОЙ ПРОДУКЦИИ  В СООТВЕТСТВИИ С ТЕХЗАДАНИЕМ ЗАКАЗЧИКОВ – ПРОИЗВОДСТВЕННЫХ ПРЕДПРИЯТИЙ РЕГИОНА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624BC-DD3B-487B-9DAD-39B5C64FC7B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4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624BC-DD3B-487B-9DAD-39B5C64FC7B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15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21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73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9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06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5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66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15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58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4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3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00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2DE92-D9F9-4A04-A2DB-85FA764C6798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949EA-936D-4028-A084-9986D27E9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96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jpeg"/><Relationship Id="rId5" Type="http://schemas.openxmlformats.org/officeDocument/2006/relationships/image" Target="../media/image14.gif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23.jpe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22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image" Target="../media/image24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65"/>
          <a:stretch/>
        </p:blipFill>
        <p:spPr>
          <a:xfrm rot="5400000" flipH="1" flipV="1">
            <a:off x="5981925" y="-647925"/>
            <a:ext cx="2514151" cy="3810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966" y="2723943"/>
            <a:ext cx="8691034" cy="1962132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/>
              <a:t>Центр робототехники и автоматизированных систем управления Тюменской </a:t>
            </a:r>
            <a:r>
              <a:rPr lang="ru-RU" sz="3600" dirty="0" smtClean="0"/>
              <a:t>области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Беляева Т.Н.</a:t>
            </a:r>
            <a:br>
              <a:rPr lang="ru-RU" sz="3600" dirty="0" smtClean="0"/>
            </a:br>
            <a:r>
              <a:rPr lang="ru-RU" sz="3600" dirty="0" smtClean="0"/>
              <a:t>директор ГАОУ ТО </a:t>
            </a:r>
            <a:r>
              <a:rPr lang="ru-RU" sz="3600" smtClean="0"/>
              <a:t>«РИО-Центр»</a:t>
            </a:r>
            <a:endParaRPr lang="ru-RU" sz="2000" dirty="0">
              <a:solidFill>
                <a:srgbClr val="008B9A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0701" y="4702578"/>
            <a:ext cx="8623300" cy="270933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admtyumen.ru/images/upload/%D0%B3%D0%B5%D1%80%D0%B1%20%D0%BF%D0%BE%D0%BB%D0%BD%D1%8B%D0%B9%20%D0%BC%D0%BD%D0%BE%D0%B3%D0%BE%D1%86%D0%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68" y="288902"/>
            <a:ext cx="905934" cy="68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6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1095992" y="4503490"/>
            <a:ext cx="6903277" cy="382153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95992" y="1886778"/>
            <a:ext cx="2259489" cy="432236"/>
          </a:xfrm>
          <a:prstGeom prst="roundRect">
            <a:avLst>
              <a:gd name="adj" fmla="val 46239"/>
            </a:avLst>
          </a:prstGeom>
          <a:noFill/>
          <a:ln>
            <a:solidFill>
              <a:srgbClr val="4BB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40383" y="1854415"/>
            <a:ext cx="2198225" cy="2487838"/>
          </a:xfrm>
          <a:prstGeom prst="roundRect">
            <a:avLst/>
          </a:prstGeom>
          <a:noFill/>
          <a:ln>
            <a:solidFill>
              <a:srgbClr val="67B7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23506" y="1869409"/>
            <a:ext cx="2259487" cy="2105685"/>
          </a:xfrm>
          <a:prstGeom prst="roundRect">
            <a:avLst/>
          </a:prstGeom>
          <a:noFill/>
          <a:ln>
            <a:solidFill>
              <a:srgbClr val="A8D4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079721" y="759473"/>
            <a:ext cx="6903277" cy="43663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tx1"/>
                </a:solidFill>
              </a:rPr>
              <a:t>Основы объектно-ориентированного программирования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723506" y="1321781"/>
            <a:ext cx="2259488" cy="454451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</a:rPr>
              <a:t>Приемы работы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079719" y="1321781"/>
            <a:ext cx="2259488" cy="454451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</a:rPr>
              <a:t>Знания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424105" y="1321781"/>
            <a:ext cx="2214503" cy="454451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</a:rPr>
              <a:t>Умения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240" y="122944"/>
            <a:ext cx="87071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Компетенции на выходе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5403" y="1901910"/>
            <a:ext cx="1856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- </a:t>
            </a:r>
            <a:r>
              <a:rPr lang="ru-RU" sz="1200" dirty="0" smtClean="0"/>
              <a:t>синтаксис </a:t>
            </a:r>
            <a:r>
              <a:rPr lang="ru-RU" sz="1200" dirty="0"/>
              <a:t>языка C</a:t>
            </a:r>
            <a:r>
              <a:rPr lang="ru-RU" sz="1200" dirty="0" smtClean="0"/>
              <a:t>#</a:t>
            </a:r>
            <a:endParaRPr lang="ru-RU" sz="1200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447740" y="1901910"/>
            <a:ext cx="229204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200" dirty="0" smtClean="0"/>
              <a:t>использовать </a:t>
            </a:r>
            <a:r>
              <a:rPr lang="ru-RU" sz="1200" dirty="0"/>
              <a:t>все операторы языка C</a:t>
            </a:r>
            <a:r>
              <a:rPr lang="ru-RU" sz="1200" dirty="0" smtClean="0"/>
              <a:t>#;</a:t>
            </a:r>
            <a:endParaRPr lang="ru-RU" sz="1200" dirty="0"/>
          </a:p>
          <a:p>
            <a:pPr marL="285750" indent="-285750">
              <a:buFontTx/>
              <a:buChar char="-"/>
            </a:pPr>
            <a:r>
              <a:rPr lang="ru-RU" sz="1200" dirty="0" smtClean="0"/>
              <a:t>использовать </a:t>
            </a:r>
            <a:r>
              <a:rPr lang="ru-RU" sz="1200" dirty="0"/>
              <a:t>препроцессорные директивы</a:t>
            </a:r>
            <a:r>
              <a:rPr lang="ru-RU" sz="12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sz="1200" dirty="0" smtClean="0"/>
              <a:t>писать </a:t>
            </a:r>
            <a:r>
              <a:rPr lang="ru-RU" sz="1200" dirty="0"/>
              <a:t>функции</a:t>
            </a:r>
            <a:r>
              <a:rPr lang="ru-RU" sz="1200" dirty="0" smtClean="0"/>
              <a:t>;</a:t>
            </a:r>
            <a:endParaRPr lang="ru-RU" sz="1200" dirty="0"/>
          </a:p>
          <a:p>
            <a:pPr marL="285750" indent="-285750">
              <a:buFontTx/>
              <a:buChar char="-"/>
            </a:pPr>
            <a:r>
              <a:rPr lang="ru-RU" sz="1200" dirty="0" smtClean="0"/>
              <a:t>пользоваться </a:t>
            </a:r>
            <a:r>
              <a:rPr lang="ru-RU" sz="1200" dirty="0"/>
              <a:t>библиотечными функциями</a:t>
            </a:r>
            <a:r>
              <a:rPr lang="ru-RU" sz="1200" dirty="0" smtClean="0"/>
              <a:t>;</a:t>
            </a:r>
            <a:endParaRPr lang="ru-RU" sz="1200" dirty="0"/>
          </a:p>
          <a:p>
            <a:pPr marL="285750" indent="-285750">
              <a:buFontTx/>
              <a:buChar char="-"/>
            </a:pPr>
            <a:r>
              <a:rPr lang="ru-RU" sz="1200" dirty="0" smtClean="0"/>
              <a:t>использовать </a:t>
            </a:r>
            <a:r>
              <a:rPr lang="ru-RU" sz="1200" dirty="0"/>
              <a:t>классы памяти</a:t>
            </a:r>
            <a:r>
              <a:rPr lang="ru-RU" sz="1200" dirty="0" smtClean="0"/>
              <a:t>;</a:t>
            </a:r>
            <a:endParaRPr lang="ru-RU" sz="1200" dirty="0"/>
          </a:p>
          <a:p>
            <a:pPr marL="285750" indent="-285750">
              <a:buFontTx/>
              <a:buChar char="-"/>
            </a:pPr>
            <a:r>
              <a:rPr lang="ru-RU" sz="1200" dirty="0" smtClean="0"/>
              <a:t>применять </a:t>
            </a:r>
            <a:r>
              <a:rPr lang="ru-RU" sz="1200" dirty="0"/>
              <a:t>адресную </a:t>
            </a:r>
            <a:r>
              <a:rPr lang="ru-RU" sz="1200" dirty="0" smtClean="0"/>
              <a:t>арифметику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785521" y="1910707"/>
            <a:ext cx="22594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200" dirty="0" smtClean="0"/>
              <a:t>с </a:t>
            </a:r>
            <a:r>
              <a:rPr lang="ru-RU" sz="1200" dirty="0"/>
              <a:t>массивами</a:t>
            </a:r>
            <a:r>
              <a:rPr lang="ru-RU" sz="1200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sz="1200" dirty="0"/>
          </a:p>
          <a:p>
            <a:pPr marL="285750" indent="-285750">
              <a:buFontTx/>
              <a:buChar char="-"/>
            </a:pPr>
            <a:r>
              <a:rPr lang="ru-RU" sz="1200" dirty="0" smtClean="0"/>
              <a:t>с </a:t>
            </a:r>
            <a:r>
              <a:rPr lang="ru-RU" sz="1200" dirty="0"/>
              <a:t>запросами</a:t>
            </a:r>
            <a:r>
              <a:rPr lang="ru-RU" sz="1200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sz="1200" dirty="0"/>
          </a:p>
          <a:p>
            <a:pPr marL="285750" indent="-285750">
              <a:buFontTx/>
              <a:buChar char="-"/>
            </a:pPr>
            <a:r>
              <a:rPr lang="ru-RU" sz="1200" dirty="0" smtClean="0"/>
              <a:t>со </a:t>
            </a:r>
            <a:r>
              <a:rPr lang="ru-RU" sz="1200" dirty="0"/>
              <a:t>структурами данных</a:t>
            </a:r>
            <a:r>
              <a:rPr lang="ru-RU" sz="1200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sz="1200" dirty="0"/>
          </a:p>
          <a:p>
            <a:pPr marL="285750" indent="-285750">
              <a:buFontTx/>
              <a:buChar char="-"/>
            </a:pPr>
            <a:r>
              <a:rPr lang="ru-RU" sz="1200" dirty="0" smtClean="0"/>
              <a:t>с </a:t>
            </a:r>
            <a:r>
              <a:rPr lang="ru-RU" sz="1200" dirty="0"/>
              <a:t>файлами</a:t>
            </a:r>
            <a:r>
              <a:rPr lang="ru-RU" sz="1200" dirty="0" smtClean="0"/>
              <a:t>.</a:t>
            </a:r>
          </a:p>
          <a:p>
            <a:pPr marL="285750" indent="-285750">
              <a:buFontTx/>
              <a:buChar char="-"/>
            </a:pP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976700" y="4522265"/>
            <a:ext cx="5234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«Система управления проектами </a:t>
            </a:r>
            <a:r>
              <a:rPr lang="en-US" sz="1600" b="1" dirty="0"/>
              <a:t>Project Kaiser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43029" y="5118978"/>
            <a:ext cx="2281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ru-RU" sz="1200" dirty="0" smtClean="0"/>
              <a:t>работа </a:t>
            </a:r>
            <a:r>
              <a:rPr lang="ru-RU" sz="1200" dirty="0"/>
              <a:t>в </a:t>
            </a:r>
            <a:r>
              <a:rPr lang="ru-RU" sz="1200" dirty="0" smtClean="0"/>
              <a:t>группе</a:t>
            </a:r>
            <a:r>
              <a:rPr lang="ru-RU" sz="1200" dirty="0"/>
              <a:t>;</a:t>
            </a:r>
            <a:r>
              <a:rPr lang="ru-RU" sz="1200" dirty="0" smtClean="0"/>
              <a:t> </a:t>
            </a:r>
          </a:p>
          <a:p>
            <a:r>
              <a:rPr lang="ru-RU" sz="1200" dirty="0" smtClean="0"/>
              <a:t>- создание </a:t>
            </a:r>
            <a:r>
              <a:rPr lang="ru-RU" sz="1200" dirty="0"/>
              <a:t>и выполнение задач и подзадач;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95992" y="4994816"/>
            <a:ext cx="2259489" cy="552273"/>
          </a:xfrm>
          <a:prstGeom prst="roundRect">
            <a:avLst>
              <a:gd name="adj" fmla="val 46239"/>
            </a:avLst>
          </a:prstGeom>
          <a:noFill/>
          <a:ln>
            <a:solidFill>
              <a:srgbClr val="4BB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802518" y="5038794"/>
            <a:ext cx="18976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- составление </a:t>
            </a:r>
            <a:r>
              <a:rPr lang="ru-RU" sz="1200" dirty="0"/>
              <a:t>четкого плана работы над проектом и назначение ролей.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55404" y="5131129"/>
            <a:ext cx="2292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-</a:t>
            </a:r>
            <a:r>
              <a:rPr lang="ru-RU" sz="1200" dirty="0" smtClean="0"/>
              <a:t>управление </a:t>
            </a:r>
            <a:r>
              <a:rPr lang="ru-RU" sz="1200" dirty="0"/>
              <a:t>проектом;</a:t>
            </a:r>
          </a:p>
          <a:p>
            <a:endParaRPr lang="ru-RU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661081" y="4960355"/>
            <a:ext cx="2259487" cy="1186436"/>
          </a:xfrm>
          <a:prstGeom prst="roundRect">
            <a:avLst/>
          </a:prstGeom>
          <a:noFill/>
          <a:ln>
            <a:solidFill>
              <a:srgbClr val="A8D4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367567" y="4994233"/>
            <a:ext cx="2198225" cy="1152557"/>
          </a:xfrm>
          <a:prstGeom prst="roundRect">
            <a:avLst/>
          </a:prstGeom>
          <a:noFill/>
          <a:ln>
            <a:solidFill>
              <a:srgbClr val="67B7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1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90" y="1097846"/>
            <a:ext cx="3596374" cy="53998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2" t="4204" r="7787" b="15053"/>
          <a:stretch/>
        </p:blipFill>
        <p:spPr>
          <a:xfrm>
            <a:off x="5442154" y="128400"/>
            <a:ext cx="2064774" cy="31139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561" y="3242335"/>
            <a:ext cx="4925961" cy="328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10" descr="http://goldenringrun.ru/Content/images/arrow-additional-inf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5" t="5859" r="6697"/>
          <a:stretch/>
        </p:blipFill>
        <p:spPr bwMode="auto">
          <a:xfrm flipV="1">
            <a:off x="6935176" y="5220659"/>
            <a:ext cx="1718631" cy="12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goldenringrun.ru/Content/images/arrow-additional-inf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5" t="5859" r="6697"/>
          <a:stretch/>
        </p:blipFill>
        <p:spPr bwMode="auto">
          <a:xfrm>
            <a:off x="6943346" y="934476"/>
            <a:ext cx="1718631" cy="144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1817782" y="1856260"/>
            <a:ext cx="5321148" cy="3631435"/>
          </a:xfrm>
          <a:prstGeom prst="roundRect">
            <a:avLst>
              <a:gd name="adj" fmla="val 10459"/>
            </a:avLst>
          </a:prstGeom>
          <a:ln>
            <a:prstDash val="lg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2464585" y="5846131"/>
            <a:ext cx="4116892" cy="793241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464585" y="827905"/>
            <a:ext cx="4116892" cy="793241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6982" y="77175"/>
            <a:ext cx="8810725" cy="4801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Проектная лаборатория</a:t>
            </a:r>
            <a:endParaRPr lang="ru-RU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29" name="Загнутый угол 28"/>
          <p:cNvSpPr/>
          <p:nvPr/>
        </p:nvSpPr>
        <p:spPr>
          <a:xfrm>
            <a:off x="683047" y="2796717"/>
            <a:ext cx="1440910" cy="1927952"/>
          </a:xfrm>
          <a:prstGeom prst="foldedCorner">
            <a:avLst/>
          </a:prstGeom>
          <a:ln>
            <a:prstDash val="lg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/>
              <a:t>Соглашение на НИОКР</a:t>
            </a:r>
            <a:endParaRPr lang="ru-RU" sz="1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464585" y="3271868"/>
            <a:ext cx="4116891" cy="930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Центр </a:t>
            </a:r>
            <a:r>
              <a:rPr lang="ru-RU" sz="1400" b="1" dirty="0" smtClean="0">
                <a:solidFill>
                  <a:schemeClr val="tx1"/>
                </a:solidFill>
              </a:rPr>
              <a:t>робототехники </a:t>
            </a:r>
            <a:r>
              <a:rPr lang="ru-RU" sz="1400" b="1" dirty="0">
                <a:solidFill>
                  <a:schemeClr val="tx1"/>
                </a:solidFill>
              </a:rPr>
              <a:t>и </a:t>
            </a:r>
            <a:r>
              <a:rPr lang="ru-RU" sz="1400" b="1" dirty="0" smtClean="0">
                <a:solidFill>
                  <a:schemeClr val="tx1"/>
                </a:solidFill>
              </a:rPr>
              <a:t>автоматизированных </a:t>
            </a:r>
            <a:r>
              <a:rPr lang="ru-RU" sz="1400" b="1" dirty="0">
                <a:solidFill>
                  <a:schemeClr val="tx1"/>
                </a:solidFill>
              </a:rPr>
              <a:t>систем </a:t>
            </a:r>
            <a:r>
              <a:rPr lang="ru-RU" sz="1400" b="1" dirty="0" smtClean="0">
                <a:solidFill>
                  <a:schemeClr val="tx1"/>
                </a:solidFill>
              </a:rPr>
              <a:t>управления Тюменской </a:t>
            </a:r>
            <a:r>
              <a:rPr lang="ru-RU" sz="1400" b="1" dirty="0">
                <a:solidFill>
                  <a:schemeClr val="tx1"/>
                </a:solidFill>
              </a:rPr>
              <a:t>области</a:t>
            </a:r>
          </a:p>
        </p:txBody>
      </p:sp>
      <p:sp>
        <p:nvSpPr>
          <p:cNvPr id="35" name="Загнутый угол 34"/>
          <p:cNvSpPr/>
          <p:nvPr/>
        </p:nvSpPr>
        <p:spPr>
          <a:xfrm>
            <a:off x="7331487" y="2828198"/>
            <a:ext cx="1440392" cy="1927952"/>
          </a:xfrm>
          <a:prstGeom prst="foldedCorner">
            <a:avLst/>
          </a:prstGeom>
          <a:ln>
            <a:prstDash val="lg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/>
              <a:t>Договор на</a:t>
            </a:r>
          </a:p>
          <a:p>
            <a:pPr algn="ctr"/>
            <a:r>
              <a:rPr lang="ru-RU" sz="1200" dirty="0" smtClean="0"/>
              <a:t> производство</a:t>
            </a:r>
            <a:endParaRPr lang="ru-RU" sz="1200" dirty="0"/>
          </a:p>
        </p:txBody>
      </p:sp>
      <p:pic>
        <p:nvPicPr>
          <p:cNvPr id="42" name="Picture 6" descr="http://www.tsogu.ru/media/photos/2012/10_17/sibu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52" y="934476"/>
            <a:ext cx="742115" cy="56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8" descr="http://www.rosneft.ru/img/sys/h_logo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091" y="978105"/>
            <a:ext cx="789863" cy="51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2" descr="http://neftegaz.ru/images/%D0%BD%D0%BF%D0%B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002" y="978829"/>
            <a:ext cx="542667" cy="54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4" descr="http://www.metaprom.ru/foto_news/1344840773foto1_bi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020" y="942410"/>
            <a:ext cx="688053" cy="58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Стрелка вниз 46"/>
          <p:cNvSpPr/>
          <p:nvPr/>
        </p:nvSpPr>
        <p:spPr>
          <a:xfrm flipV="1">
            <a:off x="4724031" y="2358426"/>
            <a:ext cx="1780589" cy="703819"/>
          </a:xfrm>
          <a:prstGeom prst="downArrow">
            <a:avLst>
              <a:gd name="adj1" fmla="val 61137"/>
              <a:gd name="adj2" fmla="val 50000"/>
            </a:avLst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48" name="Стрелка вниз 47"/>
          <p:cNvSpPr/>
          <p:nvPr/>
        </p:nvSpPr>
        <p:spPr>
          <a:xfrm>
            <a:off x="2662748" y="2392313"/>
            <a:ext cx="1853507" cy="683648"/>
          </a:xfrm>
          <a:prstGeom prst="downArrow">
            <a:avLst>
              <a:gd name="adj1" fmla="val 63076"/>
              <a:gd name="adj2" fmla="val 50000"/>
            </a:avLst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64585" y="5200297"/>
            <a:ext cx="4116892" cy="63579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Производитель</a:t>
            </a:r>
            <a:endParaRPr lang="ru-RU" sz="1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464585" y="1603935"/>
            <a:ext cx="4116892" cy="62952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Потребитель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tyumen-pribor.ru/sites/default/files/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371" y="5913211"/>
            <a:ext cx="1079298" cy="36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igmasar.ru/f/store/i/35/log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387" y="5931084"/>
            <a:ext cx="1250950" cy="30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.vimeocdn.com/video/446790581_640.jpg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4" t="41754" r="17124" b="40575"/>
          <a:stretch/>
        </p:blipFill>
        <p:spPr bwMode="auto">
          <a:xfrm>
            <a:off x="3554028" y="6280937"/>
            <a:ext cx="1924454" cy="29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ttp://admtyumen.ru/files/%D0%93%D0%95%D0%A0%D0%91%20%D0%BF%D0%BE%D0%BB%D0%BD%D1%8B%D0%B9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13" y="939752"/>
            <a:ext cx="726817" cy="55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2928489" y="2413350"/>
            <a:ext cx="132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Техническое задание</a:t>
            </a:r>
            <a:endParaRPr lang="ru-RU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4967313" y="2710335"/>
            <a:ext cx="1322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Испытание</a:t>
            </a:r>
            <a:endParaRPr lang="ru-RU" sz="1200" dirty="0"/>
          </a:p>
        </p:txBody>
      </p:sp>
      <p:sp>
        <p:nvSpPr>
          <p:cNvPr id="59" name="Стрелка вниз 58"/>
          <p:cNvSpPr/>
          <p:nvPr/>
        </p:nvSpPr>
        <p:spPr>
          <a:xfrm>
            <a:off x="3691033" y="4415652"/>
            <a:ext cx="1853507" cy="674544"/>
          </a:xfrm>
          <a:prstGeom prst="downArrow">
            <a:avLst>
              <a:gd name="adj1" fmla="val 63076"/>
              <a:gd name="adj2" fmla="val 50000"/>
            </a:avLst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56774" y="4519825"/>
            <a:ext cx="1322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Прототип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669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0" y="274320"/>
            <a:ext cx="8364450" cy="5750560"/>
          </a:xfrm>
        </p:spPr>
      </p:pic>
    </p:spTree>
    <p:extLst>
      <p:ext uri="{BB962C8B-B14F-4D97-AF65-F5344CB8AC3E}">
        <p14:creationId xmlns:p14="http://schemas.microsoft.com/office/powerpoint/2010/main" val="11150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3395459" y="3263453"/>
            <a:ext cx="2130270" cy="1236083"/>
          </a:xfrm>
          <a:prstGeom prst="roundRect">
            <a:avLst>
              <a:gd name="adj" fmla="val 21334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763016" y="5218163"/>
            <a:ext cx="3040438" cy="1209604"/>
          </a:xfrm>
          <a:prstGeom prst="roundRect">
            <a:avLst>
              <a:gd name="adj" fmla="val 19918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675301" y="3926649"/>
            <a:ext cx="3065316" cy="120960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25568" y="5185884"/>
            <a:ext cx="3005070" cy="1209604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6920" y="3926649"/>
            <a:ext cx="2953584" cy="1145775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graphicFrame>
        <p:nvGraphicFramePr>
          <p:cNvPr id="3" name="Схема 2"/>
          <p:cNvGraphicFramePr/>
          <p:nvPr>
            <p:extLst/>
          </p:nvPr>
        </p:nvGraphicFramePr>
        <p:xfrm>
          <a:off x="7362994" y="1629318"/>
          <a:ext cx="2133600" cy="1300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643835119"/>
              </p:ext>
            </p:extLst>
          </p:nvPr>
        </p:nvGraphicFramePr>
        <p:xfrm>
          <a:off x="95695" y="543841"/>
          <a:ext cx="8229598" cy="3361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Скругленная прямоугольная выноска 1"/>
          <p:cNvSpPr/>
          <p:nvPr/>
        </p:nvSpPr>
        <p:spPr>
          <a:xfrm>
            <a:off x="3395459" y="814352"/>
            <a:ext cx="905932" cy="491067"/>
          </a:xfrm>
          <a:prstGeom prst="wedgeRoundRectCallout">
            <a:avLst>
              <a:gd name="adj1" fmla="val -44447"/>
              <a:gd name="adj2" fmla="val 1331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от 7 до 17 лет</a:t>
            </a: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8088266" y="793781"/>
            <a:ext cx="905932" cy="491067"/>
          </a:xfrm>
          <a:prstGeom prst="wedgeRoundRectCallout">
            <a:avLst>
              <a:gd name="adj1" fmla="val -42449"/>
              <a:gd name="adj2" fmla="val 225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50" dirty="0"/>
              <a:t>от 14 до 23 лет</a:t>
            </a:r>
          </a:p>
        </p:txBody>
      </p:sp>
      <p:graphicFrame>
        <p:nvGraphicFramePr>
          <p:cNvPr id="9" name="Схема 8"/>
          <p:cNvGraphicFramePr/>
          <p:nvPr>
            <p:extLst/>
          </p:nvPr>
        </p:nvGraphicFramePr>
        <p:xfrm>
          <a:off x="2977116" y="1566035"/>
          <a:ext cx="1536929" cy="1243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1096282" y="3070749"/>
            <a:ext cx="1921238" cy="818945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706445" y="3075894"/>
            <a:ext cx="1918810" cy="79157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3795" y="4586159"/>
            <a:ext cx="24618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202020"/>
                </a:solidFill>
                <a:latin typeface="+mj-lt"/>
              </a:rPr>
              <a:t>Всероссийский фестиваль </a:t>
            </a:r>
            <a:endParaRPr lang="ru-RU" sz="1400" dirty="0">
              <a:latin typeface="+mj-lt"/>
            </a:endParaRPr>
          </a:p>
        </p:txBody>
      </p:sp>
      <p:pic>
        <p:nvPicPr>
          <p:cNvPr id="1026" name="Picture 2" descr="http://wroboto.ru/netcat_files/userfiles/2013/robomir/ROBOMI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06" y="4025703"/>
            <a:ext cx="1797709" cy="60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078517" y="5399557"/>
            <a:ext cx="20294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+mj-lt"/>
              </a:rPr>
              <a:t>Всероссийский </a:t>
            </a:r>
          </a:p>
          <a:p>
            <a:r>
              <a:rPr lang="ru-RU" sz="1400" dirty="0">
                <a:solidFill>
                  <a:srgbClr val="000000"/>
                </a:solidFill>
                <a:latin typeface="+mj-lt"/>
              </a:rPr>
              <a:t>робототехнический фестиваль</a:t>
            </a:r>
          </a:p>
        </p:txBody>
      </p:sp>
      <p:pic>
        <p:nvPicPr>
          <p:cNvPr id="1030" name="Picture 6" descr="http://robotday.ru/wp-content/uploads/2015/02/10920910_971339586228435_6512992692132818723_n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777" y="5354359"/>
            <a:ext cx="889456" cy="88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024097" y="5474320"/>
            <a:ext cx="17793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+mj-lt"/>
              </a:rPr>
              <a:t>Международная олимпиада </a:t>
            </a:r>
          </a:p>
          <a:p>
            <a:r>
              <a:rPr lang="ru-RU" sz="1400" dirty="0">
                <a:solidFill>
                  <a:srgbClr val="0000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IT-</a:t>
            </a:r>
            <a:r>
              <a:rPr lang="ru-RU" sz="1400" dirty="0">
                <a:solidFill>
                  <a:srgbClr val="000000"/>
                </a:solidFill>
                <a:latin typeface="+mj-lt"/>
              </a:rPr>
              <a:t>Планета"</a:t>
            </a:r>
          </a:p>
        </p:txBody>
      </p:sp>
      <p:pic>
        <p:nvPicPr>
          <p:cNvPr id="1032" name="Picture 8" descr="http://www.bevolex.ru/sites/default/files/logo1_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298" y="5490482"/>
            <a:ext cx="1156178" cy="71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1.tatar-inform.ru/image/2012/11/WS.jpg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19" r="11586"/>
          <a:stretch/>
        </p:blipFill>
        <p:spPr bwMode="auto">
          <a:xfrm>
            <a:off x="5801995" y="4089768"/>
            <a:ext cx="962480" cy="88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597224" y="4171797"/>
            <a:ext cx="25467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+mj-lt"/>
              </a:rPr>
              <a:t>Чемпионат по профессиональному мастерству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762" y="38116"/>
            <a:ext cx="9104237" cy="696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Ежегодный </a:t>
            </a:r>
            <a:r>
              <a:rPr lang="ru-RU" sz="2000" dirty="0">
                <a:latin typeface="+mj-lt"/>
                <a:ea typeface="+mj-ea"/>
                <a:cs typeface="+mj-cs"/>
              </a:rPr>
              <a:t>чемпионат на кубок Губернатора Тюменской области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по </a:t>
            </a:r>
            <a:r>
              <a:rPr lang="ru-RU" sz="2000" dirty="0">
                <a:latin typeface="+mj-lt"/>
                <a:ea typeface="+mj-ea"/>
                <a:cs typeface="+mj-cs"/>
              </a:rPr>
              <a:t>робототехнике и программированию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4069" y="3520022"/>
            <a:ext cx="23524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2015 год</a:t>
            </a:r>
          </a:p>
          <a:p>
            <a:pPr algn="ctr"/>
            <a:r>
              <a:rPr lang="ru-RU" b="1" dirty="0" smtClean="0"/>
              <a:t>Более 50 команд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0259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3" r="409" b="14902"/>
          <a:stretch/>
        </p:blipFill>
        <p:spPr>
          <a:xfrm>
            <a:off x="5074635" y="2211031"/>
            <a:ext cx="3602082" cy="31457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242" y="85489"/>
            <a:ext cx="8181475" cy="85728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400" dirty="0" smtClean="0"/>
              <a:t>Концепция развития </a:t>
            </a:r>
            <a:r>
              <a:rPr lang="ru-RU" sz="2400" dirty="0"/>
              <a:t>робототехники и </a:t>
            </a:r>
            <a:r>
              <a:rPr lang="ru-RU" sz="2400" dirty="0" smtClean="0"/>
              <a:t>программирования в Тюменской области</a:t>
            </a:r>
            <a:endParaRPr lang="ru-RU" sz="2400" dirty="0"/>
          </a:p>
        </p:txBody>
      </p:sp>
      <p:sp>
        <p:nvSpPr>
          <p:cNvPr id="6" name="Загнутый угол 5"/>
          <p:cNvSpPr/>
          <p:nvPr/>
        </p:nvSpPr>
        <p:spPr>
          <a:xfrm>
            <a:off x="358037" y="2211031"/>
            <a:ext cx="3390916" cy="4195525"/>
          </a:xfrm>
          <a:prstGeom prst="foldedCorner">
            <a:avLst>
              <a:gd name="adj" fmla="val 7978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tx1"/>
                </a:solidFill>
              </a:rPr>
              <a:t>Послание Губернатора Тюменской области Областной думе «О положении дел в области и перспективах ее развития» 2014 год</a:t>
            </a:r>
          </a:p>
          <a:p>
            <a:pPr algn="just"/>
            <a:endParaRPr lang="ru-RU" sz="1200" i="1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200" i="1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2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Следующий предмет нашей заботы </a:t>
            </a:r>
            <a:r>
              <a:rPr lang="ru-RU" sz="1200" i="1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b="1" i="1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кадры</a:t>
            </a:r>
            <a:r>
              <a:rPr lang="ru-RU" sz="1200" b="1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человеческие ресурсы</a:t>
            </a:r>
            <a:r>
              <a:rPr lang="ru-RU" sz="12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Главный ресурс развития Тюмени – сами </a:t>
            </a:r>
            <a:r>
              <a:rPr lang="ru-RU" sz="1200" i="1" dirty="0" err="1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тюменцы</a:t>
            </a:r>
            <a:r>
              <a:rPr lang="ru-RU" sz="12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и прежде всего  - тюменская молодежь. </a:t>
            </a:r>
          </a:p>
          <a:p>
            <a:pPr algn="just"/>
            <a:r>
              <a:rPr lang="ru-RU" sz="12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…А молодых квалифицированных кадров инженерно-технического профиля, да и рабочих, обладающих современными, перспективными компетенциями, не хватает катастрофически. </a:t>
            </a:r>
          </a:p>
          <a:p>
            <a:pPr algn="just"/>
            <a:r>
              <a:rPr lang="ru-RU" sz="1200" i="1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ru-RU" sz="12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Инвестиции в человеческий капитал окупаются как никакие другие. И мы будем инвестировать в </a:t>
            </a:r>
            <a:r>
              <a:rPr lang="ru-RU" sz="1200" b="1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превращение Тюмени в один из инженерных центров России»</a:t>
            </a:r>
            <a:r>
              <a:rPr lang="ru-RU" sz="12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1200" i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8037" y="1343027"/>
            <a:ext cx="3390916" cy="86800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Создание условий для развития кадрового потенциала сферы ИКТ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5085041" y="1365524"/>
            <a:ext cx="3581272" cy="875171"/>
          </a:xfrm>
          <a:prstGeom prst="wedgeRectCallout">
            <a:avLst>
              <a:gd name="adj1" fmla="val -45294"/>
              <a:gd name="adj2" fmla="val 26979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Центр робототехники и автоматизированных систем управления Тюменской области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3670287" y="1294764"/>
            <a:ext cx="1493418" cy="1016689"/>
          </a:xfrm>
          <a:prstGeom prst="downArrow">
            <a:avLst>
              <a:gd name="adj1" fmla="val 58714"/>
              <a:gd name="adj2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5085039" y="5356745"/>
            <a:ext cx="3591679" cy="1082469"/>
          </a:xfrm>
          <a:prstGeom prst="wedgeRectCallout">
            <a:avLst>
              <a:gd name="adj1" fmla="val -27314"/>
              <a:gd name="adj2" fmla="val 18755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/>
              <a:t>10 классов по программированию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/>
              <a:t>3 класса по робототехнике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prstClr val="black"/>
                </a:solidFill>
              </a:rPr>
              <a:t>Центр </a:t>
            </a:r>
            <a:r>
              <a:rPr lang="ru-RU" sz="1200" dirty="0" err="1" smtClean="0">
                <a:solidFill>
                  <a:prstClr val="black"/>
                </a:solidFill>
              </a:rPr>
              <a:t>прототипирования</a:t>
            </a:r>
            <a:endParaRPr lang="ru-RU" sz="120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prstClr val="black"/>
                </a:solidFill>
              </a:rPr>
              <a:t>Проектная лаборатория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prstClr val="black"/>
                </a:solidFill>
              </a:rPr>
              <a:t>Научно-исследовательская </a:t>
            </a:r>
            <a:r>
              <a:rPr lang="ru-RU" sz="1200" dirty="0" smtClean="0">
                <a:solidFill>
                  <a:prstClr val="black"/>
                </a:solidFill>
              </a:rPr>
              <a:t>лаборатория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85039" y="1040983"/>
            <a:ext cx="3581273" cy="319447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2015 - 2017 годы</a:t>
            </a:r>
          </a:p>
        </p:txBody>
      </p:sp>
    </p:spTree>
    <p:extLst>
      <p:ext uri="{BB962C8B-B14F-4D97-AF65-F5344CB8AC3E}">
        <p14:creationId xmlns:p14="http://schemas.microsoft.com/office/powerpoint/2010/main" val="291889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205560" y="2777916"/>
            <a:ext cx="4221098" cy="5084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Центр </a:t>
            </a:r>
            <a:r>
              <a:rPr lang="ru-RU" sz="1400" b="1" dirty="0" err="1">
                <a:solidFill>
                  <a:schemeClr val="tx1"/>
                </a:solidFill>
              </a:rPr>
              <a:t>прототипирования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05560" y="1984588"/>
            <a:ext cx="4221098" cy="56942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Проектная лаборатория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328161" y="3859571"/>
            <a:ext cx="2098498" cy="62771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Классы по программированию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25111" y="3859571"/>
            <a:ext cx="2003203" cy="62771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Классы по робототехнике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225111" y="4484771"/>
            <a:ext cx="2003203" cy="423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Школа №88</a:t>
            </a: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6" t="6356" r="7598" b="11071"/>
          <a:stretch/>
        </p:blipFill>
        <p:spPr>
          <a:xfrm>
            <a:off x="2643668" y="4966104"/>
            <a:ext cx="1222513" cy="1841708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2" t="4204" r="7787" b="15053"/>
          <a:stretch/>
        </p:blipFill>
        <p:spPr>
          <a:xfrm>
            <a:off x="4772211" y="5008408"/>
            <a:ext cx="1193141" cy="1799404"/>
          </a:xfrm>
          <a:prstGeom prst="rect">
            <a:avLst/>
          </a:prstGeom>
        </p:spPr>
      </p:pic>
      <p:sp>
        <p:nvSpPr>
          <p:cNvPr id="49" name="Прямоугольник 48"/>
          <p:cNvSpPr/>
          <p:nvPr/>
        </p:nvSpPr>
        <p:spPr>
          <a:xfrm>
            <a:off x="2205560" y="1231584"/>
            <a:ext cx="4221099" cy="5595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Научно-исследовательская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 лаборатория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328161" y="4481280"/>
            <a:ext cx="2098497" cy="4268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Школа №88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31463" y="1535920"/>
            <a:ext cx="1171641" cy="39821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2017 год</a:t>
            </a:r>
            <a:endParaRPr lang="ru-RU" sz="9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12802" y="2298630"/>
            <a:ext cx="1179802" cy="39821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2016 год</a:t>
            </a:r>
            <a:endParaRPr lang="ru-RU" sz="9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86017" y="3001176"/>
            <a:ext cx="1206587" cy="39821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Март 2015 года</a:t>
            </a:r>
            <a:endParaRPr lang="ru-RU" sz="900" dirty="0"/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125130" y="123773"/>
            <a:ext cx="9018870" cy="55426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400" dirty="0"/>
              <a:t>Центр робототехники </a:t>
            </a:r>
            <a:r>
              <a:rPr lang="ru-RU" sz="2400" dirty="0" smtClean="0"/>
              <a:t>и </a:t>
            </a:r>
            <a:r>
              <a:rPr lang="ru-RU" sz="2400" dirty="0"/>
              <a:t>автоматизированных систем </a:t>
            </a:r>
            <a:br>
              <a:rPr lang="ru-RU" sz="2400" dirty="0"/>
            </a:br>
            <a:r>
              <a:rPr lang="ru-RU" sz="2400" dirty="0"/>
              <a:t>управления Тюменской </a:t>
            </a:r>
            <a:r>
              <a:rPr lang="ru-RU" sz="2400" dirty="0" smtClean="0"/>
              <a:t>области</a:t>
            </a:r>
            <a:endParaRPr lang="ru-RU" sz="2400" dirty="0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296042" y="5231113"/>
            <a:ext cx="1201413" cy="442605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2016 год – </a:t>
            </a:r>
          </a:p>
          <a:p>
            <a:pPr algn="ctr"/>
            <a:r>
              <a:rPr lang="ru-RU" sz="1200" dirty="0" smtClean="0"/>
              <a:t>2 класса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241819" y="5235551"/>
            <a:ext cx="1188212" cy="45185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2016 год – </a:t>
            </a:r>
          </a:p>
          <a:p>
            <a:pPr algn="ctr"/>
            <a:r>
              <a:rPr lang="ru-RU" sz="1200" dirty="0" smtClean="0"/>
              <a:t>9 классов</a:t>
            </a:r>
            <a:endParaRPr lang="ru-RU" sz="900" dirty="0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6241819" y="4638948"/>
            <a:ext cx="1188212" cy="470048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</a:rPr>
              <a:t>14 сентября</a:t>
            </a:r>
          </a:p>
          <a:p>
            <a:pPr algn="ctr"/>
            <a:r>
              <a:rPr lang="ru-RU" sz="1200" dirty="0">
                <a:solidFill>
                  <a:prstClr val="black"/>
                </a:solidFill>
              </a:rPr>
              <a:t>2015 года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293502" y="4613586"/>
            <a:ext cx="1203953" cy="4812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9 </a:t>
            </a:r>
            <a:r>
              <a:rPr lang="ru-RU" sz="1200" dirty="0">
                <a:solidFill>
                  <a:prstClr val="black"/>
                </a:solidFill>
              </a:rPr>
              <a:t>ноября </a:t>
            </a:r>
          </a:p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2015 года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293501" y="858155"/>
            <a:ext cx="6170387" cy="260676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33844" y="855701"/>
            <a:ext cx="25090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Тюменский Технопарк</a:t>
            </a:r>
            <a:endParaRPr lang="ru-RU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6628103" y="3870870"/>
            <a:ext cx="1855497" cy="689244"/>
          </a:xfrm>
          <a:prstGeom prst="wedgeRectCallout">
            <a:avLst>
              <a:gd name="adj1" fmla="val -63986"/>
              <a:gd name="adj2" fmla="val -16636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Участие в проекте на конкурсной основе по результатам активности в «Электронная школа ТО»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7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6" t="6356" r="7598" b="11071"/>
          <a:stretch/>
        </p:blipFill>
        <p:spPr>
          <a:xfrm>
            <a:off x="1175087" y="2942242"/>
            <a:ext cx="1948369" cy="29352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2241" y="122944"/>
            <a:ext cx="8605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Класс по робототехнике «</a:t>
            </a:r>
            <a:r>
              <a:rPr lang="ru-RU" sz="3200" dirty="0" err="1" smtClean="0"/>
              <a:t>РобоЛаб</a:t>
            </a:r>
            <a:r>
              <a:rPr lang="ru-RU" sz="3200" dirty="0" smtClean="0"/>
              <a:t>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72827" y="4115319"/>
            <a:ext cx="2146887" cy="7109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50 человек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74720" y="4115319"/>
            <a:ext cx="2398107" cy="725605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План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</a:rPr>
              <a:t>обучения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</a:rPr>
              <a:t>2015-2016 уч. год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1160591" y="2057855"/>
            <a:ext cx="6859123" cy="906147"/>
          </a:xfrm>
          <a:prstGeom prst="wedgeRectCallout">
            <a:avLst>
              <a:gd name="adj1" fmla="val -12931"/>
              <a:gd name="adj2" fmla="val 2578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Сформировать </a:t>
            </a:r>
            <a:r>
              <a:rPr lang="ru-RU" sz="1600" dirty="0"/>
              <a:t>у школьников комплекс знаний, умений и навыков, необходимых для эффективной командной работы над робототехническими </a:t>
            </a:r>
            <a:r>
              <a:rPr lang="ru-RU" sz="1600" dirty="0" smtClean="0"/>
              <a:t>проектами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72828" y="5099055"/>
            <a:ext cx="2146886" cy="7109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72 </a:t>
            </a:r>
            <a:r>
              <a:rPr lang="ru-RU" sz="2000" b="1" dirty="0" err="1" smtClean="0">
                <a:solidFill>
                  <a:prstClr val="black"/>
                </a:solidFill>
              </a:rPr>
              <a:t>ак</a:t>
            </a:r>
            <a:r>
              <a:rPr lang="ru-RU" sz="2000" b="1" dirty="0" smtClean="0">
                <a:solidFill>
                  <a:prstClr val="black"/>
                </a:solidFill>
              </a:rPr>
              <a:t>. часа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74720" y="5091740"/>
            <a:ext cx="2398108" cy="725605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Учебная программа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74720" y="3189646"/>
            <a:ext cx="454499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Учащиеся </a:t>
            </a:r>
            <a:r>
              <a:rPr lang="ru-RU" sz="2000" b="1" dirty="0">
                <a:solidFill>
                  <a:prstClr val="black"/>
                </a:solidFill>
              </a:rPr>
              <a:t>7-11 </a:t>
            </a:r>
            <a:r>
              <a:rPr lang="ru-RU" sz="2000" b="1" dirty="0" smtClean="0">
                <a:solidFill>
                  <a:prstClr val="black"/>
                </a:solidFill>
              </a:rPr>
              <a:t>классов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57599" y="1349969"/>
            <a:ext cx="6865809" cy="7078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Цель учебной программы</a:t>
            </a:r>
            <a:endParaRPr lang="ru-RU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Скругленный прямоугольник 30"/>
          <p:cNvSpPr/>
          <p:nvPr/>
        </p:nvSpPr>
        <p:spPr>
          <a:xfrm>
            <a:off x="1193799" y="5195540"/>
            <a:ext cx="6837681" cy="524469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/>
              <a:t>2</a:t>
            </a:r>
            <a:r>
              <a:rPr lang="en-US" sz="1600" b="1" dirty="0"/>
              <a:t>D</a:t>
            </a:r>
            <a:r>
              <a:rPr lang="ru-RU" sz="1600" b="1" dirty="0"/>
              <a:t> моделирование и лазерная резка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522950" y="4557307"/>
            <a:ext cx="6141816" cy="510087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600" b="1" dirty="0"/>
              <a:t>3</a:t>
            </a:r>
            <a:r>
              <a:rPr lang="en-US" sz="1600" b="1" dirty="0"/>
              <a:t>D</a:t>
            </a:r>
            <a:r>
              <a:rPr lang="ru-RU" sz="1600" b="1" dirty="0"/>
              <a:t> моделирование и 3</a:t>
            </a:r>
            <a:r>
              <a:rPr lang="en-US" sz="1600" b="1" dirty="0"/>
              <a:t>D</a:t>
            </a:r>
            <a:r>
              <a:rPr lang="ru-RU" sz="1600" b="1" dirty="0"/>
              <a:t> </a:t>
            </a:r>
            <a:r>
              <a:rPr lang="ru-RU" sz="1600" b="1" dirty="0" smtClean="0"/>
              <a:t>печать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885952" y="3993198"/>
            <a:ext cx="5297167" cy="472311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ru-RU" sz="1600" b="1" dirty="0">
                <a:solidFill>
                  <a:schemeClr val="tx1"/>
                </a:solidFill>
              </a:rPr>
              <a:t>Электроника и </a:t>
            </a:r>
            <a:r>
              <a:rPr lang="ru-RU" sz="1600" b="1" dirty="0" err="1">
                <a:solidFill>
                  <a:schemeClr val="tx1"/>
                </a:solidFill>
              </a:rPr>
              <a:t>Ардуино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431026" y="3342640"/>
            <a:ext cx="4274574" cy="55391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tx1"/>
                </a:solidFill>
              </a:rPr>
              <a:t>Работа над итоговым проектом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9120" y="5826501"/>
            <a:ext cx="8067040" cy="745130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spcBef>
                <a:spcPct val="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Учебная программа </a:t>
            </a:r>
          </a:p>
          <a:p>
            <a:pPr algn="ctr" defTabSz="666750">
              <a:spcBef>
                <a:spcPct val="0"/>
              </a:spcBef>
            </a:pPr>
            <a:r>
              <a:rPr lang="ru-RU" sz="1400" dirty="0" smtClean="0"/>
              <a:t>(72 </a:t>
            </a:r>
            <a:r>
              <a:rPr lang="ru-RU" sz="1400" dirty="0"/>
              <a:t>академических </a:t>
            </a:r>
            <a:r>
              <a:rPr lang="ru-RU" sz="1400" dirty="0" smtClean="0"/>
              <a:t>часа, 100 </a:t>
            </a:r>
            <a:r>
              <a:rPr lang="ru-RU" sz="1400" dirty="0"/>
              <a:t>человек за учебный </a:t>
            </a:r>
            <a:r>
              <a:rPr lang="ru-RU" sz="1400" dirty="0" smtClean="0"/>
              <a:t>год</a:t>
            </a:r>
            <a:r>
              <a:rPr lang="ru-RU" sz="1400" dirty="0">
                <a:solidFill>
                  <a:schemeClr val="tx1"/>
                </a:solidFill>
              </a:rPr>
              <a:t>)</a:t>
            </a:r>
            <a:endParaRPr lang="ru-RU" sz="1400" dirty="0"/>
          </a:p>
        </p:txBody>
      </p:sp>
      <p:pic>
        <p:nvPicPr>
          <p:cNvPr id="1026" name="Picture 2" descr="http://www.kv.by/sites/default/files/user7743/xaircraft-x650-quadcopterquadrotorcoo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85" y="1228056"/>
            <a:ext cx="2961883" cy="177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42241" y="122944"/>
            <a:ext cx="8605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Этапы обучения в «</a:t>
            </a:r>
            <a:r>
              <a:rPr lang="ru-RU" sz="3200" dirty="0" err="1" smtClean="0"/>
              <a:t>РобоЛаб</a:t>
            </a:r>
            <a:r>
              <a:rPr lang="ru-RU" sz="32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68909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94735" y="1229032"/>
            <a:ext cx="6843252" cy="4159045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126659" y="363794"/>
            <a:ext cx="3785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Оснащение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01755" y="3755318"/>
            <a:ext cx="5556129" cy="524469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/>
              <a:t>Лазерные и фрезерные станки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01756" y="3002583"/>
            <a:ext cx="5556129" cy="47231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600" b="1" dirty="0" smtClean="0"/>
              <a:t>3</a:t>
            </a:r>
            <a:r>
              <a:rPr lang="en-US" sz="1600" b="1" dirty="0" smtClean="0"/>
              <a:t>D</a:t>
            </a:r>
            <a:r>
              <a:rPr lang="ru-RU" sz="1600" b="1" dirty="0"/>
              <a:t>-</a:t>
            </a:r>
            <a:r>
              <a:rPr lang="ru-RU" sz="1600" b="1" dirty="0" smtClean="0"/>
              <a:t>принтер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01756" y="2249849"/>
            <a:ext cx="5556129" cy="472311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ru-RU" sz="1600" b="1" dirty="0" smtClean="0">
                <a:solidFill>
                  <a:schemeClr val="tx1"/>
                </a:solidFill>
              </a:rPr>
              <a:t>Верстаки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01756" y="1514167"/>
            <a:ext cx="5556129" cy="45525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Паяльные столы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01755" y="4508052"/>
            <a:ext cx="5556129" cy="524469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/>
              <a:t>Прочее необходимое оборудование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08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006" y="3562702"/>
            <a:ext cx="4483510" cy="29878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3" y="261587"/>
            <a:ext cx="4188542" cy="62889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6" t="6356" r="7598" b="11071"/>
          <a:stretch/>
        </p:blipFill>
        <p:spPr>
          <a:xfrm>
            <a:off x="5662589" y="128276"/>
            <a:ext cx="2286792" cy="344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2" t="4204" r="7787" b="15053"/>
          <a:stretch/>
        </p:blipFill>
        <p:spPr>
          <a:xfrm>
            <a:off x="6149992" y="3244389"/>
            <a:ext cx="1869722" cy="281977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90872" y="58291"/>
            <a:ext cx="87985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Практико-ориентированное ИТ-обучение «</a:t>
            </a:r>
            <a:r>
              <a:rPr lang="ru-RU" sz="2800" dirty="0" err="1" smtClean="0"/>
              <a:t>АйТиЛаб</a:t>
            </a:r>
            <a:r>
              <a:rPr lang="ru-RU" sz="2800" dirty="0" smtClean="0"/>
              <a:t>»</a:t>
            </a: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1160591" y="1847383"/>
            <a:ext cx="6859123" cy="945734"/>
          </a:xfrm>
          <a:prstGeom prst="wedgeRectCallout">
            <a:avLst>
              <a:gd name="adj1" fmla="val -12931"/>
              <a:gd name="adj2" fmla="val 2578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Сформировать </a:t>
            </a:r>
            <a:r>
              <a:rPr lang="ru-RU" sz="1600" dirty="0"/>
              <a:t>у школьников основные знания, умения и навыки, необходимые для программирования и публикации приложений в средах </a:t>
            </a:r>
            <a:r>
              <a:rPr lang="ru-RU" sz="1600" dirty="0" err="1"/>
              <a:t>Android</a:t>
            </a:r>
            <a:r>
              <a:rPr lang="ru-RU" sz="1600" dirty="0"/>
              <a:t> и </a:t>
            </a:r>
            <a:r>
              <a:rPr lang="ru-RU" sz="1600" dirty="0" err="1"/>
              <a:t>iOS</a:t>
            </a:r>
            <a:r>
              <a:rPr lang="ru-RU" sz="1600" dirty="0"/>
              <a:t>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57599" y="1132182"/>
            <a:ext cx="6865809" cy="7078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Цель учебной программы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55706" y="3791153"/>
            <a:ext cx="2286294" cy="7109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/>
                </a:solidFill>
              </a:rPr>
              <a:t>75 человек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53919" y="3791153"/>
            <a:ext cx="2398107" cy="725605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План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</a:rPr>
              <a:t>обучения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</a:rPr>
              <a:t>2015-2016 уч. год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55706" y="4669148"/>
            <a:ext cx="2286293" cy="7109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/>
                </a:solidFill>
              </a:rPr>
              <a:t>84 </a:t>
            </a:r>
            <a:r>
              <a:rPr lang="ru-RU" sz="2000" dirty="0" err="1" smtClean="0">
                <a:solidFill>
                  <a:prstClr val="black"/>
                </a:solidFill>
              </a:rPr>
              <a:t>ак</a:t>
            </a:r>
            <a:r>
              <a:rPr lang="ru-RU" sz="2000" dirty="0" smtClean="0">
                <a:solidFill>
                  <a:prstClr val="black"/>
                </a:solidFill>
              </a:rPr>
              <a:t>. часа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57599" y="4661833"/>
            <a:ext cx="2398108" cy="725605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Учебная программа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57599" y="2938192"/>
            <a:ext cx="468440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Учащиеся 9-11 классов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53919" y="5477528"/>
            <a:ext cx="4688079" cy="805285"/>
          </a:xfrm>
          <a:prstGeom prst="roundRect">
            <a:avLst>
              <a:gd name="adj" fmla="val 0"/>
            </a:avLst>
          </a:prstGeom>
          <a:gradFill>
            <a:gsLst>
              <a:gs pos="100000">
                <a:srgbClr val="ABB4B6"/>
              </a:gs>
              <a:gs pos="100000">
                <a:srgbClr val="3C9685"/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2 преподавателя ТГУ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</a:rPr>
              <a:t>2 школьных учителя информатики</a:t>
            </a:r>
          </a:p>
        </p:txBody>
      </p:sp>
    </p:spTree>
    <p:extLst>
      <p:ext uri="{BB962C8B-B14F-4D97-AF65-F5344CB8AC3E}">
        <p14:creationId xmlns:p14="http://schemas.microsoft.com/office/powerpoint/2010/main" val="15646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Скругленный прямоугольник 30"/>
          <p:cNvSpPr/>
          <p:nvPr/>
        </p:nvSpPr>
        <p:spPr>
          <a:xfrm>
            <a:off x="1071879" y="5031710"/>
            <a:ext cx="6903277" cy="604025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tx1"/>
                </a:solidFill>
              </a:rPr>
              <a:t>Основы объектно-ориентированного программирования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652517" y="4785792"/>
            <a:ext cx="810763" cy="44260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36 </a:t>
            </a:r>
            <a:r>
              <a:rPr lang="ru-RU" sz="1200" dirty="0" err="1" smtClean="0"/>
              <a:t>ак</a:t>
            </a:r>
            <a:r>
              <a:rPr lang="ru-RU" sz="1200" dirty="0" smtClean="0"/>
              <a:t>. часов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488016" y="4177064"/>
            <a:ext cx="3050700" cy="63658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Objective C 2.0 для Mac OS X/IOS</a:t>
            </a:r>
            <a:r>
              <a:rPr lang="en-US" sz="1600" dirty="0">
                <a:solidFill>
                  <a:schemeClr val="tx1"/>
                </a:solidFill>
              </a:rPr>
              <a:t> (+SWIFT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976167" y="3883326"/>
            <a:ext cx="715655" cy="44260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24 </a:t>
            </a:r>
            <a:r>
              <a:rPr lang="ru-RU" sz="1200" dirty="0" err="1"/>
              <a:t>ак</a:t>
            </a:r>
            <a:r>
              <a:rPr lang="ru-RU" sz="1200" dirty="0"/>
              <a:t>. часа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716329" y="4163296"/>
            <a:ext cx="2856051" cy="65035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en-US" sz="1600" dirty="0">
                <a:solidFill>
                  <a:schemeClr val="tx1"/>
                </a:solidFill>
              </a:rPr>
              <a:t>JAVA SE7 </a:t>
            </a:r>
            <a:r>
              <a:rPr lang="ru-RU" sz="1600" dirty="0">
                <a:solidFill>
                  <a:schemeClr val="tx1"/>
                </a:solidFill>
              </a:rPr>
              <a:t>Основы </a:t>
            </a:r>
            <a:r>
              <a:rPr lang="ru-RU" sz="1600" dirty="0" smtClean="0">
                <a:solidFill>
                  <a:schemeClr val="tx1"/>
                </a:solidFill>
              </a:rPr>
              <a:t>программирования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027094" y="2800000"/>
            <a:ext cx="2500251" cy="119929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Разработка мобильных приложений под IOS (</a:t>
            </a:r>
            <a:r>
              <a:rPr lang="ru-RU" sz="1600" dirty="0" err="1">
                <a:solidFill>
                  <a:schemeClr val="tx1"/>
                </a:solidFill>
              </a:rPr>
              <a:t>AppStore</a:t>
            </a:r>
            <a:r>
              <a:rPr lang="ru-RU" sz="1600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769063" y="2749178"/>
            <a:ext cx="731319" cy="44260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24 </a:t>
            </a:r>
            <a:r>
              <a:rPr lang="ru-RU" sz="1200" dirty="0" err="1" smtClean="0"/>
              <a:t>ак</a:t>
            </a:r>
            <a:r>
              <a:rPr lang="ru-RU" sz="1200" dirty="0" smtClean="0"/>
              <a:t>. часа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716329" y="2800000"/>
            <a:ext cx="2344871" cy="119610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Разработка мобильных приложений под </a:t>
            </a:r>
            <a:r>
              <a:rPr lang="ru-RU" sz="1600" dirty="0" err="1">
                <a:solidFill>
                  <a:schemeClr val="tx1"/>
                </a:solidFill>
              </a:rPr>
              <a:t>Android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737104" y="2637689"/>
            <a:ext cx="704652" cy="44260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24 </a:t>
            </a:r>
            <a:r>
              <a:rPr lang="ru-RU" sz="1200" dirty="0" err="1" smtClean="0"/>
              <a:t>ак</a:t>
            </a:r>
            <a:r>
              <a:rPr lang="ru-RU" sz="1200" dirty="0" smtClean="0"/>
              <a:t>. часа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500382" y="1962216"/>
            <a:ext cx="4047738" cy="66531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tx1"/>
                </a:solidFill>
              </a:rPr>
              <a:t>Публикация мобильных приложений </a:t>
            </a:r>
            <a:r>
              <a:rPr lang="ru-RU" sz="1600" b="1" dirty="0" smtClean="0">
                <a:solidFill>
                  <a:schemeClr val="tx1"/>
                </a:solidFill>
              </a:rPr>
              <a:t>в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AppStore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и </a:t>
            </a:r>
            <a:r>
              <a:rPr lang="en-US" sz="1600" b="1" dirty="0" err="1" smtClean="0">
                <a:solidFill>
                  <a:schemeClr val="tx1"/>
                </a:solidFill>
              </a:rPr>
              <a:t>GooglePlay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1040" y="5836033"/>
            <a:ext cx="7660640" cy="745130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defTabSz="666750">
              <a:spcBef>
                <a:spcPct val="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Учебная программа </a:t>
            </a:r>
          </a:p>
          <a:p>
            <a:pPr algn="ctr" defTabSz="666750">
              <a:spcBef>
                <a:spcPct val="0"/>
              </a:spcBef>
            </a:pPr>
            <a:r>
              <a:rPr lang="ru-RU" sz="1400" dirty="0" smtClean="0"/>
              <a:t>(84 </a:t>
            </a:r>
            <a:r>
              <a:rPr lang="ru-RU" sz="1400" dirty="0"/>
              <a:t>академических </a:t>
            </a:r>
            <a:r>
              <a:rPr lang="ru-RU" sz="1400" dirty="0" smtClean="0"/>
              <a:t>часа, 600 </a:t>
            </a:r>
            <a:r>
              <a:rPr lang="ru-RU" sz="1400" dirty="0"/>
              <a:t>человек за учебный </a:t>
            </a:r>
            <a:r>
              <a:rPr lang="ru-RU" sz="1400" dirty="0" smtClean="0"/>
              <a:t>год</a:t>
            </a:r>
            <a:r>
              <a:rPr lang="ru-RU" sz="1400" dirty="0">
                <a:solidFill>
                  <a:schemeClr val="tx1"/>
                </a:solidFill>
              </a:rPr>
              <a:t>)</a:t>
            </a:r>
            <a:endParaRPr lang="ru-RU" sz="1400" dirty="0"/>
          </a:p>
        </p:txBody>
      </p:sp>
      <p:pic>
        <p:nvPicPr>
          <p:cNvPr id="3074" name="Picture 2" descr="http://cdn02.androidauthority.net/wp-content/uploads/2012/12/google-vs-apple-app-stor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15" y="935466"/>
            <a:ext cx="1810202" cy="90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Скругленный прямоугольник 50"/>
          <p:cNvSpPr/>
          <p:nvPr/>
        </p:nvSpPr>
        <p:spPr>
          <a:xfrm>
            <a:off x="7270504" y="3958761"/>
            <a:ext cx="704652" cy="44260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24 </a:t>
            </a:r>
            <a:r>
              <a:rPr lang="ru-RU" sz="1200" dirty="0" err="1" smtClean="0"/>
              <a:t>ак</a:t>
            </a:r>
            <a:r>
              <a:rPr lang="ru-RU" sz="1200" dirty="0" smtClean="0"/>
              <a:t>. часа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42240" y="122944"/>
            <a:ext cx="87071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Структура учебной программы в «</a:t>
            </a:r>
            <a:r>
              <a:rPr lang="ru-RU" sz="2800" dirty="0" err="1" smtClean="0"/>
              <a:t>АйТиЛаб</a:t>
            </a:r>
            <a:r>
              <a:rPr lang="ru-RU" sz="28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5783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3504</TotalTime>
  <Words>760</Words>
  <Application>Microsoft Office PowerPoint</Application>
  <PresentationFormat>Экран (4:3)</PresentationFormat>
  <Paragraphs>177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Wingdings</vt:lpstr>
      <vt:lpstr>Тема Office</vt:lpstr>
      <vt:lpstr>Центр робототехники и автоматизированных систем управления Тюменской области  Беляева Т.Н. директор ГАОУ ТО «РИО-Центр»</vt:lpstr>
      <vt:lpstr>Концепция развития робототехники и программирования в Тюменской области</vt:lpstr>
      <vt:lpstr>Центр робототехники и автоматизированных систем  управления Тюменской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Холодилова Евгения Игоревна</dc:creator>
  <cp:lastModifiedBy>1</cp:lastModifiedBy>
  <cp:revision>481</cp:revision>
  <cp:lastPrinted>2015-12-11T04:53:39Z</cp:lastPrinted>
  <dcterms:created xsi:type="dcterms:W3CDTF">2015-08-31T07:45:44Z</dcterms:created>
  <dcterms:modified xsi:type="dcterms:W3CDTF">2015-12-15T09:27:54Z</dcterms:modified>
</cp:coreProperties>
</file>