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85" r:id="rId2"/>
    <p:sldId id="290" r:id="rId3"/>
    <p:sldId id="265" r:id="rId4"/>
    <p:sldId id="294" r:id="rId5"/>
    <p:sldId id="295" r:id="rId6"/>
    <p:sldId id="287" r:id="rId7"/>
    <p:sldId id="288" r:id="rId8"/>
    <p:sldId id="289" r:id="rId9"/>
    <p:sldId id="292" r:id="rId10"/>
    <p:sldId id="296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297" r:id="rId19"/>
    <p:sldId id="305" r:id="rId20"/>
    <p:sldId id="307" r:id="rId21"/>
    <p:sldId id="306" r:id="rId22"/>
  </p:sldIdLst>
  <p:sldSz cx="9144000" cy="6858000" type="screen4x3"/>
  <p:notesSz cx="6858000" cy="9144000"/>
  <p:custShowLst>
    <p:custShow name="Произвольный показ 1" id="0">
      <p:sldLst>
        <p:sld r:id="rId4"/>
        <p:sld r:id="rId4"/>
        <p:sld r:id="rId4"/>
        <p:sld r:id="rId4"/>
        <p:sld r:id="rId4"/>
        <p:sld r:id="rId4"/>
        <p:sld r:id="rId4"/>
        <p:sld r:id="rId4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5" y="3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2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428A8-789B-4CFC-8D2F-045D65F52FE0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7D353-D92E-4035-8B76-BA7F9ACB5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3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32CD6-ABBB-4190-8C93-EC7CA4B01093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DDCB5-AB6D-4670-80AE-643B04232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6DA85-C56A-4A45-BE79-B83AD88CBEE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6DA85-C56A-4A45-BE79-B83AD88CBEE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6DA85-C56A-4A45-BE79-B83AD88CBEE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6DA85-C56A-4A45-BE79-B83AD88CBEE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6DA85-C56A-4A45-BE79-B83AD88CBEE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DDCB5-AB6D-4670-80AE-643B0423203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8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DDCB5-AB6D-4670-80AE-643B0423203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8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6DA85-C56A-4A45-BE79-B83AD88CBEE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6DA85-C56A-4A45-BE79-B83AD88CBEE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6DA85-C56A-4A45-BE79-B83AD88CBEE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6DA85-C56A-4A45-BE79-B83AD88CBEE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6DA85-C56A-4A45-BE79-B83AD88CBEE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10A1A-0345-45D5-94D9-A54A247B1541}" type="datetimeFigureOut">
              <a:rPr lang="ru-RU" smtClean="0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116E7-CBB4-48AF-86A3-56257A069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59394-CCDE-4389-BE34-2AC3589B5FBD}" type="datetimeFigureOut">
              <a:rPr lang="ru-RU" smtClean="0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F5174-84B5-4D23-8925-3DE5537FAA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F09C84-DCEA-41B6-9879-144867B1BC0F}" type="datetimeFigureOut">
              <a:rPr lang="ru-RU" smtClean="0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327-2A3F-4DEF-9FA1-FF3F035489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85F70-0FB5-4CF3-A20C-520C39626CA4}" type="datetimeFigureOut">
              <a:rPr lang="ru-RU" smtClean="0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4E500-013D-474D-A1DB-738094B155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1630D-24DE-44FC-AEF8-C8AD85EA869A}" type="datetimeFigureOut">
              <a:rPr lang="ru-RU" smtClean="0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042B7-78D0-4EB8-91B2-084A5A3381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C83F3-413B-493C-98EB-FF8608C06F16}" type="datetimeFigureOut">
              <a:rPr lang="ru-RU" smtClean="0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3961C-CD97-46E6-8328-3C9F701264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01DAF-AF86-4D7D-9E1C-BBCB52B3E6F2}" type="datetimeFigureOut">
              <a:rPr lang="ru-RU" smtClean="0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B577-5A0F-4FC3-B95E-D709293203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EF918-B86F-4B04-B622-FBD0A0A1857C}" type="datetimeFigureOut">
              <a:rPr lang="ru-RU" smtClean="0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DF654-280C-48DF-BEFA-0C1D1F7A10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A0E10-BACF-4AE8-A699-E09DD6ECD948}" type="datetimeFigureOut">
              <a:rPr lang="ru-RU" smtClean="0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6174B-EBCB-431E-B485-EFC9641AD1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31A188-97F8-4ED4-8DB2-6A8074412EFD}" type="datetimeFigureOut">
              <a:rPr lang="ru-RU" smtClean="0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A28B6-69AD-4D33-BA3E-BEE212F038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C497E-F405-410F-8E82-EDF62875EE91}" type="datetimeFigureOut">
              <a:rPr lang="ru-RU" smtClean="0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B1754-BDC3-44CA-9AE3-9C9F68A59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F41C89-93BF-4288-8918-F9C526EB8FD4}" type="datetimeFigureOut">
              <a:rPr lang="ru-RU" smtClean="0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27788A-88D8-46B1-A9C7-0B9B70DB97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aEd@yandex.ru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slide" Target="slide18.xml"/><Relationship Id="rId4" Type="http://schemas.openxmlformats.org/officeDocument/2006/relationships/slide" Target="slide8.xml"/><Relationship Id="rId9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167758"/>
            <a:ext cx="8592380" cy="1494288"/>
          </a:xfrm>
        </p:spPr>
        <p:txBody>
          <a:bodyPr>
            <a:noAutofit/>
          </a:bodyPr>
          <a:lstStyle/>
          <a:p>
            <a:r>
              <a:rPr lang="ru-RU" sz="3200" dirty="0"/>
              <a:t>Из опыта работы </a:t>
            </a:r>
            <a:r>
              <a:rPr lang="ru-RU" sz="3200" dirty="0" err="1"/>
              <a:t>стажировочной</a:t>
            </a:r>
            <a:r>
              <a:rPr lang="ru-RU" sz="3200" dirty="0"/>
              <a:t> площадки по реализации </a:t>
            </a:r>
            <a:r>
              <a:rPr lang="ru-RU" sz="3200" dirty="0" smtClean="0"/>
              <a:t>Концепции </a:t>
            </a:r>
            <a:r>
              <a:rPr lang="ru-RU" sz="3200" dirty="0"/>
              <a:t>математического образования в </a:t>
            </a:r>
            <a:r>
              <a:rPr lang="ru-RU" sz="3200" dirty="0" err="1"/>
              <a:t>Упоровском</a:t>
            </a:r>
            <a:r>
              <a:rPr lang="ru-RU" sz="3200" dirty="0"/>
              <a:t> районе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72312" y="4163196"/>
            <a:ext cx="5004048" cy="243639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Арсеньева Ирина Валерьевна,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Учитель математики и информатики</a:t>
            </a:r>
            <a:endParaRPr lang="en-US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МАОУ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</a:rPr>
              <a:t>Ингалинская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СОШ, </a:t>
            </a:r>
            <a:endParaRPr lang="en-US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руководитель РМО учителей математики,</a:t>
            </a:r>
            <a:endParaRPr lang="en-US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куратор по реализации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онцепции 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математического образования в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</a:rPr>
              <a:t>Упоровском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районе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e-mail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ViaEd@yandex.ru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53556"/>
            <a:ext cx="8304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Направление «Формирование математической культуры: содержание, технологии, средства. Совершенствование математического образования в рамках реализации Концепции математического образования в РФ»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Рисунок 2" descr="Описание: 08.12.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0118"/>
            <a:ext cx="3744416" cy="280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772" y="310349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Межрегиональная научно-практическая конференция «Интеграция в преподавании предметов естественно-математического цикла и информатики: механизмы и средства»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85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86"/>
    </mc:Choice>
    <mc:Fallback>
      <p:transition spd="slow" advTm="15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6" name="AutoShape 48"/>
          <p:cNvSpPr>
            <a:spLocks noChangeArrowheads="1"/>
          </p:cNvSpPr>
          <p:nvPr/>
        </p:nvSpPr>
        <p:spPr bwMode="gray">
          <a:xfrm>
            <a:off x="1874838" y="5300663"/>
            <a:ext cx="7089775" cy="1081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400" dirty="0"/>
              <a:t>Чтобы задать вопрос, ученику приходится изучить </a:t>
            </a:r>
            <a:endParaRPr lang="ru-RU" sz="2400" dirty="0" smtClean="0"/>
          </a:p>
          <a:p>
            <a:r>
              <a:rPr lang="ru-RU" sz="2400" dirty="0" smtClean="0"/>
              <a:t>не </a:t>
            </a:r>
            <a:r>
              <a:rPr lang="ru-RU" sz="2400" dirty="0"/>
              <a:t>только текст учебника, </a:t>
            </a:r>
            <a:r>
              <a:rPr lang="ru-RU" sz="2400" dirty="0" smtClean="0"/>
              <a:t>но </a:t>
            </a:r>
            <a:r>
              <a:rPr lang="ru-RU" sz="2400" dirty="0"/>
              <a:t>и просмотреть много </a:t>
            </a:r>
            <a:endParaRPr lang="ru-RU" sz="2400" dirty="0" smtClean="0"/>
          </a:p>
          <a:p>
            <a:r>
              <a:rPr lang="ru-RU" sz="2400" dirty="0" smtClean="0"/>
              <a:t>дополнительных </a:t>
            </a:r>
            <a:r>
              <a:rPr lang="ru-RU" sz="2400" dirty="0"/>
              <a:t>источников по данной теме.</a:t>
            </a:r>
          </a:p>
        </p:txBody>
      </p:sp>
      <p:sp>
        <p:nvSpPr>
          <p:cNvPr id="89137" name="AutoShape 49"/>
          <p:cNvSpPr>
            <a:spLocks noChangeArrowheads="1"/>
          </p:cNvSpPr>
          <p:nvPr/>
        </p:nvSpPr>
        <p:spPr bwMode="gray">
          <a:xfrm>
            <a:off x="2700338" y="3860800"/>
            <a:ext cx="6264275" cy="122438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ts val="0"/>
              </a:spcAft>
            </a:pPr>
            <a:r>
              <a:rPr lang="ru-RU" sz="2400" dirty="0"/>
              <a:t>Очерёдность взятия интервью </a:t>
            </a:r>
            <a:r>
              <a:rPr lang="ru-RU" sz="2400" dirty="0" smtClean="0"/>
              <a:t>учащиеся</a:t>
            </a:r>
          </a:p>
          <a:p>
            <a:pPr algn="ctr" eaLnBrk="0" hangingPunct="0">
              <a:spcAft>
                <a:spcPts val="0"/>
              </a:spcAft>
            </a:pPr>
            <a:r>
              <a:rPr lang="ru-RU" sz="2400" dirty="0" smtClean="0"/>
              <a:t> устанавливают </a:t>
            </a:r>
            <a:r>
              <a:rPr lang="ru-RU" sz="2400" dirty="0"/>
              <a:t>сами </a:t>
            </a:r>
            <a:endParaRPr lang="ru-RU" sz="2400" dirty="0" smtClean="0"/>
          </a:p>
          <a:p>
            <a:pPr algn="ctr" eaLnBrk="0" hangingPunct="0">
              <a:spcAft>
                <a:spcPts val="0"/>
              </a:spcAft>
            </a:pPr>
            <a:r>
              <a:rPr lang="ru-RU" sz="2400" dirty="0" smtClean="0"/>
              <a:t>(</a:t>
            </a:r>
            <a:r>
              <a:rPr lang="ru-RU" sz="2400" dirty="0"/>
              <a:t>она расписана у них до конца учебного года)</a:t>
            </a:r>
            <a:endParaRPr lang="en-US" sz="2400" b="1" dirty="0">
              <a:solidFill>
                <a:srgbClr val="091639"/>
              </a:solidFill>
            </a:endParaRPr>
          </a:p>
        </p:txBody>
      </p:sp>
      <p:sp>
        <p:nvSpPr>
          <p:cNvPr id="89139" name="AutoShape 51"/>
          <p:cNvSpPr>
            <a:spLocks noChangeArrowheads="1"/>
          </p:cNvSpPr>
          <p:nvPr/>
        </p:nvSpPr>
        <p:spPr bwMode="gray">
          <a:xfrm>
            <a:off x="2608931" y="2546350"/>
            <a:ext cx="6503987" cy="1098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400" dirty="0"/>
              <a:t>Оценивается оригинальность и </a:t>
            </a:r>
            <a:endParaRPr lang="ru-RU" sz="2400" dirty="0" smtClean="0"/>
          </a:p>
          <a:p>
            <a:pPr algn="ctr" eaLnBrk="0" hangingPunct="0"/>
            <a:r>
              <a:rPr lang="ru-RU" sz="2400" dirty="0" smtClean="0"/>
              <a:t>сложность </a:t>
            </a:r>
            <a:r>
              <a:rPr lang="ru-RU" sz="2400" dirty="0"/>
              <a:t>вопроса, умение вести диалог</a:t>
            </a:r>
            <a:endParaRPr lang="en-US" sz="2400" b="1" i="1" dirty="0">
              <a:solidFill>
                <a:srgbClr val="091639"/>
              </a:solidFill>
            </a:endParaRPr>
          </a:p>
        </p:txBody>
      </p:sp>
      <p:sp>
        <p:nvSpPr>
          <p:cNvPr id="89140" name="AutoShape 52"/>
          <p:cNvSpPr>
            <a:spLocks noChangeArrowheads="1"/>
          </p:cNvSpPr>
          <p:nvPr/>
        </p:nvSpPr>
        <p:spPr bwMode="gray">
          <a:xfrm>
            <a:off x="1763713" y="1268413"/>
            <a:ext cx="7200900" cy="1152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400" dirty="0" smtClean="0"/>
              <a:t>На </a:t>
            </a:r>
            <a:r>
              <a:rPr lang="ru-RU" sz="2400" dirty="0"/>
              <a:t>уроках математики после </a:t>
            </a:r>
            <a:r>
              <a:rPr lang="ru-RU" sz="2400" dirty="0" smtClean="0"/>
              <a:t>изучения</a:t>
            </a:r>
          </a:p>
          <a:p>
            <a:pPr algn="ctr" eaLnBrk="0" hangingPunct="0"/>
            <a:r>
              <a:rPr lang="ru-RU" sz="2400" dirty="0" smtClean="0"/>
              <a:t> </a:t>
            </a:r>
            <a:r>
              <a:rPr lang="ru-RU" sz="2400" dirty="0"/>
              <a:t>новой </a:t>
            </a:r>
            <a:r>
              <a:rPr lang="ru-RU" sz="2400" dirty="0" smtClean="0"/>
              <a:t>темы  </a:t>
            </a:r>
            <a:r>
              <a:rPr lang="ru-RU" sz="2400" dirty="0"/>
              <a:t>один </a:t>
            </a:r>
            <a:r>
              <a:rPr lang="ru-RU" sz="2400" dirty="0" smtClean="0"/>
              <a:t>учащийся </a:t>
            </a:r>
            <a:r>
              <a:rPr lang="ru-RU" sz="2400" dirty="0"/>
              <a:t>берёт интервью </a:t>
            </a:r>
            <a:r>
              <a:rPr lang="ru-RU" sz="2400" dirty="0" smtClean="0"/>
              <a:t>по</a:t>
            </a:r>
          </a:p>
          <a:p>
            <a:pPr algn="ctr" eaLnBrk="0" hangingPunct="0"/>
            <a:r>
              <a:rPr lang="ru-RU" sz="2400" dirty="0" smtClean="0"/>
              <a:t> </a:t>
            </a:r>
            <a:r>
              <a:rPr lang="ru-RU" sz="2400" dirty="0"/>
              <a:t>предыдущей </a:t>
            </a:r>
            <a:r>
              <a:rPr lang="ru-RU" sz="2400" dirty="0" smtClean="0"/>
              <a:t>теме </a:t>
            </a:r>
            <a:r>
              <a:rPr lang="ru-RU" sz="2400" dirty="0"/>
              <a:t>урока у одноклассников</a:t>
            </a:r>
            <a:endParaRPr lang="en-US" sz="2400" b="1" i="1" dirty="0">
              <a:solidFill>
                <a:srgbClr val="091639"/>
              </a:solidFill>
            </a:endParaRPr>
          </a:p>
        </p:txBody>
      </p: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-2435225" y="1700213"/>
            <a:ext cx="5075238" cy="4681537"/>
            <a:chOff x="-1534" y="1071"/>
            <a:chExt cx="3197" cy="2949"/>
          </a:xfrm>
        </p:grpSpPr>
        <p:sp>
          <p:nvSpPr>
            <p:cNvPr id="18441" name="AutoShape 46"/>
            <p:cNvSpPr>
              <a:spLocks noChangeArrowheads="1"/>
            </p:cNvSpPr>
            <p:nvPr/>
          </p:nvSpPr>
          <p:spPr bwMode="ltGray">
            <a:xfrm rot="5400000">
              <a:off x="-1475" y="1012"/>
              <a:ext cx="2949" cy="3068"/>
            </a:xfrm>
            <a:custGeom>
              <a:avLst/>
              <a:gdLst>
                <a:gd name="T0" fmla="*/ 44963 w 21600"/>
                <a:gd name="T1" fmla="*/ 0 h 21600"/>
                <a:gd name="T2" fmla="*/ 674 w 21600"/>
                <a:gd name="T3" fmla="*/ 47399 h 21600"/>
                <a:gd name="T4" fmla="*/ 44963 w 21600"/>
                <a:gd name="T5" fmla="*/ 1435 h 21600"/>
                <a:gd name="T6" fmla="*/ 89252 w 21600"/>
                <a:gd name="T7" fmla="*/ 473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3 w 21600"/>
                <a:gd name="T13" fmla="*/ 0 h 21600"/>
                <a:gd name="T14" fmla="*/ 21197 w 21600"/>
                <a:gd name="T15" fmla="*/ 136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solidFill>
              <a:srgbClr val="091639"/>
            </a:solidFill>
            <a:ln w="19050" algn="ctr">
              <a:solidFill>
                <a:srgbClr val="09163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442" name="Group 53"/>
            <p:cNvGrpSpPr>
              <a:grpSpLocks/>
            </p:cNvGrpSpPr>
            <p:nvPr/>
          </p:nvGrpSpPr>
          <p:grpSpPr bwMode="auto">
            <a:xfrm>
              <a:off x="643" y="1117"/>
              <a:ext cx="340" cy="305"/>
              <a:chOff x="2078" y="1464"/>
              <a:chExt cx="1615" cy="2053"/>
            </a:xfrm>
          </p:grpSpPr>
          <p:sp>
            <p:nvSpPr>
              <p:cNvPr id="27679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0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4" name="Oval 56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2" name="Oval 5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6" name="Oval 58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4" name="Oval 5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3" name="Group 60"/>
            <p:cNvGrpSpPr>
              <a:grpSpLocks/>
            </p:cNvGrpSpPr>
            <p:nvPr/>
          </p:nvGrpSpPr>
          <p:grpSpPr bwMode="auto">
            <a:xfrm>
              <a:off x="1233" y="1797"/>
              <a:ext cx="340" cy="305"/>
              <a:chOff x="2078" y="1464"/>
              <a:chExt cx="1615" cy="2053"/>
            </a:xfrm>
          </p:grpSpPr>
          <p:sp>
            <p:nvSpPr>
              <p:cNvPr id="27673" name="Oval 6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4" name="Oval 6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1" name="Oval 63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6" name="Oval 64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3" name="Oval 65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8" name="Oval 66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4" name="Group 74"/>
            <p:cNvGrpSpPr>
              <a:grpSpLocks/>
            </p:cNvGrpSpPr>
            <p:nvPr/>
          </p:nvGrpSpPr>
          <p:grpSpPr bwMode="auto">
            <a:xfrm>
              <a:off x="1323" y="2614"/>
              <a:ext cx="340" cy="305"/>
              <a:chOff x="2078" y="1464"/>
              <a:chExt cx="1615" cy="2053"/>
            </a:xfrm>
          </p:grpSpPr>
          <p:sp>
            <p:nvSpPr>
              <p:cNvPr id="27667" name="Oval 7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8" name="Oval 7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5" name="Oval 7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0" name="Oval 78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7" name="Oval 7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2" name="Oval 80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5" name="Group 81"/>
            <p:cNvGrpSpPr>
              <a:grpSpLocks/>
            </p:cNvGrpSpPr>
            <p:nvPr/>
          </p:nvGrpSpPr>
          <p:grpSpPr bwMode="auto">
            <a:xfrm>
              <a:off x="915" y="3430"/>
              <a:ext cx="317" cy="305"/>
              <a:chOff x="2078" y="1464"/>
              <a:chExt cx="1615" cy="2053"/>
            </a:xfrm>
          </p:grpSpPr>
          <p:sp>
            <p:nvSpPr>
              <p:cNvPr id="27661" name="Oval 8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2" name="Oval 8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2" name="Oval 84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4" name="Oval 85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4" name="Oval 86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6" name="Oval 87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</p:grpSp>
      <p:sp>
        <p:nvSpPr>
          <p:cNvPr id="27692" name="PubChord"/>
          <p:cNvSpPr>
            <a:spLocks noEditPoints="1" noChangeArrowheads="1"/>
          </p:cNvSpPr>
          <p:nvPr/>
        </p:nvSpPr>
        <p:spPr bwMode="auto">
          <a:xfrm rot="-8205586">
            <a:off x="-1928813" y="1989138"/>
            <a:ext cx="3856038" cy="3887787"/>
          </a:xfrm>
          <a:custGeom>
            <a:avLst/>
            <a:gdLst>
              <a:gd name="T0" fmla="*/ 118426960 w 21600"/>
              <a:gd name="T1" fmla="*/ 85753422 h 21600"/>
              <a:gd name="T2" fmla="*/ 352986539 w 21600"/>
              <a:gd name="T3" fmla="*/ 341490971 h 21600"/>
              <a:gd name="T4" fmla="*/ 587545938 w 21600"/>
              <a:gd name="T5" fmla="*/ 59726091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716" y="2647"/>
                </a:moveTo>
                <a:cubicBezTo>
                  <a:pt x="1355" y="4698"/>
                  <a:pt x="0" y="7672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lnTo>
                  <a:pt x="3716" y="2647"/>
                </a:lnTo>
                <a:close/>
              </a:path>
            </a:pathLst>
          </a:custGeom>
          <a:gradFill rotWithShape="1">
            <a:gsLst>
              <a:gs pos="0">
                <a:srgbClr val="C6D0EC"/>
              </a:gs>
              <a:gs pos="100000">
                <a:srgbClr val="1A42B2">
                  <a:alpha val="81000"/>
                </a:srgbClr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71438" y="3644900"/>
            <a:ext cx="1803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163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07112F"/>
                </a:solidFill>
              </a:rPr>
              <a:t>Учащиеся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07112F"/>
                </a:solidFill>
              </a:rPr>
              <a:t>5-6 классов</a:t>
            </a:r>
            <a:endParaRPr lang="ru-RU" sz="2000" b="1" dirty="0">
              <a:solidFill>
                <a:srgbClr val="07112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0234" y="404664"/>
            <a:ext cx="704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«Интервью»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0" name="Управляющая кнопка: далее 39">
            <a:hlinkClick r:id="rId3" action="ppaction://hlinksldjump" highlightClick="1"/>
          </p:cNvPr>
          <p:cNvSpPr/>
          <p:nvPr/>
        </p:nvSpPr>
        <p:spPr>
          <a:xfrm>
            <a:off x="1020763" y="6266851"/>
            <a:ext cx="936625" cy="5492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6" grpId="0" animBg="1"/>
      <p:bldP spid="89137" grpId="0" animBg="1"/>
      <p:bldP spid="89139" grpId="0" animBg="1"/>
      <p:bldP spid="89140" grpId="0" animBg="1"/>
      <p:bldP spid="27692" grpId="0" animBg="1"/>
      <p:bldP spid="276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6" name="AutoShape 48"/>
          <p:cNvSpPr>
            <a:spLocks noChangeArrowheads="1"/>
          </p:cNvSpPr>
          <p:nvPr/>
        </p:nvSpPr>
        <p:spPr bwMode="gray">
          <a:xfrm>
            <a:off x="1874838" y="5300663"/>
            <a:ext cx="7089775" cy="1081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dirty="0" smtClean="0"/>
              <a:t>Исправление ошибок</a:t>
            </a:r>
            <a:endParaRPr lang="ru-RU" sz="2800" b="1" i="1" dirty="0">
              <a:solidFill>
                <a:srgbClr val="091639"/>
              </a:solidFill>
            </a:endParaRPr>
          </a:p>
        </p:txBody>
      </p:sp>
      <p:sp>
        <p:nvSpPr>
          <p:cNvPr id="89137" name="AutoShape 49"/>
          <p:cNvSpPr>
            <a:spLocks noChangeArrowheads="1"/>
          </p:cNvSpPr>
          <p:nvPr/>
        </p:nvSpPr>
        <p:spPr bwMode="gray">
          <a:xfrm>
            <a:off x="2700338" y="3860800"/>
            <a:ext cx="6264275" cy="1117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800" dirty="0" smtClean="0"/>
              <a:t>поиск ошибок учащимися</a:t>
            </a:r>
            <a:endParaRPr lang="en-US" sz="2800" b="1" dirty="0">
              <a:solidFill>
                <a:srgbClr val="091639"/>
              </a:solidFill>
            </a:endParaRPr>
          </a:p>
        </p:txBody>
      </p:sp>
      <p:sp>
        <p:nvSpPr>
          <p:cNvPr id="89139" name="AutoShape 51"/>
          <p:cNvSpPr>
            <a:spLocks noChangeArrowheads="1"/>
          </p:cNvSpPr>
          <p:nvPr/>
        </p:nvSpPr>
        <p:spPr bwMode="gray">
          <a:xfrm>
            <a:off x="2506266" y="2520950"/>
            <a:ext cx="6591549" cy="1098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07112F"/>
                </a:solidFill>
              </a:rPr>
              <a:t>при </a:t>
            </a:r>
            <a:r>
              <a:rPr lang="ru-RU" sz="2800" dirty="0">
                <a:solidFill>
                  <a:srgbClr val="07112F"/>
                </a:solidFill>
              </a:rPr>
              <a:t>доказательстве теорем,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07112F"/>
                </a:solidFill>
              </a:rPr>
              <a:t> при выводе формул</a:t>
            </a:r>
          </a:p>
        </p:txBody>
      </p:sp>
      <p:sp>
        <p:nvSpPr>
          <p:cNvPr id="89140" name="AutoShape 52"/>
          <p:cNvSpPr>
            <a:spLocks noChangeArrowheads="1"/>
          </p:cNvSpPr>
          <p:nvPr/>
        </p:nvSpPr>
        <p:spPr bwMode="gray">
          <a:xfrm>
            <a:off x="1763713" y="1268413"/>
            <a:ext cx="7200900" cy="1152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800" dirty="0"/>
              <a:t>Учитель преднамеренно допускает </a:t>
            </a:r>
            <a:r>
              <a:rPr lang="ru-RU" sz="2800" dirty="0" smtClean="0"/>
              <a:t>ошибки</a:t>
            </a:r>
            <a:endParaRPr lang="en-US" sz="2800" b="1" i="1" dirty="0">
              <a:solidFill>
                <a:srgbClr val="091639"/>
              </a:solidFill>
            </a:endParaRPr>
          </a:p>
        </p:txBody>
      </p: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-2435225" y="1700213"/>
            <a:ext cx="5075238" cy="4681537"/>
            <a:chOff x="-1534" y="1071"/>
            <a:chExt cx="3197" cy="2949"/>
          </a:xfrm>
        </p:grpSpPr>
        <p:sp>
          <p:nvSpPr>
            <p:cNvPr id="18441" name="AutoShape 46"/>
            <p:cNvSpPr>
              <a:spLocks noChangeArrowheads="1"/>
            </p:cNvSpPr>
            <p:nvPr/>
          </p:nvSpPr>
          <p:spPr bwMode="ltGray">
            <a:xfrm rot="5400000">
              <a:off x="-1475" y="1012"/>
              <a:ext cx="2949" cy="3068"/>
            </a:xfrm>
            <a:custGeom>
              <a:avLst/>
              <a:gdLst>
                <a:gd name="T0" fmla="*/ 44963 w 21600"/>
                <a:gd name="T1" fmla="*/ 0 h 21600"/>
                <a:gd name="T2" fmla="*/ 674 w 21600"/>
                <a:gd name="T3" fmla="*/ 47399 h 21600"/>
                <a:gd name="T4" fmla="*/ 44963 w 21600"/>
                <a:gd name="T5" fmla="*/ 1435 h 21600"/>
                <a:gd name="T6" fmla="*/ 89252 w 21600"/>
                <a:gd name="T7" fmla="*/ 473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3 w 21600"/>
                <a:gd name="T13" fmla="*/ 0 h 21600"/>
                <a:gd name="T14" fmla="*/ 21197 w 21600"/>
                <a:gd name="T15" fmla="*/ 136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solidFill>
              <a:srgbClr val="091639"/>
            </a:solidFill>
            <a:ln w="19050" algn="ctr">
              <a:solidFill>
                <a:srgbClr val="09163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442" name="Group 53"/>
            <p:cNvGrpSpPr>
              <a:grpSpLocks/>
            </p:cNvGrpSpPr>
            <p:nvPr/>
          </p:nvGrpSpPr>
          <p:grpSpPr bwMode="auto">
            <a:xfrm>
              <a:off x="643" y="1117"/>
              <a:ext cx="340" cy="305"/>
              <a:chOff x="2078" y="1464"/>
              <a:chExt cx="1615" cy="2053"/>
            </a:xfrm>
          </p:grpSpPr>
          <p:sp>
            <p:nvSpPr>
              <p:cNvPr id="27679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0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4" name="Oval 56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2" name="Oval 5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6" name="Oval 58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4" name="Oval 5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3" name="Group 60"/>
            <p:cNvGrpSpPr>
              <a:grpSpLocks/>
            </p:cNvGrpSpPr>
            <p:nvPr/>
          </p:nvGrpSpPr>
          <p:grpSpPr bwMode="auto">
            <a:xfrm>
              <a:off x="1233" y="1797"/>
              <a:ext cx="340" cy="305"/>
              <a:chOff x="2078" y="1464"/>
              <a:chExt cx="1615" cy="2053"/>
            </a:xfrm>
          </p:grpSpPr>
          <p:sp>
            <p:nvSpPr>
              <p:cNvPr id="27673" name="Oval 6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4" name="Oval 6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1" name="Oval 63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6" name="Oval 64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3" name="Oval 65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8" name="Oval 66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4" name="Group 74"/>
            <p:cNvGrpSpPr>
              <a:grpSpLocks/>
            </p:cNvGrpSpPr>
            <p:nvPr/>
          </p:nvGrpSpPr>
          <p:grpSpPr bwMode="auto">
            <a:xfrm>
              <a:off x="1323" y="2614"/>
              <a:ext cx="340" cy="305"/>
              <a:chOff x="2078" y="1464"/>
              <a:chExt cx="1615" cy="2053"/>
            </a:xfrm>
          </p:grpSpPr>
          <p:sp>
            <p:nvSpPr>
              <p:cNvPr id="27667" name="Oval 7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8" name="Oval 7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5" name="Oval 7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0" name="Oval 78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7" name="Oval 7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2" name="Oval 80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5" name="Group 81"/>
            <p:cNvGrpSpPr>
              <a:grpSpLocks/>
            </p:cNvGrpSpPr>
            <p:nvPr/>
          </p:nvGrpSpPr>
          <p:grpSpPr bwMode="auto">
            <a:xfrm>
              <a:off x="915" y="3430"/>
              <a:ext cx="317" cy="305"/>
              <a:chOff x="2078" y="1464"/>
              <a:chExt cx="1615" cy="2053"/>
            </a:xfrm>
          </p:grpSpPr>
          <p:sp>
            <p:nvSpPr>
              <p:cNvPr id="27661" name="Oval 8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2" name="Oval 8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2" name="Oval 84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4" name="Oval 85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4" name="Oval 86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6" name="Oval 87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</p:grpSp>
      <p:sp>
        <p:nvSpPr>
          <p:cNvPr id="27692" name="PubChord"/>
          <p:cNvSpPr>
            <a:spLocks noEditPoints="1" noChangeArrowheads="1"/>
          </p:cNvSpPr>
          <p:nvPr/>
        </p:nvSpPr>
        <p:spPr bwMode="auto">
          <a:xfrm rot="-8205586">
            <a:off x="-1928813" y="1989138"/>
            <a:ext cx="3856038" cy="3887787"/>
          </a:xfrm>
          <a:custGeom>
            <a:avLst/>
            <a:gdLst>
              <a:gd name="T0" fmla="*/ 118426960 w 21600"/>
              <a:gd name="T1" fmla="*/ 85753422 h 21600"/>
              <a:gd name="T2" fmla="*/ 352986539 w 21600"/>
              <a:gd name="T3" fmla="*/ 341490971 h 21600"/>
              <a:gd name="T4" fmla="*/ 587545938 w 21600"/>
              <a:gd name="T5" fmla="*/ 59726091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716" y="2647"/>
                </a:moveTo>
                <a:cubicBezTo>
                  <a:pt x="1355" y="4698"/>
                  <a:pt x="0" y="7672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lnTo>
                  <a:pt x="3716" y="2647"/>
                </a:lnTo>
                <a:close/>
              </a:path>
            </a:pathLst>
          </a:custGeom>
          <a:gradFill rotWithShape="1">
            <a:gsLst>
              <a:gs pos="0">
                <a:srgbClr val="C6D0EC"/>
              </a:gs>
              <a:gs pos="100000">
                <a:srgbClr val="1A42B2">
                  <a:alpha val="81000"/>
                </a:srgbClr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71437" y="3644900"/>
            <a:ext cx="18843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163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07112F"/>
                </a:solidFill>
              </a:rPr>
              <a:t>Учащиеся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07112F"/>
                </a:solidFill>
              </a:rPr>
              <a:t>9-11 классов</a:t>
            </a:r>
            <a:endParaRPr lang="ru-RU" sz="2000" b="1" dirty="0">
              <a:solidFill>
                <a:srgbClr val="07112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0234" y="404664"/>
            <a:ext cx="704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«Доверяй, да проверяй»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0" name="Управляющая кнопка: далее 39">
            <a:hlinkClick r:id="rId3" action="ppaction://hlinksldjump" highlightClick="1"/>
          </p:cNvPr>
          <p:cNvSpPr/>
          <p:nvPr/>
        </p:nvSpPr>
        <p:spPr>
          <a:xfrm>
            <a:off x="938160" y="6165304"/>
            <a:ext cx="936625" cy="5492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2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6" grpId="0" animBg="1"/>
      <p:bldP spid="89137" grpId="0" animBg="1"/>
      <p:bldP spid="89139" grpId="0" animBg="1"/>
      <p:bldP spid="89140" grpId="0" animBg="1"/>
      <p:bldP spid="27692" grpId="0" animBg="1"/>
      <p:bldP spid="276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6" name="AutoShape 48"/>
          <p:cNvSpPr>
            <a:spLocks noChangeArrowheads="1"/>
          </p:cNvSpPr>
          <p:nvPr/>
        </p:nvSpPr>
        <p:spPr bwMode="gray">
          <a:xfrm>
            <a:off x="1874838" y="5300663"/>
            <a:ext cx="7089775" cy="1081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dirty="0"/>
              <a:t>Работа с моделью понятия</a:t>
            </a:r>
            <a:endParaRPr lang="ru-RU" sz="2800" b="1" i="1" dirty="0">
              <a:solidFill>
                <a:srgbClr val="091639"/>
              </a:solidFill>
            </a:endParaRPr>
          </a:p>
        </p:txBody>
      </p:sp>
      <p:sp>
        <p:nvSpPr>
          <p:cNvPr id="89137" name="AutoShape 49"/>
          <p:cNvSpPr>
            <a:spLocks noChangeArrowheads="1"/>
          </p:cNvSpPr>
          <p:nvPr/>
        </p:nvSpPr>
        <p:spPr bwMode="gray">
          <a:xfrm>
            <a:off x="2700338" y="3860800"/>
            <a:ext cx="6264275" cy="1117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800" dirty="0"/>
              <a:t>Перевод текста на язык </a:t>
            </a:r>
            <a:r>
              <a:rPr lang="ru-RU" sz="2800" dirty="0" smtClean="0"/>
              <a:t>математики</a:t>
            </a:r>
          </a:p>
          <a:p>
            <a:pPr algn="ctr" eaLnBrk="0" hangingPunct="0"/>
            <a:r>
              <a:rPr lang="ru-RU" sz="2800" dirty="0" smtClean="0"/>
              <a:t> </a:t>
            </a:r>
            <a:r>
              <a:rPr lang="ru-RU" sz="2800" dirty="0"/>
              <a:t>(формулы, схемы, таблицы)</a:t>
            </a:r>
            <a:endParaRPr lang="en-US" sz="2800" b="1" dirty="0">
              <a:solidFill>
                <a:srgbClr val="091639"/>
              </a:solidFill>
            </a:endParaRPr>
          </a:p>
        </p:txBody>
      </p:sp>
      <p:sp>
        <p:nvSpPr>
          <p:cNvPr id="89139" name="AutoShape 51"/>
          <p:cNvSpPr>
            <a:spLocks noChangeArrowheads="1"/>
          </p:cNvSpPr>
          <p:nvPr/>
        </p:nvSpPr>
        <p:spPr bwMode="gray">
          <a:xfrm>
            <a:off x="2506266" y="2520950"/>
            <a:ext cx="6591549" cy="1098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ru-RU" sz="2800" dirty="0"/>
              <a:t>Выбор способа моделирования </a:t>
            </a:r>
            <a:r>
              <a:rPr lang="ru-RU" sz="2800" dirty="0" smtClean="0"/>
              <a:t>понятия</a:t>
            </a:r>
          </a:p>
          <a:p>
            <a:pPr lvl="0"/>
            <a:r>
              <a:rPr lang="ru-RU" sz="2800" dirty="0" smtClean="0"/>
              <a:t> </a:t>
            </a:r>
            <a:r>
              <a:rPr lang="ru-RU" sz="2800" dirty="0"/>
              <a:t>(составление системы вопросов и др.) </a:t>
            </a:r>
          </a:p>
        </p:txBody>
      </p:sp>
      <p:sp>
        <p:nvSpPr>
          <p:cNvPr id="89140" name="AutoShape 52"/>
          <p:cNvSpPr>
            <a:spLocks noChangeArrowheads="1"/>
          </p:cNvSpPr>
          <p:nvPr/>
        </p:nvSpPr>
        <p:spPr bwMode="gray">
          <a:xfrm>
            <a:off x="1763713" y="1268413"/>
            <a:ext cx="7200900" cy="1152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800" dirty="0"/>
              <a:t>Анализ понятия</a:t>
            </a:r>
            <a:endParaRPr lang="en-US" sz="2800" b="1" i="1" dirty="0">
              <a:solidFill>
                <a:srgbClr val="091639"/>
              </a:solidFill>
            </a:endParaRPr>
          </a:p>
        </p:txBody>
      </p: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-2435225" y="1700213"/>
            <a:ext cx="5075238" cy="4681537"/>
            <a:chOff x="-1534" y="1071"/>
            <a:chExt cx="3197" cy="2949"/>
          </a:xfrm>
        </p:grpSpPr>
        <p:sp>
          <p:nvSpPr>
            <p:cNvPr id="18441" name="AutoShape 46"/>
            <p:cNvSpPr>
              <a:spLocks noChangeArrowheads="1"/>
            </p:cNvSpPr>
            <p:nvPr/>
          </p:nvSpPr>
          <p:spPr bwMode="ltGray">
            <a:xfrm rot="5400000">
              <a:off x="-1475" y="1012"/>
              <a:ext cx="2949" cy="3068"/>
            </a:xfrm>
            <a:custGeom>
              <a:avLst/>
              <a:gdLst>
                <a:gd name="T0" fmla="*/ 44963 w 21600"/>
                <a:gd name="T1" fmla="*/ 0 h 21600"/>
                <a:gd name="T2" fmla="*/ 674 w 21600"/>
                <a:gd name="T3" fmla="*/ 47399 h 21600"/>
                <a:gd name="T4" fmla="*/ 44963 w 21600"/>
                <a:gd name="T5" fmla="*/ 1435 h 21600"/>
                <a:gd name="T6" fmla="*/ 89252 w 21600"/>
                <a:gd name="T7" fmla="*/ 473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3 w 21600"/>
                <a:gd name="T13" fmla="*/ 0 h 21600"/>
                <a:gd name="T14" fmla="*/ 21197 w 21600"/>
                <a:gd name="T15" fmla="*/ 136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solidFill>
              <a:srgbClr val="091639"/>
            </a:solidFill>
            <a:ln w="19050" algn="ctr">
              <a:solidFill>
                <a:srgbClr val="09163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442" name="Group 53"/>
            <p:cNvGrpSpPr>
              <a:grpSpLocks/>
            </p:cNvGrpSpPr>
            <p:nvPr/>
          </p:nvGrpSpPr>
          <p:grpSpPr bwMode="auto">
            <a:xfrm>
              <a:off x="643" y="1117"/>
              <a:ext cx="340" cy="305"/>
              <a:chOff x="2078" y="1464"/>
              <a:chExt cx="1615" cy="2053"/>
            </a:xfrm>
          </p:grpSpPr>
          <p:sp>
            <p:nvSpPr>
              <p:cNvPr id="27679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0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4" name="Oval 56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2" name="Oval 5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6" name="Oval 58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4" name="Oval 5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3" name="Group 60"/>
            <p:cNvGrpSpPr>
              <a:grpSpLocks/>
            </p:cNvGrpSpPr>
            <p:nvPr/>
          </p:nvGrpSpPr>
          <p:grpSpPr bwMode="auto">
            <a:xfrm>
              <a:off x="1233" y="1797"/>
              <a:ext cx="340" cy="305"/>
              <a:chOff x="2078" y="1464"/>
              <a:chExt cx="1615" cy="2053"/>
            </a:xfrm>
          </p:grpSpPr>
          <p:sp>
            <p:nvSpPr>
              <p:cNvPr id="27673" name="Oval 6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4" name="Oval 6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1" name="Oval 63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6" name="Oval 64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3" name="Oval 65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8" name="Oval 66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4" name="Group 74"/>
            <p:cNvGrpSpPr>
              <a:grpSpLocks/>
            </p:cNvGrpSpPr>
            <p:nvPr/>
          </p:nvGrpSpPr>
          <p:grpSpPr bwMode="auto">
            <a:xfrm>
              <a:off x="1323" y="2614"/>
              <a:ext cx="340" cy="305"/>
              <a:chOff x="2078" y="1464"/>
              <a:chExt cx="1615" cy="2053"/>
            </a:xfrm>
          </p:grpSpPr>
          <p:sp>
            <p:nvSpPr>
              <p:cNvPr id="27667" name="Oval 7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8" name="Oval 7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5" name="Oval 7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0" name="Oval 78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7" name="Oval 7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2" name="Oval 80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5" name="Group 81"/>
            <p:cNvGrpSpPr>
              <a:grpSpLocks/>
            </p:cNvGrpSpPr>
            <p:nvPr/>
          </p:nvGrpSpPr>
          <p:grpSpPr bwMode="auto">
            <a:xfrm>
              <a:off x="915" y="3430"/>
              <a:ext cx="317" cy="305"/>
              <a:chOff x="2078" y="1464"/>
              <a:chExt cx="1615" cy="2053"/>
            </a:xfrm>
          </p:grpSpPr>
          <p:sp>
            <p:nvSpPr>
              <p:cNvPr id="27661" name="Oval 8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2" name="Oval 8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2" name="Oval 84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4" name="Oval 85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4" name="Oval 86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6" name="Oval 87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</p:grpSp>
      <p:sp>
        <p:nvSpPr>
          <p:cNvPr id="27692" name="PubChord"/>
          <p:cNvSpPr>
            <a:spLocks noEditPoints="1" noChangeArrowheads="1"/>
          </p:cNvSpPr>
          <p:nvPr/>
        </p:nvSpPr>
        <p:spPr bwMode="auto">
          <a:xfrm rot="-8205586">
            <a:off x="-1928813" y="1989138"/>
            <a:ext cx="3856038" cy="3887787"/>
          </a:xfrm>
          <a:custGeom>
            <a:avLst/>
            <a:gdLst>
              <a:gd name="T0" fmla="*/ 118426960 w 21600"/>
              <a:gd name="T1" fmla="*/ 85753422 h 21600"/>
              <a:gd name="T2" fmla="*/ 352986539 w 21600"/>
              <a:gd name="T3" fmla="*/ 341490971 h 21600"/>
              <a:gd name="T4" fmla="*/ 587545938 w 21600"/>
              <a:gd name="T5" fmla="*/ 59726091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716" y="2647"/>
                </a:moveTo>
                <a:cubicBezTo>
                  <a:pt x="1355" y="4698"/>
                  <a:pt x="0" y="7672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lnTo>
                  <a:pt x="3716" y="2647"/>
                </a:lnTo>
                <a:close/>
              </a:path>
            </a:pathLst>
          </a:custGeom>
          <a:gradFill rotWithShape="1">
            <a:gsLst>
              <a:gs pos="0">
                <a:srgbClr val="C6D0EC"/>
              </a:gs>
              <a:gs pos="100000">
                <a:srgbClr val="1A42B2">
                  <a:alpha val="81000"/>
                </a:srgbClr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71437" y="3644900"/>
            <a:ext cx="18843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163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07112F"/>
                </a:solidFill>
              </a:rPr>
              <a:t>Учащиеся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07112F"/>
                </a:solidFill>
              </a:rPr>
              <a:t>5-11 классов</a:t>
            </a:r>
            <a:endParaRPr lang="ru-RU" sz="2000" b="1" dirty="0">
              <a:solidFill>
                <a:srgbClr val="07112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0234" y="404664"/>
            <a:ext cx="7044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Работа над понятиями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6" grpId="0" animBg="1"/>
      <p:bldP spid="89137" grpId="0" animBg="1"/>
      <p:bldP spid="89139" grpId="0" animBg="1"/>
      <p:bldP spid="89140" grpId="0" animBg="1"/>
      <p:bldP spid="27692" grpId="0" animBg="1"/>
      <p:bldP spid="276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6" name="AutoShape 48"/>
          <p:cNvSpPr>
            <a:spLocks noChangeArrowheads="1"/>
          </p:cNvSpPr>
          <p:nvPr/>
        </p:nvSpPr>
        <p:spPr bwMode="gray">
          <a:xfrm>
            <a:off x="1874838" y="5300663"/>
            <a:ext cx="7089775" cy="1081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ru-RU" sz="2800" dirty="0"/>
              <a:t>Назовите </a:t>
            </a:r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89137" name="AutoShape 49"/>
          <p:cNvSpPr>
            <a:spLocks noChangeArrowheads="1"/>
          </p:cNvSpPr>
          <p:nvPr/>
        </p:nvSpPr>
        <p:spPr bwMode="gray">
          <a:xfrm>
            <a:off x="2700338" y="3860800"/>
            <a:ext cx="6264275" cy="1117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ru-RU" sz="2800" dirty="0"/>
              <a:t>Какой знак в ответе поставим?</a:t>
            </a:r>
          </a:p>
        </p:txBody>
      </p:sp>
      <p:sp>
        <p:nvSpPr>
          <p:cNvPr id="89139" name="AutoShape 51"/>
          <p:cNvSpPr>
            <a:spLocks noChangeArrowheads="1"/>
          </p:cNvSpPr>
          <p:nvPr/>
        </p:nvSpPr>
        <p:spPr bwMode="gray">
          <a:xfrm>
            <a:off x="2506266" y="2520950"/>
            <a:ext cx="6591549" cy="1098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ru-RU" sz="2800" dirty="0"/>
              <a:t>Какое правило применяем? </a:t>
            </a:r>
          </a:p>
        </p:txBody>
      </p:sp>
      <p:sp>
        <p:nvSpPr>
          <p:cNvPr id="89140" name="AutoShape 52"/>
          <p:cNvSpPr>
            <a:spLocks noChangeArrowheads="1"/>
          </p:cNvSpPr>
          <p:nvPr/>
        </p:nvSpPr>
        <p:spPr bwMode="gray">
          <a:xfrm>
            <a:off x="1763713" y="1268413"/>
            <a:ext cx="7200900" cy="1152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ru-RU" sz="2800" dirty="0"/>
              <a:t>Это числа с какими знаками?</a:t>
            </a:r>
          </a:p>
        </p:txBody>
      </p: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-2435225" y="1700213"/>
            <a:ext cx="5075238" cy="4681537"/>
            <a:chOff x="-1534" y="1071"/>
            <a:chExt cx="3197" cy="2949"/>
          </a:xfrm>
        </p:grpSpPr>
        <p:sp>
          <p:nvSpPr>
            <p:cNvPr id="18441" name="AutoShape 46"/>
            <p:cNvSpPr>
              <a:spLocks noChangeArrowheads="1"/>
            </p:cNvSpPr>
            <p:nvPr/>
          </p:nvSpPr>
          <p:spPr bwMode="ltGray">
            <a:xfrm rot="5400000">
              <a:off x="-1475" y="1012"/>
              <a:ext cx="2949" cy="3068"/>
            </a:xfrm>
            <a:custGeom>
              <a:avLst/>
              <a:gdLst>
                <a:gd name="T0" fmla="*/ 44963 w 21600"/>
                <a:gd name="T1" fmla="*/ 0 h 21600"/>
                <a:gd name="T2" fmla="*/ 674 w 21600"/>
                <a:gd name="T3" fmla="*/ 47399 h 21600"/>
                <a:gd name="T4" fmla="*/ 44963 w 21600"/>
                <a:gd name="T5" fmla="*/ 1435 h 21600"/>
                <a:gd name="T6" fmla="*/ 89252 w 21600"/>
                <a:gd name="T7" fmla="*/ 473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3 w 21600"/>
                <a:gd name="T13" fmla="*/ 0 h 21600"/>
                <a:gd name="T14" fmla="*/ 21197 w 21600"/>
                <a:gd name="T15" fmla="*/ 136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solidFill>
              <a:srgbClr val="091639"/>
            </a:solidFill>
            <a:ln w="19050" algn="ctr">
              <a:solidFill>
                <a:srgbClr val="09163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442" name="Group 53"/>
            <p:cNvGrpSpPr>
              <a:grpSpLocks/>
            </p:cNvGrpSpPr>
            <p:nvPr/>
          </p:nvGrpSpPr>
          <p:grpSpPr bwMode="auto">
            <a:xfrm>
              <a:off x="643" y="1117"/>
              <a:ext cx="340" cy="305"/>
              <a:chOff x="2078" y="1464"/>
              <a:chExt cx="1615" cy="2053"/>
            </a:xfrm>
          </p:grpSpPr>
          <p:sp>
            <p:nvSpPr>
              <p:cNvPr id="27679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0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4" name="Oval 56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2" name="Oval 5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6" name="Oval 58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4" name="Oval 5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3" name="Group 60"/>
            <p:cNvGrpSpPr>
              <a:grpSpLocks/>
            </p:cNvGrpSpPr>
            <p:nvPr/>
          </p:nvGrpSpPr>
          <p:grpSpPr bwMode="auto">
            <a:xfrm>
              <a:off x="1233" y="1797"/>
              <a:ext cx="340" cy="305"/>
              <a:chOff x="2078" y="1464"/>
              <a:chExt cx="1615" cy="2053"/>
            </a:xfrm>
          </p:grpSpPr>
          <p:sp>
            <p:nvSpPr>
              <p:cNvPr id="27673" name="Oval 6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4" name="Oval 6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1" name="Oval 63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6" name="Oval 64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3" name="Oval 65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8" name="Oval 66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4" name="Group 74"/>
            <p:cNvGrpSpPr>
              <a:grpSpLocks/>
            </p:cNvGrpSpPr>
            <p:nvPr/>
          </p:nvGrpSpPr>
          <p:grpSpPr bwMode="auto">
            <a:xfrm>
              <a:off x="1323" y="2614"/>
              <a:ext cx="340" cy="305"/>
              <a:chOff x="2078" y="1464"/>
              <a:chExt cx="1615" cy="2053"/>
            </a:xfrm>
          </p:grpSpPr>
          <p:sp>
            <p:nvSpPr>
              <p:cNvPr id="27667" name="Oval 7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8" name="Oval 7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5" name="Oval 7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0" name="Oval 78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7" name="Oval 7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2" name="Oval 80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5" name="Group 81"/>
            <p:cNvGrpSpPr>
              <a:grpSpLocks/>
            </p:cNvGrpSpPr>
            <p:nvPr/>
          </p:nvGrpSpPr>
          <p:grpSpPr bwMode="auto">
            <a:xfrm>
              <a:off x="915" y="3430"/>
              <a:ext cx="317" cy="305"/>
              <a:chOff x="2078" y="1464"/>
              <a:chExt cx="1615" cy="2053"/>
            </a:xfrm>
          </p:grpSpPr>
          <p:sp>
            <p:nvSpPr>
              <p:cNvPr id="27661" name="Oval 8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2" name="Oval 8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2" name="Oval 84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4" name="Oval 85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4" name="Oval 86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6" name="Oval 87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</p:grpSp>
      <p:sp>
        <p:nvSpPr>
          <p:cNvPr id="27692" name="PubChord"/>
          <p:cNvSpPr>
            <a:spLocks noEditPoints="1" noChangeArrowheads="1"/>
          </p:cNvSpPr>
          <p:nvPr/>
        </p:nvSpPr>
        <p:spPr bwMode="auto">
          <a:xfrm rot="-8205586">
            <a:off x="-1928813" y="1989138"/>
            <a:ext cx="3856038" cy="3887787"/>
          </a:xfrm>
          <a:custGeom>
            <a:avLst/>
            <a:gdLst>
              <a:gd name="T0" fmla="*/ 118426960 w 21600"/>
              <a:gd name="T1" fmla="*/ 85753422 h 21600"/>
              <a:gd name="T2" fmla="*/ 352986539 w 21600"/>
              <a:gd name="T3" fmla="*/ 341490971 h 21600"/>
              <a:gd name="T4" fmla="*/ 587545938 w 21600"/>
              <a:gd name="T5" fmla="*/ 59726091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716" y="2647"/>
                </a:moveTo>
                <a:cubicBezTo>
                  <a:pt x="1355" y="4698"/>
                  <a:pt x="0" y="7672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lnTo>
                  <a:pt x="3716" y="2647"/>
                </a:lnTo>
                <a:close/>
              </a:path>
            </a:pathLst>
          </a:custGeom>
          <a:gradFill rotWithShape="1">
            <a:gsLst>
              <a:gs pos="0">
                <a:srgbClr val="C6D0EC"/>
              </a:gs>
              <a:gs pos="100000">
                <a:srgbClr val="1A42B2">
                  <a:alpha val="81000"/>
                </a:srgbClr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71437" y="3644900"/>
            <a:ext cx="18843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163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07112F"/>
                </a:solidFill>
              </a:rPr>
              <a:t>Составление системы вопросов</a:t>
            </a:r>
            <a:endParaRPr lang="ru-RU" sz="2000" b="1" dirty="0">
              <a:solidFill>
                <a:srgbClr val="07112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0234" y="404664"/>
            <a:ext cx="7044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Выбор способа моделирования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6" grpId="0" animBg="1"/>
      <p:bldP spid="89137" grpId="0" animBg="1"/>
      <p:bldP spid="89139" grpId="0" animBg="1"/>
      <p:bldP spid="89140" grpId="0" animBg="1"/>
      <p:bldP spid="27692" grpId="0" animBg="1"/>
      <p:bldP spid="276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7" name="AutoShape 49"/>
          <p:cNvSpPr>
            <a:spLocks noChangeArrowheads="1"/>
          </p:cNvSpPr>
          <p:nvPr/>
        </p:nvSpPr>
        <p:spPr bwMode="gray">
          <a:xfrm>
            <a:off x="2400772" y="4651057"/>
            <a:ext cx="6264275" cy="1117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endParaRPr lang="ru-RU" sz="2800" dirty="0"/>
          </a:p>
        </p:txBody>
      </p:sp>
      <p:sp>
        <p:nvSpPr>
          <p:cNvPr id="89139" name="AutoShape 51"/>
          <p:cNvSpPr>
            <a:spLocks noChangeArrowheads="1"/>
          </p:cNvSpPr>
          <p:nvPr/>
        </p:nvSpPr>
        <p:spPr bwMode="gray">
          <a:xfrm>
            <a:off x="2466056" y="2968625"/>
            <a:ext cx="6591549" cy="1098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endParaRPr lang="ru-RU" sz="2800" dirty="0"/>
          </a:p>
        </p:txBody>
      </p:sp>
      <p:sp>
        <p:nvSpPr>
          <p:cNvPr id="89140" name="AutoShape 52"/>
          <p:cNvSpPr>
            <a:spLocks noChangeArrowheads="1"/>
          </p:cNvSpPr>
          <p:nvPr/>
        </p:nvSpPr>
        <p:spPr bwMode="gray">
          <a:xfrm>
            <a:off x="1784822" y="1508154"/>
            <a:ext cx="7200900" cy="1152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endParaRPr lang="ru-RU" sz="2800" dirty="0"/>
          </a:p>
        </p:txBody>
      </p: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-2435225" y="1700213"/>
            <a:ext cx="5075238" cy="4681537"/>
            <a:chOff x="-1534" y="1071"/>
            <a:chExt cx="3197" cy="2949"/>
          </a:xfrm>
        </p:grpSpPr>
        <p:sp>
          <p:nvSpPr>
            <p:cNvPr id="18441" name="AutoShape 46"/>
            <p:cNvSpPr>
              <a:spLocks noChangeArrowheads="1"/>
            </p:cNvSpPr>
            <p:nvPr/>
          </p:nvSpPr>
          <p:spPr bwMode="ltGray">
            <a:xfrm rot="5400000">
              <a:off x="-1475" y="1012"/>
              <a:ext cx="2949" cy="3068"/>
            </a:xfrm>
            <a:custGeom>
              <a:avLst/>
              <a:gdLst>
                <a:gd name="T0" fmla="*/ 44963 w 21600"/>
                <a:gd name="T1" fmla="*/ 0 h 21600"/>
                <a:gd name="T2" fmla="*/ 674 w 21600"/>
                <a:gd name="T3" fmla="*/ 47399 h 21600"/>
                <a:gd name="T4" fmla="*/ 44963 w 21600"/>
                <a:gd name="T5" fmla="*/ 1435 h 21600"/>
                <a:gd name="T6" fmla="*/ 89252 w 21600"/>
                <a:gd name="T7" fmla="*/ 473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3 w 21600"/>
                <a:gd name="T13" fmla="*/ 0 h 21600"/>
                <a:gd name="T14" fmla="*/ 21197 w 21600"/>
                <a:gd name="T15" fmla="*/ 136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solidFill>
              <a:srgbClr val="091639"/>
            </a:solidFill>
            <a:ln w="19050" algn="ctr">
              <a:solidFill>
                <a:srgbClr val="09163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442" name="Group 53"/>
            <p:cNvGrpSpPr>
              <a:grpSpLocks/>
            </p:cNvGrpSpPr>
            <p:nvPr/>
          </p:nvGrpSpPr>
          <p:grpSpPr bwMode="auto">
            <a:xfrm>
              <a:off x="643" y="1117"/>
              <a:ext cx="340" cy="305"/>
              <a:chOff x="2078" y="1464"/>
              <a:chExt cx="1615" cy="2053"/>
            </a:xfrm>
          </p:grpSpPr>
          <p:sp>
            <p:nvSpPr>
              <p:cNvPr id="27679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0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4" name="Oval 56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2" name="Oval 5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6" name="Oval 58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4" name="Oval 5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3" name="Group 60"/>
            <p:cNvGrpSpPr>
              <a:grpSpLocks/>
            </p:cNvGrpSpPr>
            <p:nvPr/>
          </p:nvGrpSpPr>
          <p:grpSpPr bwMode="auto">
            <a:xfrm>
              <a:off x="1233" y="1797"/>
              <a:ext cx="340" cy="305"/>
              <a:chOff x="2078" y="1464"/>
              <a:chExt cx="1615" cy="2053"/>
            </a:xfrm>
          </p:grpSpPr>
          <p:sp>
            <p:nvSpPr>
              <p:cNvPr id="27673" name="Oval 6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4" name="Oval 6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1" name="Oval 63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6" name="Oval 64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3" name="Oval 65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8" name="Oval 66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4" name="Group 74"/>
            <p:cNvGrpSpPr>
              <a:grpSpLocks/>
            </p:cNvGrpSpPr>
            <p:nvPr/>
          </p:nvGrpSpPr>
          <p:grpSpPr bwMode="auto">
            <a:xfrm>
              <a:off x="1323" y="2614"/>
              <a:ext cx="340" cy="305"/>
              <a:chOff x="2078" y="1464"/>
              <a:chExt cx="1615" cy="2053"/>
            </a:xfrm>
          </p:grpSpPr>
          <p:sp>
            <p:nvSpPr>
              <p:cNvPr id="27667" name="Oval 7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8" name="Oval 7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5" name="Oval 7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0" name="Oval 78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7" name="Oval 7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2" name="Oval 80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5" name="Group 81"/>
            <p:cNvGrpSpPr>
              <a:grpSpLocks/>
            </p:cNvGrpSpPr>
            <p:nvPr/>
          </p:nvGrpSpPr>
          <p:grpSpPr bwMode="auto">
            <a:xfrm>
              <a:off x="915" y="3430"/>
              <a:ext cx="317" cy="305"/>
              <a:chOff x="2078" y="1464"/>
              <a:chExt cx="1615" cy="2053"/>
            </a:xfrm>
          </p:grpSpPr>
          <p:sp>
            <p:nvSpPr>
              <p:cNvPr id="27661" name="Oval 8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2" name="Oval 8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2" name="Oval 84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4" name="Oval 85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4" name="Oval 86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6" name="Oval 87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</p:grpSp>
      <p:sp>
        <p:nvSpPr>
          <p:cNvPr id="27692" name="PubChord"/>
          <p:cNvSpPr>
            <a:spLocks noEditPoints="1" noChangeArrowheads="1"/>
          </p:cNvSpPr>
          <p:nvPr/>
        </p:nvSpPr>
        <p:spPr bwMode="auto">
          <a:xfrm rot="-8205586">
            <a:off x="-1928813" y="1989138"/>
            <a:ext cx="3856038" cy="3887787"/>
          </a:xfrm>
          <a:custGeom>
            <a:avLst/>
            <a:gdLst>
              <a:gd name="T0" fmla="*/ 118426960 w 21600"/>
              <a:gd name="T1" fmla="*/ 85753422 h 21600"/>
              <a:gd name="T2" fmla="*/ 352986539 w 21600"/>
              <a:gd name="T3" fmla="*/ 341490971 h 21600"/>
              <a:gd name="T4" fmla="*/ 587545938 w 21600"/>
              <a:gd name="T5" fmla="*/ 59726091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716" y="2647"/>
                </a:moveTo>
                <a:cubicBezTo>
                  <a:pt x="1355" y="4698"/>
                  <a:pt x="0" y="7672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lnTo>
                  <a:pt x="3716" y="2647"/>
                </a:lnTo>
                <a:close/>
              </a:path>
            </a:pathLst>
          </a:custGeom>
          <a:gradFill rotWithShape="1">
            <a:gsLst>
              <a:gs pos="0">
                <a:srgbClr val="C6D0EC"/>
              </a:gs>
              <a:gs pos="100000">
                <a:srgbClr val="1A42B2">
                  <a:alpha val="81000"/>
                </a:srgbClr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-151890" y="3219271"/>
            <a:ext cx="21590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163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07112F"/>
                </a:solidFill>
              </a:rPr>
              <a:t>Составление схемы с использованием компьютера</a:t>
            </a:r>
            <a:endParaRPr lang="ru-RU" b="1" dirty="0">
              <a:solidFill>
                <a:srgbClr val="07112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04664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Перевод текста на язык математики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/>
          <p:nvPr/>
        </p:nvPicPr>
        <p:blipFill rotWithShape="1">
          <a:blip r:embed="rId3"/>
          <a:srcRect l="26987" t="28256" r="22845" b="53000"/>
          <a:stretch/>
        </p:blipFill>
        <p:spPr bwMode="auto">
          <a:xfrm>
            <a:off x="3923928" y="1709780"/>
            <a:ext cx="2592288" cy="749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Рисунок 39"/>
          <p:cNvPicPr/>
          <p:nvPr/>
        </p:nvPicPr>
        <p:blipFill rotWithShape="1">
          <a:blip r:embed="rId3"/>
          <a:srcRect l="26987" t="47803" r="22845" b="32651"/>
          <a:stretch/>
        </p:blipFill>
        <p:spPr bwMode="auto">
          <a:xfrm>
            <a:off x="3923928" y="3050996"/>
            <a:ext cx="2592288" cy="859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Рисунок 40"/>
          <p:cNvPicPr/>
          <p:nvPr/>
        </p:nvPicPr>
        <p:blipFill rotWithShape="1">
          <a:blip r:embed="rId3"/>
          <a:srcRect l="26987" t="67082" r="22845" b="13907"/>
          <a:stretch/>
        </p:blipFill>
        <p:spPr bwMode="auto">
          <a:xfrm>
            <a:off x="4140027" y="4795202"/>
            <a:ext cx="2448271" cy="829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72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7" grpId="0" animBg="1"/>
      <p:bldP spid="89139" grpId="0" animBg="1"/>
      <p:bldP spid="89140" grpId="0" animBg="1"/>
      <p:bldP spid="27692" grpId="0" animBg="1"/>
      <p:bldP spid="276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6" name="AutoShape 48"/>
          <p:cNvSpPr>
            <a:spLocks noChangeArrowheads="1"/>
          </p:cNvSpPr>
          <p:nvPr/>
        </p:nvSpPr>
        <p:spPr bwMode="gray">
          <a:xfrm>
            <a:off x="1874838" y="5157193"/>
            <a:ext cx="7089775" cy="15127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ru-RU" sz="2800" dirty="0" smtClean="0"/>
              <a:t>В случае неправильного ответа</a:t>
            </a:r>
          </a:p>
          <a:p>
            <a:pPr lvl="0" algn="ctr"/>
            <a:r>
              <a:rPr lang="ru-RU" sz="2800" dirty="0" smtClean="0"/>
              <a:t> предыдущего участника, следующий за ним </a:t>
            </a:r>
          </a:p>
          <a:p>
            <a:pPr lvl="0" algn="ctr"/>
            <a:r>
              <a:rPr lang="ru-RU" sz="2800" dirty="0" smtClean="0"/>
              <a:t>исправляет ошибку </a:t>
            </a:r>
          </a:p>
          <a:p>
            <a:pPr lvl="0" algn="ctr"/>
            <a:r>
              <a:rPr lang="ru-RU" sz="2800" dirty="0" smtClean="0"/>
              <a:t>и называет ответ на свой вопрос</a:t>
            </a:r>
            <a:endParaRPr lang="ru-RU" sz="2800" dirty="0"/>
          </a:p>
        </p:txBody>
      </p:sp>
      <p:sp>
        <p:nvSpPr>
          <p:cNvPr id="89137" name="AutoShape 49"/>
          <p:cNvSpPr>
            <a:spLocks noChangeArrowheads="1"/>
          </p:cNvSpPr>
          <p:nvPr/>
        </p:nvSpPr>
        <p:spPr bwMode="gray">
          <a:xfrm>
            <a:off x="2700337" y="3818731"/>
            <a:ext cx="6264275" cy="1117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ru-RU" sz="2800" dirty="0" smtClean="0"/>
              <a:t>Каждый в группе следит за ответом </a:t>
            </a:r>
          </a:p>
          <a:p>
            <a:pPr lvl="0" algn="ctr"/>
            <a:r>
              <a:rPr lang="ru-RU" sz="2800" dirty="0" smtClean="0"/>
              <a:t>других участников</a:t>
            </a:r>
            <a:endParaRPr lang="ru-RU" sz="2800" dirty="0"/>
          </a:p>
        </p:txBody>
      </p:sp>
      <p:sp>
        <p:nvSpPr>
          <p:cNvPr id="89139" name="AutoShape 51"/>
          <p:cNvSpPr>
            <a:spLocks noChangeArrowheads="1"/>
          </p:cNvSpPr>
          <p:nvPr/>
        </p:nvSpPr>
        <p:spPr bwMode="gray">
          <a:xfrm>
            <a:off x="2506266" y="2520950"/>
            <a:ext cx="6591549" cy="1098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ru-RU" sz="2800" dirty="0" smtClean="0"/>
              <a:t>Каждый в группе </a:t>
            </a:r>
            <a:r>
              <a:rPr lang="ru-RU" sz="2800" dirty="0"/>
              <a:t>по очереди </a:t>
            </a:r>
            <a:endParaRPr lang="ru-RU" sz="2800" dirty="0" smtClean="0"/>
          </a:p>
          <a:p>
            <a:pPr lvl="0" algn="ctr"/>
            <a:r>
              <a:rPr lang="ru-RU" sz="2800" dirty="0" smtClean="0"/>
              <a:t> </a:t>
            </a:r>
            <a:r>
              <a:rPr lang="ru-RU" sz="2800" dirty="0"/>
              <a:t>отвечает на один из четырёх вопросов</a:t>
            </a:r>
          </a:p>
        </p:txBody>
      </p:sp>
      <p:sp>
        <p:nvSpPr>
          <p:cNvPr id="89140" name="AutoShape 52"/>
          <p:cNvSpPr>
            <a:spLocks noChangeArrowheads="1"/>
          </p:cNvSpPr>
          <p:nvPr/>
        </p:nvSpPr>
        <p:spPr bwMode="gray">
          <a:xfrm>
            <a:off x="1763713" y="1268413"/>
            <a:ext cx="7200900" cy="1152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ru-RU" sz="2800" dirty="0" smtClean="0"/>
              <a:t>Решение </a:t>
            </a:r>
            <a:r>
              <a:rPr lang="ru-RU" sz="2800" dirty="0"/>
              <a:t>заданий на </a:t>
            </a:r>
            <a:r>
              <a:rPr lang="ru-RU" sz="2800" dirty="0" smtClean="0"/>
              <a:t>нахождение</a:t>
            </a:r>
          </a:p>
          <a:p>
            <a:pPr lvl="0" algn="ctr"/>
            <a:r>
              <a:rPr lang="ru-RU" sz="2800" dirty="0" smtClean="0"/>
              <a:t> </a:t>
            </a:r>
            <a:r>
              <a:rPr lang="ru-RU" sz="2800" dirty="0"/>
              <a:t>суммы </a:t>
            </a:r>
            <a:r>
              <a:rPr lang="ru-RU" sz="2800" dirty="0" smtClean="0"/>
              <a:t>отрицательных чисел</a:t>
            </a:r>
          </a:p>
          <a:p>
            <a:pPr lvl="0" algn="ctr"/>
            <a:r>
              <a:rPr lang="ru-RU" sz="2800" dirty="0" smtClean="0"/>
              <a:t> </a:t>
            </a:r>
            <a:r>
              <a:rPr lang="ru-RU" sz="2800" dirty="0"/>
              <a:t>и чисел с разными знаками </a:t>
            </a:r>
          </a:p>
        </p:txBody>
      </p: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-2435225" y="1700213"/>
            <a:ext cx="5075238" cy="4681537"/>
            <a:chOff x="-1534" y="1071"/>
            <a:chExt cx="3197" cy="2949"/>
          </a:xfrm>
        </p:grpSpPr>
        <p:sp>
          <p:nvSpPr>
            <p:cNvPr id="18441" name="AutoShape 46"/>
            <p:cNvSpPr>
              <a:spLocks noChangeArrowheads="1"/>
            </p:cNvSpPr>
            <p:nvPr/>
          </p:nvSpPr>
          <p:spPr bwMode="ltGray">
            <a:xfrm rot="5400000">
              <a:off x="-1475" y="1012"/>
              <a:ext cx="2949" cy="3068"/>
            </a:xfrm>
            <a:custGeom>
              <a:avLst/>
              <a:gdLst>
                <a:gd name="T0" fmla="*/ 44963 w 21600"/>
                <a:gd name="T1" fmla="*/ 0 h 21600"/>
                <a:gd name="T2" fmla="*/ 674 w 21600"/>
                <a:gd name="T3" fmla="*/ 47399 h 21600"/>
                <a:gd name="T4" fmla="*/ 44963 w 21600"/>
                <a:gd name="T5" fmla="*/ 1435 h 21600"/>
                <a:gd name="T6" fmla="*/ 89252 w 21600"/>
                <a:gd name="T7" fmla="*/ 473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3 w 21600"/>
                <a:gd name="T13" fmla="*/ 0 h 21600"/>
                <a:gd name="T14" fmla="*/ 21197 w 21600"/>
                <a:gd name="T15" fmla="*/ 136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solidFill>
              <a:srgbClr val="091639"/>
            </a:solidFill>
            <a:ln w="19050" algn="ctr">
              <a:solidFill>
                <a:srgbClr val="09163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442" name="Group 53"/>
            <p:cNvGrpSpPr>
              <a:grpSpLocks/>
            </p:cNvGrpSpPr>
            <p:nvPr/>
          </p:nvGrpSpPr>
          <p:grpSpPr bwMode="auto">
            <a:xfrm>
              <a:off x="643" y="1117"/>
              <a:ext cx="340" cy="305"/>
              <a:chOff x="2078" y="1464"/>
              <a:chExt cx="1615" cy="2053"/>
            </a:xfrm>
          </p:grpSpPr>
          <p:sp>
            <p:nvSpPr>
              <p:cNvPr id="27679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0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4" name="Oval 56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2" name="Oval 5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6" name="Oval 58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4" name="Oval 5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3" name="Group 60"/>
            <p:cNvGrpSpPr>
              <a:grpSpLocks/>
            </p:cNvGrpSpPr>
            <p:nvPr/>
          </p:nvGrpSpPr>
          <p:grpSpPr bwMode="auto">
            <a:xfrm>
              <a:off x="1233" y="1797"/>
              <a:ext cx="340" cy="305"/>
              <a:chOff x="2078" y="1464"/>
              <a:chExt cx="1615" cy="2053"/>
            </a:xfrm>
          </p:grpSpPr>
          <p:sp>
            <p:nvSpPr>
              <p:cNvPr id="27673" name="Oval 6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4" name="Oval 6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1" name="Oval 63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6" name="Oval 64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3" name="Oval 65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8" name="Oval 66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4" name="Group 74"/>
            <p:cNvGrpSpPr>
              <a:grpSpLocks/>
            </p:cNvGrpSpPr>
            <p:nvPr/>
          </p:nvGrpSpPr>
          <p:grpSpPr bwMode="auto">
            <a:xfrm>
              <a:off x="1323" y="2614"/>
              <a:ext cx="340" cy="305"/>
              <a:chOff x="2078" y="1464"/>
              <a:chExt cx="1615" cy="2053"/>
            </a:xfrm>
          </p:grpSpPr>
          <p:sp>
            <p:nvSpPr>
              <p:cNvPr id="27667" name="Oval 7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8" name="Oval 7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5" name="Oval 7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0" name="Oval 78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7" name="Oval 7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2" name="Oval 80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5" name="Group 81"/>
            <p:cNvGrpSpPr>
              <a:grpSpLocks/>
            </p:cNvGrpSpPr>
            <p:nvPr/>
          </p:nvGrpSpPr>
          <p:grpSpPr bwMode="auto">
            <a:xfrm>
              <a:off x="915" y="3430"/>
              <a:ext cx="317" cy="305"/>
              <a:chOff x="2078" y="1464"/>
              <a:chExt cx="1615" cy="2053"/>
            </a:xfrm>
          </p:grpSpPr>
          <p:sp>
            <p:nvSpPr>
              <p:cNvPr id="27661" name="Oval 8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2" name="Oval 8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2" name="Oval 84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4" name="Oval 85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4" name="Oval 86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6" name="Oval 87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</p:grpSp>
      <p:sp>
        <p:nvSpPr>
          <p:cNvPr id="27692" name="PubChord"/>
          <p:cNvSpPr>
            <a:spLocks noEditPoints="1" noChangeArrowheads="1"/>
          </p:cNvSpPr>
          <p:nvPr/>
        </p:nvSpPr>
        <p:spPr bwMode="auto">
          <a:xfrm rot="-8205586">
            <a:off x="-1928813" y="1989138"/>
            <a:ext cx="3856038" cy="3887787"/>
          </a:xfrm>
          <a:custGeom>
            <a:avLst/>
            <a:gdLst>
              <a:gd name="T0" fmla="*/ 118426960 w 21600"/>
              <a:gd name="T1" fmla="*/ 85753422 h 21600"/>
              <a:gd name="T2" fmla="*/ 352986539 w 21600"/>
              <a:gd name="T3" fmla="*/ 341490971 h 21600"/>
              <a:gd name="T4" fmla="*/ 587545938 w 21600"/>
              <a:gd name="T5" fmla="*/ 59726091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716" y="2647"/>
                </a:moveTo>
                <a:cubicBezTo>
                  <a:pt x="1355" y="4698"/>
                  <a:pt x="0" y="7672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lnTo>
                  <a:pt x="3716" y="2647"/>
                </a:lnTo>
                <a:close/>
              </a:path>
            </a:pathLst>
          </a:custGeom>
          <a:gradFill rotWithShape="1">
            <a:gsLst>
              <a:gs pos="0">
                <a:srgbClr val="C6D0EC"/>
              </a:gs>
              <a:gs pos="100000">
                <a:srgbClr val="1A42B2">
                  <a:alpha val="81000"/>
                </a:srgbClr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71437" y="3644900"/>
            <a:ext cx="18843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163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000" b="1" dirty="0" smtClean="0">
                <a:solidFill>
                  <a:srgbClr val="07112F"/>
                </a:solidFill>
              </a:rPr>
              <a:t>Работа в группе из 3-4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000" b="1" dirty="0" smtClean="0">
                <a:solidFill>
                  <a:srgbClr val="07112F"/>
                </a:solidFill>
              </a:rPr>
              <a:t>человек</a:t>
            </a:r>
            <a:endParaRPr lang="ru-RU" sz="2000" b="1" dirty="0">
              <a:solidFill>
                <a:srgbClr val="07112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0234" y="404664"/>
            <a:ext cx="7044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Работа с моделью понятия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0" name="Управляющая кнопка: далее 39">
            <a:hlinkClick r:id="rId3" action="ppaction://hlinksldjump" highlightClick="1"/>
          </p:cNvPr>
          <p:cNvSpPr/>
          <p:nvPr/>
        </p:nvSpPr>
        <p:spPr>
          <a:xfrm>
            <a:off x="948681" y="6165304"/>
            <a:ext cx="936625" cy="5492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9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6" grpId="0" animBg="1"/>
      <p:bldP spid="89137" grpId="0" animBg="1"/>
      <p:bldP spid="89139" grpId="0" animBg="1"/>
      <p:bldP spid="89140" grpId="0" animBg="1"/>
      <p:bldP spid="27692" grpId="0" animBg="1"/>
      <p:bldP spid="276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6" name="AutoShape 48"/>
          <p:cNvSpPr>
            <a:spLocks noChangeArrowheads="1"/>
          </p:cNvSpPr>
          <p:nvPr/>
        </p:nvSpPr>
        <p:spPr bwMode="gray">
          <a:xfrm>
            <a:off x="2136859" y="5680601"/>
            <a:ext cx="6873626" cy="1081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ts val="0"/>
              </a:spcBef>
            </a:pPr>
            <a:r>
              <a:rPr lang="ru-RU" sz="2000" dirty="0"/>
              <a:t>Найдите стоимость ограждения клумбы</a:t>
            </a:r>
            <a:r>
              <a:rPr lang="ru-RU" sz="2000" dirty="0" smtClean="0"/>
              <a:t>,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000" dirty="0" smtClean="0"/>
              <a:t> </a:t>
            </a:r>
            <a:r>
              <a:rPr lang="ru-RU" sz="2000" dirty="0"/>
              <a:t>выбрав необходимый </a:t>
            </a:r>
            <a:r>
              <a:rPr lang="ru-RU" sz="2000" dirty="0" smtClean="0"/>
              <a:t>вариант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000" dirty="0" smtClean="0"/>
              <a:t> </a:t>
            </a:r>
            <a:r>
              <a:rPr lang="ru-RU" sz="2000" dirty="0"/>
              <a:t>из таблицы. Ответ дайте в тыс. руб. </a:t>
            </a:r>
            <a:endParaRPr lang="ru-RU" sz="2000" b="1" dirty="0">
              <a:solidFill>
                <a:srgbClr val="07112F"/>
              </a:solidFill>
            </a:endParaRPr>
          </a:p>
        </p:txBody>
      </p:sp>
      <p:sp>
        <p:nvSpPr>
          <p:cNvPr id="89137" name="AutoShape 49"/>
          <p:cNvSpPr>
            <a:spLocks noChangeArrowheads="1"/>
          </p:cNvSpPr>
          <p:nvPr/>
        </p:nvSpPr>
        <p:spPr bwMode="gray">
          <a:xfrm>
            <a:off x="2624584" y="4434854"/>
            <a:ext cx="6264275" cy="1117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000" dirty="0"/>
              <a:t>Найдите длину бордюра клумбы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если каждый круг имеет своё </a:t>
            </a:r>
            <a:r>
              <a:rPr lang="ru-RU" sz="2000" dirty="0" smtClean="0"/>
              <a:t>ограждение</a:t>
            </a:r>
            <a:endParaRPr lang="ru-RU" sz="2000" dirty="0"/>
          </a:p>
        </p:txBody>
      </p:sp>
      <p:sp>
        <p:nvSpPr>
          <p:cNvPr id="89139" name="AutoShape 51"/>
          <p:cNvSpPr>
            <a:spLocks noChangeArrowheads="1"/>
          </p:cNvSpPr>
          <p:nvPr/>
        </p:nvSpPr>
        <p:spPr bwMode="gray">
          <a:xfrm>
            <a:off x="2434432" y="2697863"/>
            <a:ext cx="6663383" cy="1692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000" dirty="0"/>
              <a:t>Разбейте клумбу на данном </a:t>
            </a:r>
            <a:r>
              <a:rPr lang="ru-RU" sz="2000" dirty="0" smtClean="0"/>
              <a:t>участке,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000" dirty="0" smtClean="0"/>
              <a:t> </a:t>
            </a:r>
            <a:r>
              <a:rPr lang="ru-RU" sz="2000" dirty="0"/>
              <a:t>используя масштаб 1:100. </a:t>
            </a:r>
            <a:r>
              <a:rPr lang="ru-RU" sz="2000" dirty="0" smtClean="0"/>
              <a:t>Выполните рисунок с 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000" dirty="0" smtClean="0"/>
              <a:t>использованием </a:t>
            </a:r>
            <a:r>
              <a:rPr lang="ru-RU" sz="2000" dirty="0"/>
              <a:t>программы «Живая геометрия</a:t>
            </a:r>
            <a:r>
              <a:rPr lang="ru-RU" sz="2000" dirty="0" smtClean="0"/>
              <a:t>». Сколько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000" dirty="0" smtClean="0"/>
              <a:t> каждого </a:t>
            </a:r>
            <a:r>
              <a:rPr lang="ru-RU" sz="2000" dirty="0"/>
              <a:t>вида  кругов для этого потребовалось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если необходимо использовать круги всех диаметров?</a:t>
            </a:r>
          </a:p>
        </p:txBody>
      </p:sp>
      <p:sp>
        <p:nvSpPr>
          <p:cNvPr id="89140" name="AutoShape 52"/>
          <p:cNvSpPr>
            <a:spLocks noChangeArrowheads="1"/>
          </p:cNvSpPr>
          <p:nvPr/>
        </p:nvSpPr>
        <p:spPr bwMode="gray">
          <a:xfrm>
            <a:off x="1528906" y="1276089"/>
            <a:ext cx="7475273" cy="127437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/>
              <a:t>На участке нестандартной геометрической формы 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требуется </a:t>
            </a:r>
            <a:r>
              <a:rPr lang="ru-RU" sz="2400" dirty="0"/>
              <a:t>разбить клумбу в виде насекомого, </a:t>
            </a:r>
            <a:endParaRPr lang="ru-RU" sz="2400" dirty="0" smtClean="0"/>
          </a:p>
          <a:p>
            <a:pPr algn="ctr"/>
            <a:r>
              <a:rPr lang="ru-RU" sz="2400" dirty="0" smtClean="0"/>
              <a:t>используя </a:t>
            </a:r>
            <a:r>
              <a:rPr lang="ru-RU" sz="2400" dirty="0"/>
              <a:t>для этого круги с диаметрами </a:t>
            </a:r>
            <a:r>
              <a:rPr lang="ru-RU" sz="2000" dirty="0"/>
              <a:t>1 м, 2 м, 3 м, 4 </a:t>
            </a:r>
            <a:r>
              <a:rPr lang="ru-RU" sz="2000" dirty="0" smtClean="0"/>
              <a:t>м </a:t>
            </a:r>
          </a:p>
        </p:txBody>
      </p: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-2435225" y="1700213"/>
            <a:ext cx="5075238" cy="4681537"/>
            <a:chOff x="-1534" y="1071"/>
            <a:chExt cx="3197" cy="2949"/>
          </a:xfrm>
        </p:grpSpPr>
        <p:sp>
          <p:nvSpPr>
            <p:cNvPr id="18441" name="AutoShape 46"/>
            <p:cNvSpPr>
              <a:spLocks noChangeArrowheads="1"/>
            </p:cNvSpPr>
            <p:nvPr/>
          </p:nvSpPr>
          <p:spPr bwMode="ltGray">
            <a:xfrm rot="5400000">
              <a:off x="-1475" y="1012"/>
              <a:ext cx="2949" cy="3068"/>
            </a:xfrm>
            <a:custGeom>
              <a:avLst/>
              <a:gdLst>
                <a:gd name="T0" fmla="*/ 44963 w 21600"/>
                <a:gd name="T1" fmla="*/ 0 h 21600"/>
                <a:gd name="T2" fmla="*/ 674 w 21600"/>
                <a:gd name="T3" fmla="*/ 47399 h 21600"/>
                <a:gd name="T4" fmla="*/ 44963 w 21600"/>
                <a:gd name="T5" fmla="*/ 1435 h 21600"/>
                <a:gd name="T6" fmla="*/ 89252 w 21600"/>
                <a:gd name="T7" fmla="*/ 473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3 w 21600"/>
                <a:gd name="T13" fmla="*/ 0 h 21600"/>
                <a:gd name="T14" fmla="*/ 21197 w 21600"/>
                <a:gd name="T15" fmla="*/ 136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solidFill>
              <a:srgbClr val="091639"/>
            </a:solidFill>
            <a:ln w="19050" algn="ctr">
              <a:solidFill>
                <a:srgbClr val="09163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442" name="Group 53"/>
            <p:cNvGrpSpPr>
              <a:grpSpLocks/>
            </p:cNvGrpSpPr>
            <p:nvPr/>
          </p:nvGrpSpPr>
          <p:grpSpPr bwMode="auto">
            <a:xfrm>
              <a:off x="643" y="1117"/>
              <a:ext cx="340" cy="305"/>
              <a:chOff x="2078" y="1464"/>
              <a:chExt cx="1615" cy="2053"/>
            </a:xfrm>
          </p:grpSpPr>
          <p:sp>
            <p:nvSpPr>
              <p:cNvPr id="27679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0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4" name="Oval 56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2" name="Oval 5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6" name="Oval 58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4" name="Oval 5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3" name="Group 60"/>
            <p:cNvGrpSpPr>
              <a:grpSpLocks/>
            </p:cNvGrpSpPr>
            <p:nvPr/>
          </p:nvGrpSpPr>
          <p:grpSpPr bwMode="auto">
            <a:xfrm>
              <a:off x="1233" y="1797"/>
              <a:ext cx="340" cy="305"/>
              <a:chOff x="2078" y="1464"/>
              <a:chExt cx="1615" cy="2053"/>
            </a:xfrm>
          </p:grpSpPr>
          <p:sp>
            <p:nvSpPr>
              <p:cNvPr id="27673" name="Oval 6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4" name="Oval 6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1" name="Oval 63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6" name="Oval 64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3" name="Oval 65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8" name="Oval 66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4" name="Group 74"/>
            <p:cNvGrpSpPr>
              <a:grpSpLocks/>
            </p:cNvGrpSpPr>
            <p:nvPr/>
          </p:nvGrpSpPr>
          <p:grpSpPr bwMode="auto">
            <a:xfrm>
              <a:off x="1323" y="2614"/>
              <a:ext cx="340" cy="305"/>
              <a:chOff x="2078" y="1464"/>
              <a:chExt cx="1615" cy="2053"/>
            </a:xfrm>
          </p:grpSpPr>
          <p:sp>
            <p:nvSpPr>
              <p:cNvPr id="27667" name="Oval 7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8" name="Oval 7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5" name="Oval 7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0" name="Oval 78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7" name="Oval 7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2" name="Oval 80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5" name="Group 81"/>
            <p:cNvGrpSpPr>
              <a:grpSpLocks/>
            </p:cNvGrpSpPr>
            <p:nvPr/>
          </p:nvGrpSpPr>
          <p:grpSpPr bwMode="auto">
            <a:xfrm>
              <a:off x="915" y="3430"/>
              <a:ext cx="317" cy="305"/>
              <a:chOff x="2078" y="1464"/>
              <a:chExt cx="1615" cy="2053"/>
            </a:xfrm>
          </p:grpSpPr>
          <p:sp>
            <p:nvSpPr>
              <p:cNvPr id="27661" name="Oval 8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2" name="Oval 8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2" name="Oval 84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4" name="Oval 85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4" name="Oval 86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6" name="Oval 87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</p:grpSp>
      <p:sp>
        <p:nvSpPr>
          <p:cNvPr id="27692" name="PubChord"/>
          <p:cNvSpPr>
            <a:spLocks noEditPoints="1" noChangeArrowheads="1"/>
          </p:cNvSpPr>
          <p:nvPr/>
        </p:nvSpPr>
        <p:spPr bwMode="auto">
          <a:xfrm rot="-8205586">
            <a:off x="-1928813" y="1989138"/>
            <a:ext cx="3856038" cy="3887787"/>
          </a:xfrm>
          <a:custGeom>
            <a:avLst/>
            <a:gdLst>
              <a:gd name="T0" fmla="*/ 118426960 w 21600"/>
              <a:gd name="T1" fmla="*/ 85753422 h 21600"/>
              <a:gd name="T2" fmla="*/ 352986539 w 21600"/>
              <a:gd name="T3" fmla="*/ 341490971 h 21600"/>
              <a:gd name="T4" fmla="*/ 587545938 w 21600"/>
              <a:gd name="T5" fmla="*/ 59726091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716" y="2647"/>
                </a:moveTo>
                <a:cubicBezTo>
                  <a:pt x="1355" y="4698"/>
                  <a:pt x="0" y="7672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lnTo>
                  <a:pt x="3716" y="2647"/>
                </a:lnTo>
                <a:close/>
              </a:path>
            </a:pathLst>
          </a:custGeom>
          <a:gradFill rotWithShape="1">
            <a:gsLst>
              <a:gs pos="0">
                <a:srgbClr val="C6D0EC"/>
              </a:gs>
              <a:gs pos="100000">
                <a:srgbClr val="1A42B2">
                  <a:alpha val="81000"/>
                </a:srgbClr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109328" y="3226167"/>
            <a:ext cx="1884363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163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i="1" dirty="0"/>
              <a:t>КОЗ</a:t>
            </a:r>
            <a:r>
              <a:rPr lang="ru-RU" sz="2000" dirty="0"/>
              <a:t> по теме «Длина окружности и площадь круга</a:t>
            </a:r>
            <a:r>
              <a:rPr lang="ru-RU" sz="2000" dirty="0" smtClean="0"/>
              <a:t>»,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dirty="0" smtClean="0"/>
              <a:t> 6 класс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1915" y="76339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Составление и решение </a:t>
            </a:r>
            <a:r>
              <a:rPr lang="ru-RU" sz="3600" dirty="0" err="1" smtClean="0">
                <a:solidFill>
                  <a:schemeClr val="bg1"/>
                </a:solidFill>
              </a:rPr>
              <a:t>компетентностно</a:t>
            </a:r>
            <a:r>
              <a:rPr lang="ru-RU" sz="3600" dirty="0" smtClean="0">
                <a:solidFill>
                  <a:schemeClr val="bg1"/>
                </a:solidFill>
              </a:rPr>
              <a:t>-ориентированных задач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0" name="Управляющая кнопка: далее 39">
            <a:hlinkClick r:id="rId3" action="ppaction://hlinksldjump" highlightClick="1"/>
          </p:cNvPr>
          <p:cNvSpPr/>
          <p:nvPr/>
        </p:nvSpPr>
        <p:spPr>
          <a:xfrm>
            <a:off x="938160" y="6197848"/>
            <a:ext cx="936625" cy="5492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2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6" grpId="0" animBg="1"/>
      <p:bldP spid="89137" grpId="0" animBg="1"/>
      <p:bldP spid="89139" grpId="0" animBg="1"/>
      <p:bldP spid="89140" grpId="0" animBg="1"/>
      <p:bldP spid="27692" grpId="0" animBg="1"/>
      <p:bldP spid="276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6" name="AutoShape 48"/>
          <p:cNvSpPr>
            <a:spLocks noChangeArrowheads="1"/>
          </p:cNvSpPr>
          <p:nvPr/>
        </p:nvSpPr>
        <p:spPr bwMode="gray">
          <a:xfrm>
            <a:off x="2100263" y="5846479"/>
            <a:ext cx="6771955" cy="78166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ru-RU" sz="2800" dirty="0" smtClean="0"/>
              <a:t>Презентация работы групп</a:t>
            </a:r>
            <a:endParaRPr lang="ru-RU" sz="2800" dirty="0"/>
          </a:p>
        </p:txBody>
      </p:sp>
      <p:sp>
        <p:nvSpPr>
          <p:cNvPr id="89137" name="AutoShape 49"/>
          <p:cNvSpPr>
            <a:spLocks noChangeArrowheads="1"/>
          </p:cNvSpPr>
          <p:nvPr/>
        </p:nvSpPr>
        <p:spPr bwMode="gray">
          <a:xfrm>
            <a:off x="2733818" y="3993688"/>
            <a:ext cx="6189500" cy="7962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ru-RU" sz="2800" dirty="0" smtClean="0"/>
              <a:t>Работа с инструкцией, </a:t>
            </a:r>
          </a:p>
          <a:p>
            <a:pPr lvl="0" algn="ctr"/>
            <a:r>
              <a:rPr lang="ru-RU" sz="2800" dirty="0" smtClean="0"/>
              <a:t>выбор способа деятельности</a:t>
            </a:r>
            <a:endParaRPr lang="ru-RU" sz="2800" dirty="0"/>
          </a:p>
        </p:txBody>
      </p:sp>
      <p:sp>
        <p:nvSpPr>
          <p:cNvPr id="89139" name="AutoShape 51"/>
          <p:cNvSpPr>
            <a:spLocks noChangeArrowheads="1"/>
          </p:cNvSpPr>
          <p:nvPr/>
        </p:nvSpPr>
        <p:spPr bwMode="gray">
          <a:xfrm>
            <a:off x="2363474" y="2415380"/>
            <a:ext cx="6559844" cy="13736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ru-RU" sz="2400" dirty="0"/>
              <a:t>Измерение высоты деревьев, </a:t>
            </a:r>
            <a:endParaRPr lang="ru-RU" sz="2400" dirty="0" smtClean="0"/>
          </a:p>
          <a:p>
            <a:pPr lvl="0" algn="ctr"/>
            <a:r>
              <a:rPr lang="ru-RU" sz="2400" dirty="0" smtClean="0"/>
              <a:t>телевышек</a:t>
            </a:r>
            <a:r>
              <a:rPr lang="ru-RU" sz="2400" dirty="0"/>
              <a:t>, </a:t>
            </a:r>
            <a:r>
              <a:rPr lang="ru-RU" sz="2400" dirty="0" smtClean="0"/>
              <a:t>домов; измерение </a:t>
            </a:r>
            <a:r>
              <a:rPr lang="ru-RU" sz="2400" dirty="0"/>
              <a:t>расстояния </a:t>
            </a:r>
            <a:endParaRPr lang="ru-RU" sz="2400" dirty="0" smtClean="0"/>
          </a:p>
          <a:p>
            <a:pPr lvl="0" algn="ctr"/>
            <a:r>
              <a:rPr lang="ru-RU" sz="2400" dirty="0" smtClean="0"/>
              <a:t>до </a:t>
            </a:r>
            <a:r>
              <a:rPr lang="ru-RU" sz="2400" dirty="0"/>
              <a:t>недоступной точки</a:t>
            </a:r>
            <a:r>
              <a:rPr lang="ru-RU" sz="2400" dirty="0" smtClean="0"/>
              <a:t>, </a:t>
            </a:r>
            <a:r>
              <a:rPr lang="ru-RU" sz="2400" dirty="0"/>
              <a:t>измерение ширины реки</a:t>
            </a:r>
          </a:p>
        </p:txBody>
      </p:sp>
      <p:sp>
        <p:nvSpPr>
          <p:cNvPr id="89140" name="AutoShape 52"/>
          <p:cNvSpPr>
            <a:spLocks noChangeArrowheads="1"/>
          </p:cNvSpPr>
          <p:nvPr/>
        </p:nvSpPr>
        <p:spPr bwMode="gray">
          <a:xfrm>
            <a:off x="2373312" y="1431131"/>
            <a:ext cx="6447853" cy="82902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ru-RU" sz="2800" dirty="0" smtClean="0"/>
              <a:t>Примеры работ</a:t>
            </a:r>
            <a:endParaRPr lang="ru-RU" sz="2800" dirty="0"/>
          </a:p>
        </p:txBody>
      </p: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-2435225" y="1700213"/>
            <a:ext cx="5075238" cy="4681537"/>
            <a:chOff x="-1534" y="1071"/>
            <a:chExt cx="3197" cy="2949"/>
          </a:xfrm>
        </p:grpSpPr>
        <p:sp>
          <p:nvSpPr>
            <p:cNvPr id="18441" name="AutoShape 46"/>
            <p:cNvSpPr>
              <a:spLocks noChangeArrowheads="1"/>
            </p:cNvSpPr>
            <p:nvPr/>
          </p:nvSpPr>
          <p:spPr bwMode="ltGray">
            <a:xfrm rot="5400000">
              <a:off x="-1475" y="1012"/>
              <a:ext cx="2949" cy="3068"/>
            </a:xfrm>
            <a:custGeom>
              <a:avLst/>
              <a:gdLst>
                <a:gd name="T0" fmla="*/ 44963 w 21600"/>
                <a:gd name="T1" fmla="*/ 0 h 21600"/>
                <a:gd name="T2" fmla="*/ 674 w 21600"/>
                <a:gd name="T3" fmla="*/ 47399 h 21600"/>
                <a:gd name="T4" fmla="*/ 44963 w 21600"/>
                <a:gd name="T5" fmla="*/ 1435 h 21600"/>
                <a:gd name="T6" fmla="*/ 89252 w 21600"/>
                <a:gd name="T7" fmla="*/ 473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3 w 21600"/>
                <a:gd name="T13" fmla="*/ 0 h 21600"/>
                <a:gd name="T14" fmla="*/ 21197 w 21600"/>
                <a:gd name="T15" fmla="*/ 136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solidFill>
              <a:srgbClr val="091639"/>
            </a:solidFill>
            <a:ln w="19050" algn="ctr">
              <a:solidFill>
                <a:srgbClr val="09163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442" name="Group 53"/>
            <p:cNvGrpSpPr>
              <a:grpSpLocks/>
            </p:cNvGrpSpPr>
            <p:nvPr/>
          </p:nvGrpSpPr>
          <p:grpSpPr bwMode="auto">
            <a:xfrm>
              <a:off x="643" y="1117"/>
              <a:ext cx="340" cy="305"/>
              <a:chOff x="2078" y="1464"/>
              <a:chExt cx="1615" cy="2053"/>
            </a:xfrm>
          </p:grpSpPr>
          <p:sp>
            <p:nvSpPr>
              <p:cNvPr id="27679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0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4" name="Oval 56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2" name="Oval 5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6" name="Oval 58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4" name="Oval 5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3" name="Group 60"/>
            <p:cNvGrpSpPr>
              <a:grpSpLocks/>
            </p:cNvGrpSpPr>
            <p:nvPr/>
          </p:nvGrpSpPr>
          <p:grpSpPr bwMode="auto">
            <a:xfrm>
              <a:off x="1233" y="1797"/>
              <a:ext cx="340" cy="305"/>
              <a:chOff x="2078" y="1464"/>
              <a:chExt cx="1615" cy="2053"/>
            </a:xfrm>
          </p:grpSpPr>
          <p:sp>
            <p:nvSpPr>
              <p:cNvPr id="27673" name="Oval 6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4" name="Oval 6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1" name="Oval 63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6" name="Oval 64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3" name="Oval 65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8" name="Oval 66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4" name="Group 74"/>
            <p:cNvGrpSpPr>
              <a:grpSpLocks/>
            </p:cNvGrpSpPr>
            <p:nvPr/>
          </p:nvGrpSpPr>
          <p:grpSpPr bwMode="auto">
            <a:xfrm>
              <a:off x="1323" y="2614"/>
              <a:ext cx="340" cy="305"/>
              <a:chOff x="2078" y="1464"/>
              <a:chExt cx="1615" cy="2053"/>
            </a:xfrm>
          </p:grpSpPr>
          <p:sp>
            <p:nvSpPr>
              <p:cNvPr id="27667" name="Oval 7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8" name="Oval 7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5" name="Oval 7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0" name="Oval 78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7" name="Oval 7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2" name="Oval 80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5" name="Group 81"/>
            <p:cNvGrpSpPr>
              <a:grpSpLocks/>
            </p:cNvGrpSpPr>
            <p:nvPr/>
          </p:nvGrpSpPr>
          <p:grpSpPr bwMode="auto">
            <a:xfrm>
              <a:off x="915" y="3430"/>
              <a:ext cx="317" cy="305"/>
              <a:chOff x="2078" y="1464"/>
              <a:chExt cx="1615" cy="2053"/>
            </a:xfrm>
          </p:grpSpPr>
          <p:sp>
            <p:nvSpPr>
              <p:cNvPr id="27661" name="Oval 8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2" name="Oval 8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2" name="Oval 84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4" name="Oval 85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4" name="Oval 86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6" name="Oval 87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</p:grpSp>
      <p:sp>
        <p:nvSpPr>
          <p:cNvPr id="27692" name="PubChord"/>
          <p:cNvSpPr>
            <a:spLocks noEditPoints="1" noChangeArrowheads="1"/>
          </p:cNvSpPr>
          <p:nvPr/>
        </p:nvSpPr>
        <p:spPr bwMode="auto">
          <a:xfrm rot="-8205586">
            <a:off x="-1928813" y="1989138"/>
            <a:ext cx="3856038" cy="3887787"/>
          </a:xfrm>
          <a:custGeom>
            <a:avLst/>
            <a:gdLst>
              <a:gd name="T0" fmla="*/ 118426960 w 21600"/>
              <a:gd name="T1" fmla="*/ 85753422 h 21600"/>
              <a:gd name="T2" fmla="*/ 352986539 w 21600"/>
              <a:gd name="T3" fmla="*/ 341490971 h 21600"/>
              <a:gd name="T4" fmla="*/ 587545938 w 21600"/>
              <a:gd name="T5" fmla="*/ 59726091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716" y="2647"/>
                </a:moveTo>
                <a:cubicBezTo>
                  <a:pt x="1355" y="4698"/>
                  <a:pt x="0" y="7672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lnTo>
                  <a:pt x="3716" y="2647"/>
                </a:lnTo>
                <a:close/>
              </a:path>
            </a:pathLst>
          </a:custGeom>
          <a:gradFill rotWithShape="1">
            <a:gsLst>
              <a:gs pos="0">
                <a:srgbClr val="C6D0EC"/>
              </a:gs>
              <a:gs pos="100000">
                <a:srgbClr val="1A42B2">
                  <a:alpha val="81000"/>
                </a:srgbClr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71437" y="3644900"/>
            <a:ext cx="18843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163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000" b="1" dirty="0" smtClean="0">
                <a:solidFill>
                  <a:srgbClr val="07112F"/>
                </a:solidFill>
              </a:rPr>
              <a:t>Работа в группе из 3-4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000" b="1" dirty="0" smtClean="0">
                <a:solidFill>
                  <a:srgbClr val="07112F"/>
                </a:solidFill>
              </a:rPr>
              <a:t>человек</a:t>
            </a:r>
            <a:endParaRPr lang="ru-RU" sz="2000" b="1" dirty="0">
              <a:solidFill>
                <a:srgbClr val="07112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349736"/>
            <a:ext cx="82809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Проведение практических, исследовательских, лабораторных работ по математике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0" name="AutoShape 49"/>
          <p:cNvSpPr>
            <a:spLocks noChangeArrowheads="1"/>
          </p:cNvSpPr>
          <p:nvPr/>
        </p:nvSpPr>
        <p:spPr bwMode="gray">
          <a:xfrm>
            <a:off x="2556890" y="4941168"/>
            <a:ext cx="6264275" cy="7091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ru-RU" sz="2800" dirty="0" smtClean="0"/>
              <a:t>Оформление результатов работы</a:t>
            </a:r>
            <a:endParaRPr lang="ru-RU" sz="2800" dirty="0"/>
          </a:p>
        </p:txBody>
      </p:sp>
      <p:sp>
        <p:nvSpPr>
          <p:cNvPr id="42" name="Управляющая кнопка: далее 41">
            <a:hlinkClick r:id="rId3" action="ppaction://hlinksldjump" highlightClick="1"/>
          </p:cNvPr>
          <p:cNvSpPr/>
          <p:nvPr/>
        </p:nvSpPr>
        <p:spPr>
          <a:xfrm>
            <a:off x="938160" y="6237311"/>
            <a:ext cx="936625" cy="5492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18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6" grpId="0" animBg="1"/>
      <p:bldP spid="89137" grpId="0" animBg="1"/>
      <p:bldP spid="89139" grpId="0" animBg="1"/>
      <p:bldP spid="89140" grpId="0" animBg="1"/>
      <p:bldP spid="27692" grpId="0" animBg="1"/>
      <p:bldP spid="27686" grpId="0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2987824" y="5229200"/>
            <a:ext cx="2879725" cy="504825"/>
          </a:xfrm>
          <a:prstGeom prst="roundRect">
            <a:avLst>
              <a:gd name="adj" fmla="val 16667"/>
            </a:avLst>
          </a:prstGeom>
          <a:solidFill>
            <a:srgbClr val="003366">
              <a:alpha val="79999"/>
            </a:srgbClr>
          </a:solidFill>
          <a:ln w="9525">
            <a:solidFill>
              <a:srgbClr val="091639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Проблема</a:t>
            </a:r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733201" y="1484313"/>
            <a:ext cx="3059113" cy="1224607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22225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ts val="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91639"/>
                </a:solidFill>
              </a:rPr>
              <a:t> </a:t>
            </a:r>
            <a:r>
              <a:rPr lang="ru-RU" sz="2200" dirty="0" smtClean="0">
                <a:solidFill>
                  <a:srgbClr val="091639"/>
                </a:solidFill>
              </a:rPr>
              <a:t>Заседания клуба </a:t>
            </a:r>
          </a:p>
          <a:p>
            <a:pPr algn="ctr">
              <a:spcBef>
                <a:spcPts val="0"/>
              </a:spcBef>
              <a:buClr>
                <a:srgbClr val="A50021"/>
              </a:buClr>
            </a:pPr>
            <a:r>
              <a:rPr lang="ru-RU" sz="2200" dirty="0" smtClean="0">
                <a:solidFill>
                  <a:srgbClr val="091639"/>
                </a:solidFill>
              </a:rPr>
              <a:t>для учащихся </a:t>
            </a:r>
            <a:r>
              <a:rPr lang="ru-RU" sz="2200" b="1" dirty="0" smtClean="0">
                <a:solidFill>
                  <a:srgbClr val="091639"/>
                </a:solidFill>
              </a:rPr>
              <a:t> </a:t>
            </a:r>
          </a:p>
          <a:p>
            <a:pPr algn="ctr">
              <a:spcBef>
                <a:spcPts val="0"/>
              </a:spcBef>
              <a:buClr>
                <a:srgbClr val="A50021"/>
              </a:buClr>
            </a:pPr>
            <a:r>
              <a:rPr lang="ru-RU" sz="2200" b="1" dirty="0" smtClean="0">
                <a:solidFill>
                  <a:srgbClr val="091639"/>
                </a:solidFill>
              </a:rPr>
              <a:t>9 и 11 классов</a:t>
            </a:r>
            <a:endParaRPr lang="ru-RU" sz="2200" b="1" dirty="0">
              <a:solidFill>
                <a:srgbClr val="091639"/>
              </a:solidFill>
            </a:endParaRP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4139953" y="1484313"/>
            <a:ext cx="4752528" cy="1224607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22225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n-US" sz="2200" b="1" dirty="0">
                <a:solidFill>
                  <a:srgbClr val="091639"/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Участники решают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задания, выбирая рациональные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способы до заседания клуба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719137" y="2924944"/>
            <a:ext cx="3088953" cy="2091204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22225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n-US" sz="2200" b="1" dirty="0">
                <a:solidFill>
                  <a:srgbClr val="091639"/>
                </a:solidFill>
              </a:rPr>
              <a:t> </a:t>
            </a:r>
            <a:r>
              <a:rPr lang="ru-RU" sz="2000" b="1" dirty="0" smtClean="0">
                <a:solidFill>
                  <a:srgbClr val="091639"/>
                </a:solidFill>
              </a:rPr>
              <a:t>Объявляется тема заседания, даётся набор заданий повышенного уровня сложности на ЕГЭ и ОГЭ по математике</a:t>
            </a:r>
            <a:endParaRPr lang="ru-RU" sz="2000" b="1" dirty="0">
              <a:solidFill>
                <a:srgbClr val="091639"/>
              </a:solidFill>
            </a:endParaRPr>
          </a:p>
        </p:txBody>
      </p:sp>
      <p:sp>
        <p:nvSpPr>
          <p:cNvPr id="85004" name="AutoShape 12"/>
          <p:cNvSpPr>
            <a:spLocks noChangeArrowheads="1"/>
          </p:cNvSpPr>
          <p:nvPr/>
        </p:nvSpPr>
        <p:spPr bwMode="auto">
          <a:xfrm>
            <a:off x="4090270" y="2933326"/>
            <a:ext cx="4687912" cy="2091206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22225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ru-RU" sz="2200" dirty="0">
                <a:solidFill>
                  <a:srgbClr val="091639"/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На заседании клуба каждый участник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проводит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презентацию выбранного способа.  В конце заседания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проходит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круглый стол по решению заданий  из ЕГЭ или ОГЭ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 данной теме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</a:pPr>
            <a:endParaRPr lang="ru-RU" sz="2200" b="1" dirty="0">
              <a:solidFill>
                <a:srgbClr val="091639"/>
              </a:solidFill>
            </a:endParaRP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331640" y="5804068"/>
            <a:ext cx="72723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16078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9163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91639"/>
                </a:solidFill>
              </a:rPr>
              <a:t>Заседание клуба занимает 1,5-2 часа, участники из 3 школ, удалённость 17-25 км </a:t>
            </a:r>
          </a:p>
        </p:txBody>
      </p:sp>
      <p:sp>
        <p:nvSpPr>
          <p:cNvPr id="85012" name="AutoShape 20"/>
          <p:cNvSpPr>
            <a:spLocks noChangeArrowheads="1"/>
          </p:cNvSpPr>
          <p:nvPr/>
        </p:nvSpPr>
        <p:spPr bwMode="auto">
          <a:xfrm>
            <a:off x="395535" y="225203"/>
            <a:ext cx="8424937" cy="1187573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9525">
            <a:solidFill>
              <a:srgbClr val="091639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Организация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деятельности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межсетевого сообщества обучающихся с высоким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уровнем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математической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подготовки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«Клуб серьёзных математиков»</a:t>
            </a:r>
          </a:p>
        </p:txBody>
      </p:sp>
    </p:spTree>
    <p:extLst>
      <p:ext uri="{BB962C8B-B14F-4D97-AF65-F5344CB8AC3E}">
        <p14:creationId xmlns:p14="http://schemas.microsoft.com/office/powerpoint/2010/main" val="10546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4998" grpId="0" animBg="1"/>
      <p:bldP spid="84999" grpId="0" animBg="1"/>
      <p:bldP spid="85003" grpId="0" animBg="1"/>
      <p:bldP spid="85004" grpId="0" animBg="1"/>
      <p:bldP spid="85008" grpId="0"/>
      <p:bldP spid="850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5"/>
          <p:cNvSpPr>
            <a:spLocks noChangeArrowheads="1"/>
          </p:cNvSpPr>
          <p:nvPr/>
        </p:nvSpPr>
        <p:spPr bwMode="auto">
          <a:xfrm>
            <a:off x="2771775" y="1125538"/>
            <a:ext cx="71438" cy="215900"/>
          </a:xfrm>
          <a:prstGeom prst="upDownArrow">
            <a:avLst>
              <a:gd name="adj1" fmla="val 50000"/>
              <a:gd name="adj2" fmla="val 60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Line 7"/>
          <p:cNvSpPr>
            <a:spLocks noChangeShapeType="1"/>
          </p:cNvSpPr>
          <p:nvPr/>
        </p:nvSpPr>
        <p:spPr bwMode="auto">
          <a:xfrm flipV="1">
            <a:off x="4500563" y="1341438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2" name="Line 8"/>
          <p:cNvSpPr>
            <a:spLocks noChangeShapeType="1"/>
          </p:cNvSpPr>
          <p:nvPr/>
        </p:nvSpPr>
        <p:spPr bwMode="auto">
          <a:xfrm>
            <a:off x="4500563" y="4941888"/>
            <a:ext cx="0" cy="114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7655" name="Group 12"/>
          <p:cNvGrpSpPr>
            <a:grpSpLocks/>
          </p:cNvGrpSpPr>
          <p:nvPr/>
        </p:nvGrpSpPr>
        <p:grpSpPr bwMode="auto">
          <a:xfrm>
            <a:off x="208359" y="78774"/>
            <a:ext cx="8964613" cy="6846501"/>
            <a:chOff x="249" y="663"/>
            <a:chExt cx="5353" cy="3091"/>
          </a:xfrm>
        </p:grpSpPr>
        <p:sp>
          <p:nvSpPr>
            <p:cNvPr id="27675" name="Rectangle 13"/>
            <p:cNvSpPr>
              <a:spLocks noChangeArrowheads="1"/>
            </p:cNvSpPr>
            <p:nvPr/>
          </p:nvSpPr>
          <p:spPr bwMode="auto">
            <a:xfrm>
              <a:off x="249" y="663"/>
              <a:ext cx="5353" cy="3085"/>
            </a:xfrm>
            <a:prstGeom prst="rect">
              <a:avLst/>
            </a:prstGeom>
            <a:solidFill>
              <a:schemeClr val="bg1">
                <a:alpha val="83920"/>
              </a:schemeClr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 b="1"/>
            </a:p>
          </p:txBody>
        </p:sp>
        <p:sp>
          <p:nvSpPr>
            <p:cNvPr id="27676" name="Rectangle 14"/>
            <p:cNvSpPr>
              <a:spLocks noChangeArrowheads="1"/>
            </p:cNvSpPr>
            <p:nvPr/>
          </p:nvSpPr>
          <p:spPr bwMode="auto">
            <a:xfrm>
              <a:off x="1519" y="1389"/>
              <a:ext cx="2813" cy="1633"/>
            </a:xfrm>
            <a:prstGeom prst="rect">
              <a:avLst/>
            </a:prstGeom>
            <a:solidFill>
              <a:schemeClr val="bg1">
                <a:alpha val="5882"/>
              </a:schemeClr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27677" name="Line 15"/>
            <p:cNvSpPr>
              <a:spLocks noChangeShapeType="1"/>
            </p:cNvSpPr>
            <p:nvPr/>
          </p:nvSpPr>
          <p:spPr bwMode="auto">
            <a:xfrm>
              <a:off x="249" y="663"/>
              <a:ext cx="5353" cy="3091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8" name="Line 16"/>
            <p:cNvSpPr>
              <a:spLocks noChangeShapeType="1"/>
            </p:cNvSpPr>
            <p:nvPr/>
          </p:nvSpPr>
          <p:spPr bwMode="auto">
            <a:xfrm flipH="1">
              <a:off x="249" y="663"/>
              <a:ext cx="5353" cy="3091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81" name="Oval 17"/>
            <p:cNvSpPr>
              <a:spLocks noChangeArrowheads="1"/>
            </p:cNvSpPr>
            <p:nvPr/>
          </p:nvSpPr>
          <p:spPr bwMode="auto">
            <a:xfrm>
              <a:off x="2517" y="1979"/>
              <a:ext cx="816" cy="408"/>
            </a:xfrm>
            <a:prstGeom prst="ellipse">
              <a:avLst/>
            </a:prstGeom>
            <a:solidFill>
              <a:schemeClr val="bg1">
                <a:alpha val="6000"/>
              </a:schemeClr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3200" b="1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7656" name="WordArt 20"/>
          <p:cNvSpPr>
            <a:spLocks noChangeArrowheads="1" noChangeShapeType="1" noTextEdit="1"/>
          </p:cNvSpPr>
          <p:nvPr/>
        </p:nvSpPr>
        <p:spPr bwMode="auto">
          <a:xfrm>
            <a:off x="323850" y="2349500"/>
            <a:ext cx="17272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kern="10">
              <a:ln w="9525">
                <a:solidFill>
                  <a:srgbClr val="AA3F3C"/>
                </a:solidFill>
                <a:round/>
                <a:headEnd/>
                <a:tailEnd/>
              </a:ln>
              <a:solidFill>
                <a:srgbClr val="953735"/>
              </a:solidFill>
              <a:latin typeface="Arial"/>
              <a:cs typeface="Arial"/>
            </a:endParaRPr>
          </a:p>
        </p:txBody>
      </p:sp>
      <p:sp>
        <p:nvSpPr>
          <p:cNvPr id="27657" name="WordArt 23"/>
          <p:cNvSpPr>
            <a:spLocks noChangeArrowheads="1" noChangeShapeType="1" noTextEdit="1"/>
          </p:cNvSpPr>
          <p:nvPr/>
        </p:nvSpPr>
        <p:spPr bwMode="auto">
          <a:xfrm>
            <a:off x="0" y="3716338"/>
            <a:ext cx="19446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600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658" name="WordArt 24"/>
          <p:cNvSpPr>
            <a:spLocks noChangeArrowheads="1" noChangeShapeType="1" noTextEdit="1"/>
          </p:cNvSpPr>
          <p:nvPr/>
        </p:nvSpPr>
        <p:spPr bwMode="auto">
          <a:xfrm>
            <a:off x="468313" y="4437063"/>
            <a:ext cx="13684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600" kern="10">
              <a:ln w="9525">
                <a:solidFill>
                  <a:srgbClr val="5F5F5F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659" name="WordArt 28"/>
          <p:cNvSpPr>
            <a:spLocks noChangeArrowheads="1" noChangeShapeType="1" noTextEdit="1"/>
          </p:cNvSpPr>
          <p:nvPr/>
        </p:nvSpPr>
        <p:spPr bwMode="auto">
          <a:xfrm>
            <a:off x="2339975" y="3355975"/>
            <a:ext cx="1439863" cy="496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558ED5"/>
              </a:solidFill>
              <a:latin typeface="Arial"/>
              <a:cs typeface="Arial"/>
            </a:endParaRPr>
          </a:p>
        </p:txBody>
      </p:sp>
      <p:sp>
        <p:nvSpPr>
          <p:cNvPr id="27660" name="WordArt 35"/>
          <p:cNvSpPr>
            <a:spLocks noChangeArrowheads="1" noChangeShapeType="1" noTextEdit="1"/>
          </p:cNvSpPr>
          <p:nvPr/>
        </p:nvSpPr>
        <p:spPr bwMode="auto">
          <a:xfrm>
            <a:off x="4932363" y="1341438"/>
            <a:ext cx="295275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600" kern="1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215968"/>
              </a:solidFill>
              <a:latin typeface="Arial"/>
              <a:cs typeface="Arial"/>
            </a:endParaRPr>
          </a:p>
        </p:txBody>
      </p:sp>
      <p:sp>
        <p:nvSpPr>
          <p:cNvPr id="27661" name="WordArt 37"/>
          <p:cNvSpPr>
            <a:spLocks noChangeArrowheads="1" noChangeShapeType="1" noTextEdit="1"/>
          </p:cNvSpPr>
          <p:nvPr/>
        </p:nvSpPr>
        <p:spPr bwMode="auto">
          <a:xfrm>
            <a:off x="1403350" y="5522913"/>
            <a:ext cx="23050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>
              <a:ln w="9525">
                <a:solidFill>
                  <a:srgbClr val="996633"/>
                </a:solidFill>
                <a:round/>
                <a:headEnd/>
                <a:tailEnd/>
              </a:ln>
              <a:solidFill>
                <a:srgbClr val="996633"/>
              </a:solidFill>
              <a:latin typeface="Arial"/>
              <a:cs typeface="Arial"/>
            </a:endParaRPr>
          </a:p>
        </p:txBody>
      </p:sp>
      <p:sp>
        <p:nvSpPr>
          <p:cNvPr id="27662" name="WordArt 40"/>
          <p:cNvSpPr>
            <a:spLocks noChangeArrowheads="1" noChangeShapeType="1" noTextEdit="1"/>
          </p:cNvSpPr>
          <p:nvPr/>
        </p:nvSpPr>
        <p:spPr bwMode="auto">
          <a:xfrm>
            <a:off x="5167313" y="5522913"/>
            <a:ext cx="2303462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27663" name="WordArt 20"/>
          <p:cNvSpPr>
            <a:spLocks noChangeArrowheads="1" noChangeShapeType="1" noTextEdit="1"/>
          </p:cNvSpPr>
          <p:nvPr/>
        </p:nvSpPr>
        <p:spPr bwMode="auto">
          <a:xfrm>
            <a:off x="6948488" y="2492375"/>
            <a:ext cx="2016125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kern="10">
              <a:ln w="9525">
                <a:solidFill>
                  <a:srgbClr val="AA3F3C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5035949" y="2848143"/>
            <a:ext cx="23082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srgbClr val="800000"/>
                </a:solidFill>
              </a:rPr>
              <a:t>Повышение</a:t>
            </a:r>
          </a:p>
          <a:p>
            <a:pPr algn="ctr" eaLnBrk="1" hangingPunct="1"/>
            <a:r>
              <a:rPr lang="ru-RU" sz="1500" b="1" dirty="0" smtClean="0">
                <a:solidFill>
                  <a:srgbClr val="800000"/>
                </a:solidFill>
              </a:rPr>
              <a:t> качества </a:t>
            </a:r>
          </a:p>
          <a:p>
            <a:pPr algn="ctr" eaLnBrk="1" hangingPunct="1"/>
            <a:r>
              <a:rPr lang="ru-RU" sz="1500" b="1" dirty="0" smtClean="0">
                <a:solidFill>
                  <a:srgbClr val="800000"/>
                </a:solidFill>
              </a:rPr>
              <a:t>математического</a:t>
            </a:r>
          </a:p>
          <a:p>
            <a:pPr algn="ctr" eaLnBrk="1" hangingPunct="1"/>
            <a:r>
              <a:rPr lang="ru-RU" sz="1500" b="1" dirty="0" smtClean="0">
                <a:solidFill>
                  <a:srgbClr val="800000"/>
                </a:solidFill>
              </a:rPr>
              <a:t> образования</a:t>
            </a:r>
            <a:endParaRPr lang="ru-RU" sz="1500" b="1" dirty="0">
              <a:solidFill>
                <a:srgbClr val="800000"/>
              </a:solidFill>
            </a:endParaRPr>
          </a:p>
        </p:txBody>
      </p:sp>
      <p:sp>
        <p:nvSpPr>
          <p:cNvPr id="27670" name="TextBox 55"/>
          <p:cNvSpPr txBox="1">
            <a:spLocks noChangeArrowheads="1"/>
          </p:cNvSpPr>
          <p:nvPr/>
        </p:nvSpPr>
        <p:spPr bwMode="auto">
          <a:xfrm>
            <a:off x="2071142" y="3040065"/>
            <a:ext cx="20161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dirty="0">
                <a:solidFill>
                  <a:srgbClr val="800000"/>
                </a:solidFill>
              </a:rPr>
              <a:t>Развитие </a:t>
            </a:r>
            <a:r>
              <a:rPr lang="ru-RU" sz="1500" b="1" dirty="0" smtClean="0">
                <a:solidFill>
                  <a:srgbClr val="800000"/>
                </a:solidFill>
              </a:rPr>
              <a:t>математической культуры</a:t>
            </a:r>
            <a:endParaRPr lang="ru-RU" sz="1500" b="1" dirty="0">
              <a:solidFill>
                <a:srgbClr val="800000"/>
              </a:solidFill>
            </a:endParaRPr>
          </a:p>
        </p:txBody>
      </p:sp>
      <p:sp>
        <p:nvSpPr>
          <p:cNvPr id="27671" name="TextBox 56"/>
          <p:cNvSpPr txBox="1">
            <a:spLocks noChangeArrowheads="1"/>
          </p:cNvSpPr>
          <p:nvPr/>
        </p:nvSpPr>
        <p:spPr bwMode="auto">
          <a:xfrm>
            <a:off x="3007519" y="1722909"/>
            <a:ext cx="33662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rgbClr val="800000"/>
                </a:solidFill>
              </a:rPr>
              <a:t>Привлечение </a:t>
            </a:r>
            <a:r>
              <a:rPr lang="ru-RU" sz="1400" b="1" dirty="0">
                <a:solidFill>
                  <a:srgbClr val="800000"/>
                </a:solidFill>
              </a:rPr>
              <a:t>родителей учащихся как активных участников в деятельность по развитию математической культуры</a:t>
            </a:r>
          </a:p>
        </p:txBody>
      </p:sp>
      <p:sp>
        <p:nvSpPr>
          <p:cNvPr id="27672" name="TextBox 48"/>
          <p:cNvSpPr txBox="1">
            <a:spLocks noChangeArrowheads="1"/>
          </p:cNvSpPr>
          <p:nvPr/>
        </p:nvSpPr>
        <p:spPr bwMode="auto">
          <a:xfrm>
            <a:off x="7105029" y="2623466"/>
            <a:ext cx="1800671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endParaRPr lang="ru-RU" sz="1600" b="1" dirty="0">
              <a:solidFill>
                <a:srgbClr val="07112F"/>
              </a:solidFill>
            </a:endParaRP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endParaRPr lang="ru-RU" sz="1600" b="1" dirty="0">
              <a:solidFill>
                <a:srgbClr val="07112F"/>
              </a:solidFill>
            </a:endParaRPr>
          </a:p>
        </p:txBody>
      </p:sp>
      <p:sp>
        <p:nvSpPr>
          <p:cNvPr id="27673" name="AutoShape 40"/>
          <p:cNvSpPr>
            <a:spLocks noChangeArrowheads="1"/>
          </p:cNvSpPr>
          <p:nvPr/>
        </p:nvSpPr>
        <p:spPr bwMode="auto">
          <a:xfrm>
            <a:off x="2493522" y="118951"/>
            <a:ext cx="4392612" cy="574067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9525">
            <a:solidFill>
              <a:srgbClr val="091639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91639"/>
                </a:solidFill>
              </a:rPr>
              <a:t>Система </a:t>
            </a:r>
            <a:r>
              <a:rPr lang="ru-RU" sz="2000" b="1" dirty="0" smtClean="0">
                <a:solidFill>
                  <a:srgbClr val="091639"/>
                </a:solidFill>
              </a:rPr>
              <a:t>работы</a:t>
            </a:r>
          </a:p>
          <a:p>
            <a:pPr algn="ctr"/>
            <a:r>
              <a:rPr lang="ru-RU" sz="2000" b="1" dirty="0" smtClean="0">
                <a:solidFill>
                  <a:srgbClr val="091639"/>
                </a:solidFill>
              </a:rPr>
              <a:t>2015-2016 г.</a:t>
            </a:r>
            <a:endParaRPr lang="ru-RU" sz="2000" b="1" dirty="0">
              <a:solidFill>
                <a:srgbClr val="091639"/>
              </a:solidFill>
            </a:endParaRPr>
          </a:p>
        </p:txBody>
      </p:sp>
      <p:sp>
        <p:nvSpPr>
          <p:cNvPr id="27674" name="Oval 41"/>
          <p:cNvSpPr>
            <a:spLocks noChangeArrowheads="1"/>
          </p:cNvSpPr>
          <p:nvPr/>
        </p:nvSpPr>
        <p:spPr bwMode="auto">
          <a:xfrm>
            <a:off x="3779793" y="2677016"/>
            <a:ext cx="1584325" cy="8651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500" b="1" dirty="0">
                <a:solidFill>
                  <a:srgbClr val="1A42B2"/>
                </a:solidFill>
              </a:rPr>
              <a:t>Основные </a:t>
            </a:r>
          </a:p>
          <a:p>
            <a:pPr algn="ctr"/>
            <a:r>
              <a:rPr lang="ru-RU" sz="1500" b="1" dirty="0">
                <a:solidFill>
                  <a:srgbClr val="1A42B2"/>
                </a:solidFill>
              </a:rPr>
              <a:t>направления </a:t>
            </a:r>
          </a:p>
          <a:p>
            <a:pPr algn="ctr"/>
            <a:r>
              <a:rPr lang="ru-RU" sz="1500" b="1" dirty="0">
                <a:solidFill>
                  <a:srgbClr val="1A42B2"/>
                </a:solidFill>
              </a:rPr>
              <a:t>работы</a:t>
            </a:r>
          </a:p>
        </p:txBody>
      </p:sp>
      <p:sp>
        <p:nvSpPr>
          <p:cNvPr id="32" name="TextBox 54"/>
          <p:cNvSpPr txBox="1">
            <a:spLocks noChangeArrowheads="1"/>
          </p:cNvSpPr>
          <p:nvPr/>
        </p:nvSpPr>
        <p:spPr bwMode="auto">
          <a:xfrm>
            <a:off x="3125391" y="4235074"/>
            <a:ext cx="31305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300" b="1" dirty="0" smtClean="0">
                <a:solidFill>
                  <a:srgbClr val="800000"/>
                </a:solidFill>
              </a:rPr>
              <a:t>Повышение мотивации,  </a:t>
            </a:r>
          </a:p>
          <a:p>
            <a:pPr algn="ctr" eaLnBrk="1" hangingPunct="1"/>
            <a:r>
              <a:rPr lang="ru-RU" sz="1300" b="1" dirty="0" smtClean="0">
                <a:solidFill>
                  <a:srgbClr val="800000"/>
                </a:solidFill>
              </a:rPr>
              <a:t>развитие </a:t>
            </a:r>
            <a:r>
              <a:rPr lang="ru-RU" sz="1300" b="1" dirty="0">
                <a:solidFill>
                  <a:srgbClr val="800000"/>
                </a:solidFill>
              </a:rPr>
              <a:t>и </a:t>
            </a:r>
            <a:r>
              <a:rPr lang="ru-RU" sz="1300" b="1" dirty="0" smtClean="0">
                <a:solidFill>
                  <a:srgbClr val="800000"/>
                </a:solidFill>
              </a:rPr>
              <a:t>применение </a:t>
            </a:r>
          </a:p>
          <a:p>
            <a:pPr algn="ctr" eaLnBrk="1" hangingPunct="1"/>
            <a:r>
              <a:rPr lang="ru-RU" sz="1300" b="1" dirty="0" smtClean="0">
                <a:solidFill>
                  <a:srgbClr val="800000"/>
                </a:solidFill>
              </a:rPr>
              <a:t>математических способностей </a:t>
            </a:r>
            <a:r>
              <a:rPr lang="ru-RU" sz="1300" b="1" dirty="0">
                <a:solidFill>
                  <a:srgbClr val="800000"/>
                </a:solidFill>
              </a:rPr>
              <a:t>при </a:t>
            </a:r>
            <a:r>
              <a:rPr lang="ru-RU" sz="1300" b="1" dirty="0" smtClean="0">
                <a:solidFill>
                  <a:srgbClr val="800000"/>
                </a:solidFill>
              </a:rPr>
              <a:t>участии </a:t>
            </a:r>
            <a:r>
              <a:rPr lang="ru-RU" sz="1300" b="1" dirty="0">
                <a:solidFill>
                  <a:srgbClr val="800000"/>
                </a:solidFill>
              </a:rPr>
              <a:t>в конкурсах и олимпиадах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6386" y="5303910"/>
            <a:ext cx="65600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Математические соревнования на базе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</a:rPr>
              <a:t>стажировочной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Площадки 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пройдут в несколько этапов: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Между командами учащихся одного класса;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Между командами разных классов;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Между сборными командами одной школы;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Между сборными командами школ сети;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Между командами учителей математики и старшеклассниками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98578" y="1233352"/>
            <a:ext cx="184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            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285" y="1039517"/>
            <a:ext cx="1943101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Для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учителей 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математики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и информатики района на базе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</a:rPr>
              <a:t>стажировочной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площадки пройдут тренинги по темам:</a:t>
            </a:r>
          </a:p>
          <a:p>
            <a:pPr lvl="0"/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Организация проектной деятельности на уроках математики и информатики;</a:t>
            </a:r>
          </a:p>
          <a:p>
            <a:pPr lvl="0"/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Реализация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</a:rPr>
              <a:t>деятельностного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подхода на уроках математики и информатики;</a:t>
            </a:r>
          </a:p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Система подготовки    учащихся к ОГЭ и ЕГЭ по                                      математике</a:t>
            </a:r>
          </a:p>
          <a:p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7046117" y="1628775"/>
            <a:ext cx="1918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hlinkClick r:id="rId2" action="ppaction://hlinksldjump"/>
              </a:rPr>
              <a:t>Работа предметной лаборатории «Робототехника»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0317" y="3134885"/>
            <a:ext cx="1666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Включение всех учащихся в шахматное движение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2483768" y="2101904"/>
            <a:ext cx="6245894" cy="1220960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22225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>
              <a:spcBef>
                <a:spcPct val="50000"/>
              </a:spcBef>
              <a:buClr>
                <a:srgbClr val="A50021"/>
              </a:buClr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Внедрение методик по развитию математической культуры в образовательных организациях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Clr>
                <a:srgbClr val="A50021"/>
              </a:buClr>
            </a:pPr>
            <a:endParaRPr lang="ru-RU" sz="2200" b="1" dirty="0">
              <a:solidFill>
                <a:srgbClr val="091639"/>
              </a:solidFill>
            </a:endParaRPr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755576" y="3461069"/>
            <a:ext cx="1529557" cy="1624116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22225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Clr>
                <a:srgbClr val="A50021"/>
              </a:buClr>
            </a:pPr>
            <a:r>
              <a:rPr lang="ru-RU" sz="2200" b="1" dirty="0" smtClean="0">
                <a:solidFill>
                  <a:srgbClr val="091639"/>
                </a:solidFill>
              </a:rPr>
              <a:t>Модуль 2</a:t>
            </a:r>
            <a:endParaRPr lang="ru-RU" sz="2200" b="1" dirty="0">
              <a:solidFill>
                <a:srgbClr val="091639"/>
              </a:solidFill>
            </a:endParaRPr>
          </a:p>
        </p:txBody>
      </p:sp>
      <p:sp>
        <p:nvSpPr>
          <p:cNvPr id="85004" name="AutoShape 12"/>
          <p:cNvSpPr>
            <a:spLocks noChangeArrowheads="1"/>
          </p:cNvSpPr>
          <p:nvPr/>
        </p:nvSpPr>
        <p:spPr bwMode="auto">
          <a:xfrm>
            <a:off x="2549162" y="3461068"/>
            <a:ext cx="6180500" cy="1624116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22225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Организация и совершенствование работы с обучающимися с высокой и низкой мотивацией по математике и информатике, преодоление индивидуальных трудностей обучающихся в области математики</a:t>
            </a:r>
          </a:p>
        </p:txBody>
      </p:sp>
      <p:sp>
        <p:nvSpPr>
          <p:cNvPr id="85012" name="AutoShape 20"/>
          <p:cNvSpPr>
            <a:spLocks noChangeArrowheads="1"/>
          </p:cNvSpPr>
          <p:nvPr/>
        </p:nvSpPr>
        <p:spPr bwMode="auto">
          <a:xfrm>
            <a:off x="485775" y="332657"/>
            <a:ext cx="8243887" cy="1008112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9525">
            <a:solidFill>
              <a:srgbClr val="091639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91639"/>
                </a:solidFill>
              </a:rPr>
              <a:t>Деятельность </a:t>
            </a:r>
            <a:r>
              <a:rPr lang="ru-RU" sz="2400" b="1" dirty="0" err="1" smtClean="0">
                <a:solidFill>
                  <a:srgbClr val="091639"/>
                </a:solidFill>
              </a:rPr>
              <a:t>стажировочной</a:t>
            </a:r>
            <a:r>
              <a:rPr lang="ru-RU" sz="2400" b="1" dirty="0" smtClean="0">
                <a:solidFill>
                  <a:srgbClr val="091639"/>
                </a:solidFill>
              </a:rPr>
              <a:t> площадки </a:t>
            </a:r>
          </a:p>
          <a:p>
            <a:pPr algn="ctr"/>
            <a:r>
              <a:rPr lang="ru-RU" sz="2400" b="1" dirty="0" smtClean="0">
                <a:solidFill>
                  <a:srgbClr val="091639"/>
                </a:solidFill>
              </a:rPr>
              <a:t>по реализации Концепции математического образования</a:t>
            </a:r>
          </a:p>
          <a:p>
            <a:pPr algn="ctr"/>
            <a:r>
              <a:rPr lang="ru-RU" sz="2400" b="1" dirty="0" smtClean="0">
                <a:solidFill>
                  <a:srgbClr val="091639"/>
                </a:solidFill>
              </a:rPr>
              <a:t>2014-2015 г.</a:t>
            </a:r>
            <a:endParaRPr lang="ru-RU" sz="2400" b="1" dirty="0">
              <a:solidFill>
                <a:srgbClr val="091639"/>
              </a:solidFill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755576" y="2157395"/>
            <a:ext cx="1529557" cy="1227137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22225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Clr>
                <a:srgbClr val="A50021"/>
              </a:buClr>
            </a:pPr>
            <a:r>
              <a:rPr lang="ru-RU" sz="2200" b="1" dirty="0" smtClean="0">
                <a:solidFill>
                  <a:srgbClr val="091639"/>
                </a:solidFill>
              </a:rPr>
              <a:t>Модуль 1</a:t>
            </a:r>
            <a:endParaRPr lang="ru-RU" sz="2200" b="1" dirty="0">
              <a:solidFill>
                <a:srgbClr val="091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animBg="1"/>
      <p:bldP spid="85003" grpId="0" animBg="1"/>
      <p:bldP spid="85004" grpId="0" animBg="1"/>
      <p:bldP spid="85012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Предметная лаборатория «Робототехника»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64" y="1628800"/>
            <a:ext cx="336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36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44" y="4148800"/>
            <a:ext cx="336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20472" cy="551723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hlinkClick r:id="rId2" action="ppaction://hlinksldjump"/>
              </a:rPr>
              <a:t>Утренняя разминка для ума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hlinkClick r:id="rId3" action="ppaction://hlinksldjump"/>
              </a:rPr>
              <a:t>Шахматное движение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hlinkClick r:id="rId4" action="ppaction://hlinksldjump"/>
              </a:rPr>
              <a:t>Организация  деятельности математического кружка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b="1" dirty="0" smtClean="0"/>
              <a:t> </a:t>
            </a:r>
            <a:r>
              <a:rPr lang="ru-RU" b="1" u="sng" dirty="0" smtClean="0"/>
              <a:t>Модуль 2</a:t>
            </a:r>
            <a:r>
              <a:rPr lang="ru-RU" b="1" dirty="0" smtClean="0"/>
              <a:t> «Организация </a:t>
            </a:r>
            <a:r>
              <a:rPr lang="ru-RU" b="1" dirty="0"/>
              <a:t>и совершенствование работы с обучающимися с высокой и низкой мотивацией по математике и информатике, преодоление индивидуальных трудностей обучающихся в области математики»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hlinkClick r:id="rId5" action="ppaction://hlinksldjump"/>
              </a:rPr>
              <a:t>«Интервью»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hlinkClick r:id="rId6" action="ppaction://hlinksldjump"/>
              </a:rPr>
              <a:t>«Доверяй, да проверяй»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hlinkClick r:id="rId7" action="ppaction://hlinksldjump"/>
              </a:rPr>
              <a:t>Работа над понятиями при реализации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hlinkClick r:id="rId7" action="ppaction://hlinksldjump"/>
              </a:rPr>
              <a:t>деятельностного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hlinkClick r:id="rId7" action="ppaction://hlinksldjump"/>
              </a:rPr>
              <a:t> подхода 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hlinkClick r:id="rId8" action="ppaction://hlinksldjump"/>
              </a:rPr>
              <a:t>Составление и решение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hlinkClick r:id="rId8" action="ppaction://hlinksldjump"/>
              </a:rPr>
              <a:t>компетентностно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hlinkClick r:id="rId8" action="ppaction://hlinksldjump"/>
              </a:rPr>
              <a:t>-ориентированных задач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hlinkClick r:id="rId9" action="ppaction://hlinksldjump"/>
              </a:rPr>
              <a:t>Проведение практических, исследовательских, лабораторных работ по математике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hlinkClick r:id="rId10" action="ppaction://hlinksldjump"/>
              </a:rPr>
              <a:t>Организация деятельности межсетевого сообщества «Клуб серьёзных математиков»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7544" y="260648"/>
            <a:ext cx="8686800" cy="8501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</a:rPr>
              <a:t>Модуль 1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«Внедрение методик по развитию математической культуры  в образовательной организации»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6" name="AutoShape 48"/>
          <p:cNvSpPr>
            <a:spLocks noChangeArrowheads="1"/>
          </p:cNvSpPr>
          <p:nvPr/>
        </p:nvSpPr>
        <p:spPr bwMode="gray">
          <a:xfrm>
            <a:off x="2075765" y="4941168"/>
            <a:ext cx="6877845" cy="144058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400" dirty="0" smtClean="0"/>
              <a:t>Активные участники пополнения</a:t>
            </a:r>
          </a:p>
          <a:p>
            <a:r>
              <a:rPr lang="ru-RU" sz="2400" dirty="0" smtClean="0"/>
              <a:t> банка задач для проведения утренней разминки</a:t>
            </a:r>
          </a:p>
          <a:p>
            <a:r>
              <a:rPr lang="ru-RU" sz="2400" dirty="0" smtClean="0"/>
              <a:t> для ума</a:t>
            </a:r>
          </a:p>
          <a:p>
            <a:endParaRPr lang="ru-RU" sz="2400" b="1" i="1" dirty="0">
              <a:solidFill>
                <a:srgbClr val="091639"/>
              </a:solidFill>
            </a:endParaRPr>
          </a:p>
        </p:txBody>
      </p:sp>
      <p:sp>
        <p:nvSpPr>
          <p:cNvPr id="89137" name="AutoShape 49"/>
          <p:cNvSpPr>
            <a:spLocks noChangeArrowheads="1"/>
          </p:cNvSpPr>
          <p:nvPr/>
        </p:nvSpPr>
        <p:spPr bwMode="gray">
          <a:xfrm>
            <a:off x="2580523" y="3860800"/>
            <a:ext cx="6264150" cy="10083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800" dirty="0" smtClean="0"/>
              <a:t>Наблюдение за происходящим</a:t>
            </a:r>
            <a:endParaRPr lang="en-US" sz="2800" b="1" dirty="0">
              <a:solidFill>
                <a:srgbClr val="091639"/>
              </a:solidFill>
            </a:endParaRPr>
          </a:p>
        </p:txBody>
      </p:sp>
      <p:sp>
        <p:nvSpPr>
          <p:cNvPr id="89139" name="AutoShape 51"/>
          <p:cNvSpPr>
            <a:spLocks noChangeArrowheads="1"/>
          </p:cNvSpPr>
          <p:nvPr/>
        </p:nvSpPr>
        <p:spPr bwMode="gray">
          <a:xfrm>
            <a:off x="2497138" y="2709292"/>
            <a:ext cx="5892427" cy="93560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800" dirty="0" smtClean="0"/>
              <a:t>Родители</a:t>
            </a:r>
            <a:endParaRPr lang="en-US" sz="2800" b="1" i="1" dirty="0">
              <a:solidFill>
                <a:srgbClr val="091639"/>
              </a:solidFill>
            </a:endParaRPr>
          </a:p>
        </p:txBody>
      </p:sp>
      <p:sp>
        <p:nvSpPr>
          <p:cNvPr id="89140" name="AutoShape 52"/>
          <p:cNvSpPr>
            <a:spLocks noChangeArrowheads="1"/>
          </p:cNvSpPr>
          <p:nvPr/>
        </p:nvSpPr>
        <p:spPr bwMode="gray">
          <a:xfrm>
            <a:off x="1551783" y="1247917"/>
            <a:ext cx="7200900" cy="1152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400" dirty="0" smtClean="0"/>
              <a:t>Приходя утром в школу,</a:t>
            </a:r>
          </a:p>
          <a:p>
            <a:pPr algn="ctr" eaLnBrk="0" hangingPunct="0"/>
            <a:r>
              <a:rPr lang="ru-RU" sz="2400" dirty="0" smtClean="0"/>
              <a:t> включены в деятельность по решению </a:t>
            </a:r>
          </a:p>
          <a:p>
            <a:pPr algn="ctr" eaLnBrk="0" hangingPunct="0"/>
            <a:r>
              <a:rPr lang="ru-RU" sz="2400" dirty="0" smtClean="0"/>
              <a:t>нестандартных, логических задач</a:t>
            </a:r>
            <a:endParaRPr lang="en-US" sz="2400" b="1" i="1" dirty="0">
              <a:solidFill>
                <a:srgbClr val="091639"/>
              </a:solidFill>
            </a:endParaRPr>
          </a:p>
        </p:txBody>
      </p: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-2435225" y="1700213"/>
            <a:ext cx="5075238" cy="4681537"/>
            <a:chOff x="-1534" y="1071"/>
            <a:chExt cx="3197" cy="2949"/>
          </a:xfrm>
        </p:grpSpPr>
        <p:sp>
          <p:nvSpPr>
            <p:cNvPr id="18441" name="AutoShape 46"/>
            <p:cNvSpPr>
              <a:spLocks noChangeArrowheads="1"/>
            </p:cNvSpPr>
            <p:nvPr/>
          </p:nvSpPr>
          <p:spPr bwMode="ltGray">
            <a:xfrm rot="5400000">
              <a:off x="-1475" y="1012"/>
              <a:ext cx="2949" cy="3068"/>
            </a:xfrm>
            <a:custGeom>
              <a:avLst/>
              <a:gdLst>
                <a:gd name="T0" fmla="*/ 44963 w 21600"/>
                <a:gd name="T1" fmla="*/ 0 h 21600"/>
                <a:gd name="T2" fmla="*/ 674 w 21600"/>
                <a:gd name="T3" fmla="*/ 47399 h 21600"/>
                <a:gd name="T4" fmla="*/ 44963 w 21600"/>
                <a:gd name="T5" fmla="*/ 1435 h 21600"/>
                <a:gd name="T6" fmla="*/ 89252 w 21600"/>
                <a:gd name="T7" fmla="*/ 473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3 w 21600"/>
                <a:gd name="T13" fmla="*/ 0 h 21600"/>
                <a:gd name="T14" fmla="*/ 21197 w 21600"/>
                <a:gd name="T15" fmla="*/ 136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solidFill>
              <a:srgbClr val="091639"/>
            </a:solidFill>
            <a:ln w="19050" algn="ctr">
              <a:solidFill>
                <a:srgbClr val="09163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442" name="Group 53"/>
            <p:cNvGrpSpPr>
              <a:grpSpLocks/>
            </p:cNvGrpSpPr>
            <p:nvPr/>
          </p:nvGrpSpPr>
          <p:grpSpPr bwMode="auto">
            <a:xfrm>
              <a:off x="643" y="1117"/>
              <a:ext cx="340" cy="305"/>
              <a:chOff x="2078" y="1464"/>
              <a:chExt cx="1615" cy="2053"/>
            </a:xfrm>
          </p:grpSpPr>
          <p:sp>
            <p:nvSpPr>
              <p:cNvPr id="27679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0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4" name="Oval 56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2" name="Oval 5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6" name="Oval 58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4" name="Oval 5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3" name="Group 60"/>
            <p:cNvGrpSpPr>
              <a:grpSpLocks/>
            </p:cNvGrpSpPr>
            <p:nvPr/>
          </p:nvGrpSpPr>
          <p:grpSpPr bwMode="auto">
            <a:xfrm>
              <a:off x="1233" y="1797"/>
              <a:ext cx="340" cy="305"/>
              <a:chOff x="2078" y="1464"/>
              <a:chExt cx="1615" cy="2053"/>
            </a:xfrm>
          </p:grpSpPr>
          <p:sp>
            <p:nvSpPr>
              <p:cNvPr id="27673" name="Oval 6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4" name="Oval 6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1" name="Oval 63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6" name="Oval 64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3" name="Oval 65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8" name="Oval 66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4" name="Group 74"/>
            <p:cNvGrpSpPr>
              <a:grpSpLocks/>
            </p:cNvGrpSpPr>
            <p:nvPr/>
          </p:nvGrpSpPr>
          <p:grpSpPr bwMode="auto">
            <a:xfrm>
              <a:off x="1323" y="2614"/>
              <a:ext cx="340" cy="305"/>
              <a:chOff x="2078" y="1464"/>
              <a:chExt cx="1615" cy="2053"/>
            </a:xfrm>
          </p:grpSpPr>
          <p:sp>
            <p:nvSpPr>
              <p:cNvPr id="27667" name="Oval 7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8" name="Oval 7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5" name="Oval 7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0" name="Oval 78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7" name="Oval 7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2" name="Oval 80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5" name="Group 81"/>
            <p:cNvGrpSpPr>
              <a:grpSpLocks/>
            </p:cNvGrpSpPr>
            <p:nvPr/>
          </p:nvGrpSpPr>
          <p:grpSpPr bwMode="auto">
            <a:xfrm>
              <a:off x="915" y="3430"/>
              <a:ext cx="317" cy="305"/>
              <a:chOff x="2078" y="1464"/>
              <a:chExt cx="1615" cy="2053"/>
            </a:xfrm>
          </p:grpSpPr>
          <p:sp>
            <p:nvSpPr>
              <p:cNvPr id="27661" name="Oval 8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2" name="Oval 8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2" name="Oval 84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4" name="Oval 85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4" name="Oval 86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6" name="Oval 87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</p:grpSp>
      <p:sp>
        <p:nvSpPr>
          <p:cNvPr id="27692" name="PubChord"/>
          <p:cNvSpPr>
            <a:spLocks noEditPoints="1" noChangeArrowheads="1"/>
          </p:cNvSpPr>
          <p:nvPr/>
        </p:nvSpPr>
        <p:spPr bwMode="auto">
          <a:xfrm rot="-8205586">
            <a:off x="-1928813" y="1989138"/>
            <a:ext cx="3856038" cy="3887787"/>
          </a:xfrm>
          <a:custGeom>
            <a:avLst/>
            <a:gdLst>
              <a:gd name="T0" fmla="*/ 118426960 w 21600"/>
              <a:gd name="T1" fmla="*/ 85753422 h 21600"/>
              <a:gd name="T2" fmla="*/ 352986539 w 21600"/>
              <a:gd name="T3" fmla="*/ 341490971 h 21600"/>
              <a:gd name="T4" fmla="*/ 587545938 w 21600"/>
              <a:gd name="T5" fmla="*/ 59726091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716" y="2647"/>
                </a:moveTo>
                <a:cubicBezTo>
                  <a:pt x="1355" y="4698"/>
                  <a:pt x="0" y="7672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lnTo>
                  <a:pt x="3716" y="2647"/>
                </a:lnTo>
                <a:close/>
              </a:path>
            </a:pathLst>
          </a:custGeom>
          <a:gradFill rotWithShape="1">
            <a:gsLst>
              <a:gs pos="0">
                <a:srgbClr val="C6D0EC"/>
              </a:gs>
              <a:gs pos="100000">
                <a:srgbClr val="1A42B2">
                  <a:alpha val="81000"/>
                </a:srgbClr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71438" y="3644900"/>
            <a:ext cx="1803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163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 smtClean="0">
                <a:solidFill>
                  <a:srgbClr val="07112F"/>
                </a:solidFill>
              </a:rPr>
              <a:t>Учащиеся 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 smtClean="0">
                <a:solidFill>
                  <a:srgbClr val="07112F"/>
                </a:solidFill>
              </a:rPr>
              <a:t>1-5 классов</a:t>
            </a:r>
            <a:endParaRPr lang="ru-RU" sz="2000" b="1" dirty="0">
              <a:solidFill>
                <a:srgbClr val="07112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321" y="476672"/>
            <a:ext cx="74261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Утренняя разминка для ума</a:t>
            </a:r>
          </a:p>
          <a:p>
            <a:endParaRPr lang="ru-RU" dirty="0"/>
          </a:p>
        </p:txBody>
      </p:sp>
      <p:sp>
        <p:nvSpPr>
          <p:cNvPr id="39" name="Управляющая кнопка: далее 38">
            <a:hlinkClick r:id="rId3" action="ppaction://hlinksldjump" highlightClick="1"/>
          </p:cNvPr>
          <p:cNvSpPr/>
          <p:nvPr/>
        </p:nvSpPr>
        <p:spPr>
          <a:xfrm>
            <a:off x="1235713" y="6120666"/>
            <a:ext cx="936625" cy="5492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6" grpId="0" animBg="1"/>
      <p:bldP spid="89137" grpId="0" animBg="1"/>
      <p:bldP spid="89139" grpId="0" animBg="1"/>
      <p:bldP spid="89140" grpId="0" animBg="1"/>
      <p:bldP spid="27692" grpId="0" animBg="1"/>
      <p:bldP spid="276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6" name="AutoShape 48"/>
          <p:cNvSpPr>
            <a:spLocks noChangeArrowheads="1"/>
          </p:cNvSpPr>
          <p:nvPr/>
        </p:nvSpPr>
        <p:spPr bwMode="gray">
          <a:xfrm>
            <a:off x="2059924" y="5278721"/>
            <a:ext cx="6877845" cy="115212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 smtClean="0"/>
              <a:t>Родители – </a:t>
            </a:r>
          </a:p>
          <a:p>
            <a:pPr algn="ctr"/>
            <a:r>
              <a:rPr lang="ru-RU" sz="2400" dirty="0" smtClean="0"/>
              <a:t>активные участники шахматного движения </a:t>
            </a:r>
          </a:p>
          <a:p>
            <a:endParaRPr lang="ru-RU" sz="2400" b="1" i="1" dirty="0">
              <a:solidFill>
                <a:srgbClr val="091639"/>
              </a:solidFill>
            </a:endParaRPr>
          </a:p>
        </p:txBody>
      </p:sp>
      <p:sp>
        <p:nvSpPr>
          <p:cNvPr id="89137" name="AutoShape 49"/>
          <p:cNvSpPr>
            <a:spLocks noChangeArrowheads="1"/>
          </p:cNvSpPr>
          <p:nvPr/>
        </p:nvSpPr>
        <p:spPr bwMode="gray">
          <a:xfrm>
            <a:off x="2605981" y="4041775"/>
            <a:ext cx="6264150" cy="10083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400" dirty="0" smtClean="0"/>
              <a:t>Обучение игре в шахматы новых учащихся</a:t>
            </a:r>
            <a:endParaRPr lang="en-US" sz="2400" b="1" dirty="0">
              <a:solidFill>
                <a:srgbClr val="091639"/>
              </a:solidFill>
            </a:endParaRPr>
          </a:p>
        </p:txBody>
      </p:sp>
      <p:sp>
        <p:nvSpPr>
          <p:cNvPr id="89139" name="AutoShape 51"/>
          <p:cNvSpPr>
            <a:spLocks noChangeArrowheads="1"/>
          </p:cNvSpPr>
          <p:nvPr/>
        </p:nvSpPr>
        <p:spPr bwMode="gray">
          <a:xfrm>
            <a:off x="2497138" y="2636912"/>
            <a:ext cx="6347535" cy="109329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400" dirty="0" smtClean="0"/>
              <a:t>Проведение первых шахматных турниров </a:t>
            </a:r>
          </a:p>
          <a:p>
            <a:pPr algn="ctr" eaLnBrk="0" hangingPunct="0"/>
            <a:r>
              <a:rPr lang="ru-RU" sz="2400" dirty="0" smtClean="0"/>
              <a:t>с участием учащихся,</a:t>
            </a:r>
          </a:p>
          <a:p>
            <a:pPr algn="ctr" eaLnBrk="0" hangingPunct="0"/>
            <a:r>
              <a:rPr lang="ru-RU" sz="2400" dirty="0" smtClean="0"/>
              <a:t> посещающих шахматный кружок</a:t>
            </a:r>
            <a:endParaRPr lang="en-US" sz="2400" b="1" i="1" dirty="0">
              <a:solidFill>
                <a:srgbClr val="091639"/>
              </a:solidFill>
            </a:endParaRPr>
          </a:p>
        </p:txBody>
      </p:sp>
      <p:sp>
        <p:nvSpPr>
          <p:cNvPr id="89140" name="AutoShape 52"/>
          <p:cNvSpPr>
            <a:spLocks noChangeArrowheads="1"/>
          </p:cNvSpPr>
          <p:nvPr/>
        </p:nvSpPr>
        <p:spPr bwMode="gray">
          <a:xfrm>
            <a:off x="1551783" y="1247917"/>
            <a:ext cx="7200900" cy="1152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33187">
                  <a:alpha val="28998"/>
                </a:srgbClr>
              </a:gs>
              <a:gs pos="100000">
                <a:srgbClr val="D9DEEC">
                  <a:alpha val="21001"/>
                </a:srgbClr>
              </a:gs>
            </a:gsLst>
            <a:lin ang="0" scaled="1"/>
          </a:gradFill>
          <a:ln w="9525" algn="ctr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400" dirty="0" smtClean="0"/>
              <a:t>Организация работы шахматного кружка</a:t>
            </a:r>
            <a:endParaRPr lang="en-US" sz="2400" b="1" i="1" dirty="0">
              <a:solidFill>
                <a:srgbClr val="091639"/>
              </a:solidFill>
            </a:endParaRPr>
          </a:p>
        </p:txBody>
      </p: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-2435225" y="1700213"/>
            <a:ext cx="5075238" cy="4681537"/>
            <a:chOff x="-1534" y="1071"/>
            <a:chExt cx="3197" cy="2949"/>
          </a:xfrm>
        </p:grpSpPr>
        <p:sp>
          <p:nvSpPr>
            <p:cNvPr id="18441" name="AutoShape 46"/>
            <p:cNvSpPr>
              <a:spLocks noChangeArrowheads="1"/>
            </p:cNvSpPr>
            <p:nvPr/>
          </p:nvSpPr>
          <p:spPr bwMode="ltGray">
            <a:xfrm rot="5400000">
              <a:off x="-1475" y="1012"/>
              <a:ext cx="2949" cy="3068"/>
            </a:xfrm>
            <a:custGeom>
              <a:avLst/>
              <a:gdLst>
                <a:gd name="T0" fmla="*/ 44963 w 21600"/>
                <a:gd name="T1" fmla="*/ 0 h 21600"/>
                <a:gd name="T2" fmla="*/ 674 w 21600"/>
                <a:gd name="T3" fmla="*/ 47399 h 21600"/>
                <a:gd name="T4" fmla="*/ 44963 w 21600"/>
                <a:gd name="T5" fmla="*/ 1435 h 21600"/>
                <a:gd name="T6" fmla="*/ 89252 w 21600"/>
                <a:gd name="T7" fmla="*/ 473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3 w 21600"/>
                <a:gd name="T13" fmla="*/ 0 h 21600"/>
                <a:gd name="T14" fmla="*/ 21197 w 21600"/>
                <a:gd name="T15" fmla="*/ 136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solidFill>
              <a:srgbClr val="091639"/>
            </a:solidFill>
            <a:ln w="19050" algn="ctr">
              <a:solidFill>
                <a:srgbClr val="09163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442" name="Group 53"/>
            <p:cNvGrpSpPr>
              <a:grpSpLocks/>
            </p:cNvGrpSpPr>
            <p:nvPr/>
          </p:nvGrpSpPr>
          <p:grpSpPr bwMode="auto">
            <a:xfrm>
              <a:off x="643" y="1117"/>
              <a:ext cx="340" cy="305"/>
              <a:chOff x="2078" y="1464"/>
              <a:chExt cx="1615" cy="2053"/>
            </a:xfrm>
          </p:grpSpPr>
          <p:sp>
            <p:nvSpPr>
              <p:cNvPr id="27679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0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4" name="Oval 56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2" name="Oval 5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46" name="Oval 58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84" name="Oval 5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3" name="Group 60"/>
            <p:cNvGrpSpPr>
              <a:grpSpLocks/>
            </p:cNvGrpSpPr>
            <p:nvPr/>
          </p:nvGrpSpPr>
          <p:grpSpPr bwMode="auto">
            <a:xfrm>
              <a:off x="1233" y="1797"/>
              <a:ext cx="340" cy="305"/>
              <a:chOff x="2078" y="1464"/>
              <a:chExt cx="1615" cy="2053"/>
            </a:xfrm>
          </p:grpSpPr>
          <p:sp>
            <p:nvSpPr>
              <p:cNvPr id="27673" name="Oval 6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4" name="Oval 6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1" name="Oval 63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6" name="Oval 64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53" name="Oval 65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8" name="Oval 66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4" name="Group 74"/>
            <p:cNvGrpSpPr>
              <a:grpSpLocks/>
            </p:cNvGrpSpPr>
            <p:nvPr/>
          </p:nvGrpSpPr>
          <p:grpSpPr bwMode="auto">
            <a:xfrm>
              <a:off x="1323" y="2614"/>
              <a:ext cx="340" cy="305"/>
              <a:chOff x="2078" y="1464"/>
              <a:chExt cx="1615" cy="2053"/>
            </a:xfrm>
          </p:grpSpPr>
          <p:sp>
            <p:nvSpPr>
              <p:cNvPr id="27667" name="Oval 7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8" name="Oval 7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5" name="Oval 77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0" name="Oval 78"/>
              <p:cNvSpPr>
                <a:spLocks noChangeArrowheads="1"/>
              </p:cNvSpPr>
              <p:nvPr/>
            </p:nvSpPr>
            <p:spPr bwMode="gray">
              <a:xfrm>
                <a:off x="2335" y="1464"/>
                <a:ext cx="560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67" name="Oval 79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72" name="Oval 80"/>
              <p:cNvSpPr>
                <a:spLocks noChangeArrowheads="1"/>
              </p:cNvSpPr>
              <p:nvPr/>
            </p:nvSpPr>
            <p:spPr bwMode="gray">
              <a:xfrm>
                <a:off x="2334" y="1464"/>
                <a:ext cx="1097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  <p:grpSp>
          <p:nvGrpSpPr>
            <p:cNvPr id="18445" name="Group 81"/>
            <p:cNvGrpSpPr>
              <a:grpSpLocks/>
            </p:cNvGrpSpPr>
            <p:nvPr/>
          </p:nvGrpSpPr>
          <p:grpSpPr bwMode="auto">
            <a:xfrm>
              <a:off x="915" y="3430"/>
              <a:ext cx="317" cy="305"/>
              <a:chOff x="2078" y="1464"/>
              <a:chExt cx="1615" cy="2053"/>
            </a:xfrm>
          </p:grpSpPr>
          <p:sp>
            <p:nvSpPr>
              <p:cNvPr id="27661" name="Oval 8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2" name="Oval 8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2" name="Oval 84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4" name="Oval 85"/>
              <p:cNvSpPr>
                <a:spLocks noChangeArrowheads="1"/>
              </p:cNvSpPr>
              <p:nvPr/>
            </p:nvSpPr>
            <p:spPr bwMode="gray">
              <a:xfrm>
                <a:off x="2323" y="1464"/>
                <a:ext cx="601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89174" name="Oval 86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  <p:sp>
            <p:nvSpPr>
              <p:cNvPr id="27666" name="Oval 87"/>
              <p:cNvSpPr>
                <a:spLocks noChangeArrowheads="1"/>
              </p:cNvSpPr>
              <p:nvPr/>
            </p:nvSpPr>
            <p:spPr bwMode="gray">
              <a:xfrm>
                <a:off x="2338" y="1464"/>
                <a:ext cx="1095" cy="2053"/>
              </a:xfrm>
              <a:prstGeom prst="ellipse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79629"/>
                    </a:srgbClr>
                  </a:gs>
                  <a:gs pos="35001">
                    <a:srgbClr val="1A8D48">
                      <a:alpha val="66049"/>
                    </a:srgbClr>
                  </a:gs>
                  <a:gs pos="52000">
                    <a:srgbClr val="FFFF00">
                      <a:alpha val="49560"/>
                    </a:srgbClr>
                  </a:gs>
                  <a:gs pos="73000">
                    <a:srgbClr val="EE3F17">
                      <a:alpha val="29190"/>
                    </a:srgbClr>
                  </a:gs>
                  <a:gs pos="88000">
                    <a:srgbClr val="E81766">
                      <a:alpha val="14640"/>
                    </a:srgbClr>
                  </a:gs>
                  <a:gs pos="100000">
                    <a:srgbClr val="A603AB">
                      <a:alpha val="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9163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1639"/>
                  </a:solidFill>
                </a:endParaRPr>
              </a:p>
            </p:txBody>
          </p:sp>
        </p:grpSp>
      </p:grpSp>
      <p:sp>
        <p:nvSpPr>
          <p:cNvPr id="27692" name="PubChord"/>
          <p:cNvSpPr>
            <a:spLocks noEditPoints="1" noChangeArrowheads="1"/>
          </p:cNvSpPr>
          <p:nvPr/>
        </p:nvSpPr>
        <p:spPr bwMode="auto">
          <a:xfrm rot="-8205586">
            <a:off x="-1928813" y="1989138"/>
            <a:ext cx="3856038" cy="3887787"/>
          </a:xfrm>
          <a:custGeom>
            <a:avLst/>
            <a:gdLst>
              <a:gd name="T0" fmla="*/ 118426960 w 21600"/>
              <a:gd name="T1" fmla="*/ 85753422 h 21600"/>
              <a:gd name="T2" fmla="*/ 352986539 w 21600"/>
              <a:gd name="T3" fmla="*/ 341490971 h 21600"/>
              <a:gd name="T4" fmla="*/ 587545938 w 21600"/>
              <a:gd name="T5" fmla="*/ 59726091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716" y="2647"/>
                </a:moveTo>
                <a:cubicBezTo>
                  <a:pt x="1355" y="4698"/>
                  <a:pt x="0" y="7672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lnTo>
                  <a:pt x="3716" y="2647"/>
                </a:lnTo>
                <a:close/>
              </a:path>
            </a:pathLst>
          </a:custGeom>
          <a:gradFill rotWithShape="1">
            <a:gsLst>
              <a:gs pos="0">
                <a:srgbClr val="C6D0EC"/>
              </a:gs>
              <a:gs pos="100000">
                <a:srgbClr val="1A42B2">
                  <a:alpha val="81000"/>
                </a:srgbClr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71438" y="3644900"/>
            <a:ext cx="1803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163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 smtClean="0">
                <a:solidFill>
                  <a:srgbClr val="07112F"/>
                </a:solidFill>
              </a:rPr>
              <a:t>Учащиеся 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 smtClean="0">
                <a:solidFill>
                  <a:srgbClr val="07112F"/>
                </a:solidFill>
              </a:rPr>
              <a:t>1-11 классов</a:t>
            </a:r>
            <a:endParaRPr lang="ru-RU" sz="2000" b="1" dirty="0">
              <a:solidFill>
                <a:srgbClr val="07112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321" y="476672"/>
            <a:ext cx="74261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Шахматное движение</a:t>
            </a:r>
            <a:endParaRPr lang="ru-RU" sz="44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9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6" grpId="0" animBg="1"/>
      <p:bldP spid="89137" grpId="0" animBg="1"/>
      <p:bldP spid="89139" grpId="0" animBg="1"/>
      <p:bldP spid="89140" grpId="0" animBg="1"/>
      <p:bldP spid="27692" grpId="0" animBg="1"/>
      <p:bldP spid="276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Шахматное движение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484784"/>
            <a:ext cx="3360189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360192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040180"/>
            <a:ext cx="3360192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7154"/>
            <a:ext cx="3365500" cy="251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22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Мониторинг качества математического образования после организации шахматного </a:t>
            </a:r>
            <a:r>
              <a:rPr lang="ru-RU" sz="2800" b="1" dirty="0" smtClean="0"/>
              <a:t>движения</a:t>
            </a:r>
            <a:endParaRPr lang="ru-RU" sz="28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3" t="28581" r="29952" b="9529"/>
          <a:stretch/>
        </p:blipFill>
        <p:spPr bwMode="auto">
          <a:xfrm>
            <a:off x="1701800" y="1739900"/>
            <a:ext cx="611056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251520" y="6118225"/>
            <a:ext cx="936625" cy="5492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2987675" y="4652963"/>
            <a:ext cx="2879725" cy="504825"/>
          </a:xfrm>
          <a:prstGeom prst="roundRect">
            <a:avLst>
              <a:gd name="adj" fmla="val 16667"/>
            </a:avLst>
          </a:prstGeom>
          <a:solidFill>
            <a:srgbClr val="003366">
              <a:alpha val="79999"/>
            </a:srgbClr>
          </a:solidFill>
          <a:ln w="9525">
            <a:solidFill>
              <a:srgbClr val="091639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Проблема</a:t>
            </a:r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733201" y="1484313"/>
            <a:ext cx="3059113" cy="1598612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22225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n-US" sz="2200" dirty="0">
                <a:solidFill>
                  <a:srgbClr val="091639"/>
                </a:solidFill>
              </a:rPr>
              <a:t> </a:t>
            </a:r>
            <a:r>
              <a:rPr lang="ru-RU" sz="2200" b="1" dirty="0" smtClean="0">
                <a:solidFill>
                  <a:srgbClr val="091639"/>
                </a:solidFill>
              </a:rPr>
              <a:t>В 1-4 классах – в рамках внеурочной деятельности</a:t>
            </a:r>
            <a:endParaRPr lang="ru-RU" sz="2200" b="1" dirty="0">
              <a:solidFill>
                <a:srgbClr val="091639"/>
              </a:solidFill>
            </a:endParaRP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3995936" y="1532384"/>
            <a:ext cx="4822825" cy="1598612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22225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n-US" sz="2200" b="1" dirty="0">
                <a:solidFill>
                  <a:srgbClr val="091639"/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1-2 классы -задания на развитие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логического мышления, восприятия, памяти, выполнения вычислительных операций в игровой форме</a:t>
            </a:r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748977" y="3284984"/>
            <a:ext cx="3059113" cy="1227137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22225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n-US" sz="2200" b="1" dirty="0">
                <a:solidFill>
                  <a:srgbClr val="091639"/>
                </a:solidFill>
              </a:rPr>
              <a:t> </a:t>
            </a:r>
            <a:r>
              <a:rPr lang="ru-RU" sz="2200" b="1" dirty="0" smtClean="0">
                <a:solidFill>
                  <a:srgbClr val="091639"/>
                </a:solidFill>
              </a:rPr>
              <a:t>«Умники и умницы»</a:t>
            </a:r>
            <a:endParaRPr lang="ru-RU" sz="2200" b="1" dirty="0">
              <a:solidFill>
                <a:srgbClr val="091639"/>
              </a:solidFill>
            </a:endParaRPr>
          </a:p>
        </p:txBody>
      </p:sp>
      <p:sp>
        <p:nvSpPr>
          <p:cNvPr id="85004" name="AutoShape 12"/>
          <p:cNvSpPr>
            <a:spLocks noChangeArrowheads="1"/>
          </p:cNvSpPr>
          <p:nvPr/>
        </p:nvSpPr>
        <p:spPr bwMode="auto">
          <a:xfrm>
            <a:off x="4021460" y="3284982"/>
            <a:ext cx="4822825" cy="1227137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22225">
            <a:solidFill>
              <a:srgbClr val="0916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ru-RU" sz="2200" dirty="0">
                <a:solidFill>
                  <a:srgbClr val="091639"/>
                </a:solidFill>
              </a:rPr>
              <a:t> </a:t>
            </a:r>
            <a:r>
              <a:rPr lang="ru-RU" sz="2200" b="1" dirty="0" smtClean="0">
                <a:solidFill>
                  <a:srgbClr val="091639"/>
                </a:solidFill>
              </a:rPr>
              <a:t>3-4 классы- составление и решение собственных логических задач, ребусов. головоломок</a:t>
            </a:r>
            <a:endParaRPr lang="ru-RU" sz="2200" b="1" dirty="0">
              <a:solidFill>
                <a:srgbClr val="091639"/>
              </a:solidFill>
            </a:endParaRP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971550" y="5589588"/>
            <a:ext cx="72723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16078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9163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200" b="1" dirty="0" smtClean="0">
                <a:solidFill>
                  <a:srgbClr val="091639"/>
                </a:solidFill>
              </a:rPr>
              <a:t>Организация кружковой работы в 5-7 классах</a:t>
            </a:r>
          </a:p>
        </p:txBody>
      </p:sp>
      <p:sp>
        <p:nvSpPr>
          <p:cNvPr id="85012" name="AutoShape 20"/>
          <p:cNvSpPr>
            <a:spLocks noChangeArrowheads="1"/>
          </p:cNvSpPr>
          <p:nvPr/>
        </p:nvSpPr>
        <p:spPr bwMode="auto">
          <a:xfrm>
            <a:off x="1691233" y="225203"/>
            <a:ext cx="5472608" cy="1008881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9525">
            <a:solidFill>
              <a:srgbClr val="091639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91639"/>
                </a:solidFill>
              </a:rPr>
              <a:t>Организация деятельности</a:t>
            </a:r>
          </a:p>
          <a:p>
            <a:pPr algn="ctr"/>
            <a:r>
              <a:rPr lang="ru-RU" sz="2400" b="1" dirty="0" smtClean="0">
                <a:solidFill>
                  <a:srgbClr val="091639"/>
                </a:solidFill>
              </a:rPr>
              <a:t>математического кружка </a:t>
            </a:r>
            <a:endParaRPr lang="ru-RU" sz="2400" b="1" dirty="0">
              <a:solidFill>
                <a:srgbClr val="091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4998" grpId="0" animBg="1"/>
      <p:bldP spid="84999" grpId="0" animBg="1"/>
      <p:bldP spid="85003" grpId="0" animBg="1"/>
      <p:bldP spid="85004" grpId="0" animBg="1"/>
      <p:bldP spid="85008" grpId="0"/>
      <p:bldP spid="850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Мониторинг качества математического образования </a:t>
            </a:r>
            <a:r>
              <a:rPr lang="ru-RU" sz="2800" b="1" dirty="0" smtClean="0"/>
              <a:t>в 5 классах </a:t>
            </a:r>
            <a:r>
              <a:rPr lang="ru-RU" sz="2800" b="1" dirty="0" err="1" smtClean="0"/>
              <a:t>Упоровского</a:t>
            </a:r>
            <a:r>
              <a:rPr lang="ru-RU" sz="2800" b="1" dirty="0" smtClean="0"/>
              <a:t> района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49159"/>
              </p:ext>
            </p:extLst>
          </p:nvPr>
        </p:nvGraphicFramePr>
        <p:xfrm>
          <a:off x="689330" y="1457730"/>
          <a:ext cx="8136903" cy="4820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024"/>
                <a:gridCol w="1020059"/>
                <a:gridCol w="1019325"/>
                <a:gridCol w="1019325"/>
                <a:gridCol w="1128404"/>
                <a:gridCol w="1128404"/>
                <a:gridCol w="1358362"/>
              </a:tblGrid>
              <a:tr h="1560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Название ОО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 gridSpan="5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Качественная успеваемость (в %) по математике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</a:rPr>
                        <a:t>Ведётся ли математический кружок, если да, укажите с какого периода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</a:tr>
              <a:tr h="713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2012-2013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(2 класс)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2013-2014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(3 класс)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2014-2015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(4 класс)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1 четверть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201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-201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(5 класс)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Стартовая </a:t>
                      </a:r>
                      <a:r>
                        <a:rPr lang="ru-RU" sz="800" b="1" dirty="0" err="1">
                          <a:solidFill>
                            <a:srgbClr val="002060"/>
                          </a:solidFill>
                          <a:effectLst/>
                        </a:rPr>
                        <a:t>метапредметная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</a:rPr>
                        <a:t> диагностика – сентябрь 2015 г. (данные по математике) 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МАОУ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</a:rPr>
                        <a:t>Ингалинская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 СОШ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54%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61%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67%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69%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50%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</a:rPr>
                        <a:t>в  1-4 классах – «Умники и умницы», в 5 классе – «Робототехника»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</a:tr>
              <a:tr h="535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МАОУ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</a:rPr>
                        <a:t>Крашенининская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 ООШ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20%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20%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20%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20%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20%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</a:tr>
              <a:tr h="832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МАОУ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</a:rPr>
                        <a:t>Емуртлинская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 СОШ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59,4%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67,2%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59%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70%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47 %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</a:rPr>
                        <a:t>Математические кружки не ведутся, занятия проводятся в рамках индивидуальной работы с одарёнными и слабоуспевающими учащимися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</a:tr>
              <a:tr h="356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МАОУ Масальская СОШ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27%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27%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33%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40%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16%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</a:rPr>
                        <a:t>Кружок в рамках ФГОС «Занимательная математика» с 01.09.2015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</a:tr>
              <a:tr h="356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МАОУ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</a:rPr>
                        <a:t>Суерская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 СОШ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50%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50%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47%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53%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45%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</a:tr>
              <a:tr h="535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МАОУ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</a:rPr>
                        <a:t>Липихинская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 ООШ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40%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40%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40%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40%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40%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</a:rPr>
                        <a:t>«В мире чисел» с 01.09.2015г.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</a:tr>
              <a:tr h="2081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МАОУ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</a:rPr>
                        <a:t>Упоровская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 СОШ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2а – 81%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3а – 81%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4а  – 71%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5а  – 85%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 rowSpan="4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В 1-4 классах -кружок «Умники и умницы»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</a:tr>
              <a:tr h="208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2б – 66%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3б – 67%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4б  – 67%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5б   – 52%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2в – 64%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3в – 65%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4в  – 75%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5в  –  64%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2г – 65%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3г – 65%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4г  – 55%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5г  –  67%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16" marR="2551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96242" y="6165304"/>
            <a:ext cx="936625" cy="5492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1.6|1.7|1.4|0.7|0.7|0.6|0.6|0.7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1109</TotalTime>
  <Words>1299</Words>
  <Application>Microsoft Office PowerPoint</Application>
  <PresentationFormat>Экран (4:3)</PresentationFormat>
  <Paragraphs>270</Paragraphs>
  <Slides>21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  <vt:variant>
        <vt:lpstr>Произвольные показы</vt:lpstr>
      </vt:variant>
      <vt:variant>
        <vt:i4>1</vt:i4>
      </vt:variant>
    </vt:vector>
  </HeadingPairs>
  <TitlesOfParts>
    <vt:vector size="23" baseType="lpstr">
      <vt:lpstr>Волна</vt:lpstr>
      <vt:lpstr>Из опыта работы стажировочной площадки по реализации Концепции математического образования в Упоровском районе</vt:lpstr>
      <vt:lpstr>Презентация PowerPoint</vt:lpstr>
      <vt:lpstr>Презентация PowerPoint</vt:lpstr>
      <vt:lpstr>Презентация PowerPoint</vt:lpstr>
      <vt:lpstr>Презентация PowerPoint</vt:lpstr>
      <vt:lpstr>Шахматное движение</vt:lpstr>
      <vt:lpstr>Мониторинг качества математического образования после организации шахматного движения</vt:lpstr>
      <vt:lpstr>Презентация PowerPoint</vt:lpstr>
      <vt:lpstr>Мониторинг качества математического образования в 5 классах Упоровского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Предметная лаборатория «Робототехника»</vt:lpstr>
      <vt:lpstr>Спасибо за внимание!</vt:lpstr>
      <vt:lpstr>Произвольный показ 1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101</cp:revision>
  <dcterms:created xsi:type="dcterms:W3CDTF">2011-05-08T14:21:01Z</dcterms:created>
  <dcterms:modified xsi:type="dcterms:W3CDTF">2015-12-10T13:28:45Z</dcterms:modified>
</cp:coreProperties>
</file>