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3" r:id="rId6"/>
    <p:sldId id="264" r:id="rId7"/>
    <p:sldId id="258" r:id="rId8"/>
    <p:sldId id="260" r:id="rId9"/>
    <p:sldId id="261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59832" y="764704"/>
            <a:ext cx="5104656" cy="3474720"/>
          </a:xfrm>
        </p:spPr>
        <p:txBody>
          <a:bodyPr>
            <a:noAutofit/>
          </a:bodyPr>
          <a:lstStyle/>
          <a:p>
            <a:pPr marL="45720" indent="0" algn="r">
              <a:buNone/>
            </a:pPr>
            <a:r>
              <a:rPr lang="ru-RU" sz="2400" dirty="0" smtClean="0"/>
              <a:t>«…профессии кажутся нам самыми возвышенными, если они пустили в нашем сердце глубокие корни, если идеям господствующим в них, мы готовы принести в жертву нашу жизнь и все наши стремления. Они могут осчастливить того, кто имеет к ним призвание, но они обрекают на гибель того, кто принялся за них поспешно, необдуманно, поддавшись моменту.»</a:t>
            </a:r>
          </a:p>
          <a:p>
            <a:pPr marL="45720" indent="0" algn="r">
              <a:buNone/>
            </a:pPr>
            <a:r>
              <a:rPr lang="ru-RU" sz="2400" dirty="0" smtClean="0"/>
              <a:t>(К. Маркс)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99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44522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Требования к компетенциям профессиональных инженеров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8964488" cy="5472608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анализ инженерных задач (постановка, исследование и анализ комплексных задач);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проектирование и разработка инженерных решений; 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оценка инженерной деятельности (оценивание результатов комплексной инженерной деятельности);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организация инженерной деятельности (организация части или всего комплекса инженерной деятельности);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исследования (проведение исследований комплексных инженерных задач, включая постановку эксперимента, анализ и интерпретацию данных, синтез информации, необходимой для достижения требуемого результата);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общественная безопасность инженерной деятельности (понимание социальных, культурных и экологических последствий комплексной инженерной деятельности, в том числе в отношении устойчивого развития);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51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453" y="550824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Требования к компетенциям профессиональных инженеров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2400"/>
            <a:ext cx="8352928" cy="5508848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коммуникация (ясность общения с другими участниками комплексной инженерной деятельности); 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обучение в течение всей жизни (непрерывное профессиональное совершенствование, достаточное для поддержания и развития компетенций);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законность и нормативность (соблюдение законодательства и правовых норм, охрана здоровья людей и обеспечение безопасности комплексной инженерной деятельности);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способность применять соответствующие теоретические и практические методы к анализу и решению инженерных проблем;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</a:pPr>
            <a:r>
              <a:rPr lang="ru-RU" sz="2400" dirty="0">
                <a:latin typeface="Times New Roman"/>
                <a:ea typeface="Courier New"/>
              </a:rPr>
              <a:t>умение использовать существующие и перспективные технологии, относящиеся к области специализации</a:t>
            </a:r>
            <a:r>
              <a:rPr lang="ru-RU" sz="2400" dirty="0" smtClean="0">
                <a:latin typeface="Times New Roman"/>
                <a:ea typeface="Courier New"/>
              </a:rPr>
              <a:t>;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3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2608101"/>
              </p:ext>
            </p:extLst>
          </p:nvPr>
        </p:nvGraphicFramePr>
        <p:xfrm>
          <a:off x="0" y="980728"/>
          <a:ext cx="9036496" cy="5256584"/>
        </p:xfrm>
        <a:graphic>
          <a:graphicData uri="http://schemas.openxmlformats.org/drawingml/2006/table">
            <a:tbl>
              <a:tblPr firstRow="1" firstCol="1" bandRow="1"/>
              <a:tblGrid>
                <a:gridCol w="347488"/>
                <a:gridCol w="7900776"/>
                <a:gridCol w="788232"/>
              </a:tblGrid>
              <a:tr h="657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часов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Введение. Термины и определения. Понятие приставки «нано-», значение понятий «технология»,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исследование», «инженер», роль инженера в современном мире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Аварии на объектах нефтегазового комплекса. Методы их устранений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6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Строительство и ремонт объектов НГК, современные отечественные и зарубежные технологии возведения резервуарных парков и прокладки магистральных трубопроводов в условиях заболоченных местностей и вечно мерзлых грунтов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Экскурсия в ТГНГУ в лабораторию бурения «РОСНЕФТЬ»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Постановка задач и целей исследований, планирование эксперимента, методы анализа и обработки экспериментальных данных.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Отечественные нанотехнологии в российской трубопроводной системе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Нефтегазовые нанотехнологии – основа экономики 21 века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6430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Нанотехнологии в нефтегазодобывающей отрасли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Нанотехнологии в отечественном и зарубежном машиностроении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Отечественные разработки в области наноматериалов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79345" y="174218"/>
            <a:ext cx="81411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Календарно-тематический план по специальному курсу: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Нанотехнологии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исследовательской деятельности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77967017"/>
              </p:ext>
            </p:extLst>
          </p:nvPr>
        </p:nvGraphicFramePr>
        <p:xfrm>
          <a:off x="179512" y="332656"/>
          <a:ext cx="8856983" cy="5328591"/>
        </p:xfrm>
        <a:graphic>
          <a:graphicData uri="http://schemas.openxmlformats.org/drawingml/2006/table">
            <a:tbl>
              <a:tblPr firstRow="1" firstCol="1" bandRow="1"/>
              <a:tblGrid>
                <a:gridCol w="386400"/>
                <a:gridCol w="7699936"/>
                <a:gridCol w="770647"/>
              </a:tblGrid>
              <a:tr h="444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Энергосберегающие технологии в нефтяной отрасли промышленности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развития и современный технический уровень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Перспективы развития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Распределение добычи нефти между отдельными регионами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Проблемы энергосбережения и пути их решения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Повышение энергетической эффективности экономики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1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Энергосберегающие технологии на основе электрического нагревательного кабеля компании ССТ ф нефтегазовой промышленности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Энергосбережение при подготовке нефти и газа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Современные научные разработки в области сварочного производства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Классификация способов сварки при строительстве нефтегазовых объектов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Экскурсия в сварочную лабораторию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ТюмГНГУ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57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13711371"/>
              </p:ext>
            </p:extLst>
          </p:nvPr>
        </p:nvGraphicFramePr>
        <p:xfrm>
          <a:off x="395536" y="188637"/>
          <a:ext cx="8640960" cy="6264698"/>
        </p:xfrm>
        <a:graphic>
          <a:graphicData uri="http://schemas.openxmlformats.org/drawingml/2006/table">
            <a:tbl>
              <a:tblPr firstRow="1" firstCol="1" bandRow="1"/>
              <a:tblGrid>
                <a:gridCol w="449079"/>
                <a:gridCol w="7345422"/>
                <a:gridCol w="846459"/>
              </a:tblGrid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Понятие «проект». Методы расчета рисков проекта.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Жизненный цикл проекта, стадии «жизни проекта»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эффективности проектов, пути оценки эффективности проектов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Экскурсия в лабораторию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микротомографических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исследований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ТюмГНГУ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Эксплуатация объектов НГК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Лекция: «Нобелевские премии и Нобелевские лауреаты»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Плазма – четвертое агрегатное состояние вещества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Лекция: «Широкие фракции легких углеводородов»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Транспорт углеводородного сырья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Отечественные и зарубежные технологии переработки нефти и газа. Крекинг нефти.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18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 часов: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7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2363141"/>
              </p:ext>
            </p:extLst>
          </p:nvPr>
        </p:nvGraphicFramePr>
        <p:xfrm>
          <a:off x="107504" y="836708"/>
          <a:ext cx="8843996" cy="4975215"/>
        </p:xfrm>
        <a:graphic>
          <a:graphicData uri="http://schemas.openxmlformats.org/drawingml/2006/table">
            <a:tbl>
              <a:tblPr firstRow="1" firstCol="1" bandRow="1"/>
              <a:tblGrid>
                <a:gridCol w="392866"/>
                <a:gridCol w="7590564"/>
                <a:gridCol w="860566"/>
              </a:tblGrid>
              <a:tr h="5868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часов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Введение. Роль 3Д моделирования в современной жизни человека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Трехмерная </a:t>
                      </a: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графика.Моделирование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Понятие информационной модели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этапы построения информационной модели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Построение и использование компьютерных моделей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3Д моделирование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Классификации моделей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643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требования к моделям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Рендеринг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Программное обеспечение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Трехмерные дисплеи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Виды трехмерных дисплеев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Стереоскопические дисплеи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Голографические дисплеи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Объемные дисплеи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124853"/>
            <a:ext cx="7632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Календарно-тематический план по специальному курсу: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Математические методы в инженерии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38330514"/>
              </p:ext>
            </p:extLst>
          </p:nvPr>
        </p:nvGraphicFramePr>
        <p:xfrm>
          <a:off x="251520" y="620688"/>
          <a:ext cx="8712968" cy="5400603"/>
        </p:xfrm>
        <a:graphic>
          <a:graphicData uri="http://schemas.openxmlformats.org/drawingml/2006/table">
            <a:tbl>
              <a:tblPr firstRow="1" firstCol="1" bandRow="1"/>
              <a:tblGrid>
                <a:gridCol w="485764"/>
                <a:gridCol w="7373692"/>
                <a:gridCol w="853512"/>
              </a:tblGrid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программного продукта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Постановка задачи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Пользовательский интерфейс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Структура программы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3Д принтер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3Д сканер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Оптические модуляторы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Параметрическое проектирование на основе конструктивных элементов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Современные 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CAD</a:t>
                      </a: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системы и их классификации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Системы инженерного анализа 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CAE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Изучение программного комплекса 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Auto</a:t>
                      </a: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Desk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Изучение программного комплекса </a:t>
                      </a: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Teflex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1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 часов: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9153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14" marR="46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13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229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Основные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6632"/>
            <a:ext cx="8640960" cy="5256584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Char char="v"/>
            </a:pPr>
            <a:r>
              <a:rPr lang="ru-RU" sz="2400" dirty="0">
                <a:latin typeface="Times New Roman"/>
                <a:ea typeface="Courier New"/>
              </a:rPr>
              <a:t>Востребованность перечисленных профессиональных компетенций подтверждается анализом результатов </a:t>
            </a:r>
            <a:r>
              <a:rPr lang="ru-RU" sz="2400" dirty="0" smtClean="0">
                <a:latin typeface="Times New Roman"/>
                <a:ea typeface="Courier New"/>
              </a:rPr>
              <a:t>ежеквартального </a:t>
            </a:r>
            <a:r>
              <a:rPr lang="ru-RU" sz="2400" dirty="0">
                <a:latin typeface="Times New Roman"/>
                <a:ea typeface="Courier New"/>
              </a:rPr>
              <a:t>мониторинга качества подготовки </a:t>
            </a:r>
            <a:r>
              <a:rPr lang="ru-RU" sz="2400" dirty="0" smtClean="0">
                <a:latin typeface="Times New Roman"/>
                <a:ea typeface="Courier New"/>
              </a:rPr>
              <a:t>обучающихся. </a:t>
            </a:r>
          </a:p>
          <a:p>
            <a:pPr algn="ctr">
              <a:buFont typeface="Wingdings" pitchFamily="2" charset="2"/>
              <a:buChar char="v"/>
            </a:pPr>
            <a:r>
              <a:rPr lang="ru-RU" sz="2400" dirty="0" smtClean="0">
                <a:latin typeface="Times New Roman"/>
                <a:ea typeface="Courier New"/>
              </a:rPr>
              <a:t>На основании требований к компетенциям профессиональных инженеров были разработаны структуры описываемых программ, учебно-методический комплекс и календарно-тематические планы, приведенные выше.</a:t>
            </a:r>
          </a:p>
          <a:p>
            <a:pPr algn="ctr">
              <a:buFont typeface="Wingdings" pitchFamily="2" charset="2"/>
              <a:buChar char="v"/>
            </a:pPr>
            <a:r>
              <a:rPr lang="ru-RU" sz="2400" dirty="0" smtClean="0">
                <a:latin typeface="Times New Roman"/>
              </a:rPr>
              <a:t>В соответствии с пожеланиями обучающихся были определены ведущие направления работы в рамках осуществляемого ими индивидуального исследовательского проекта.</a:t>
            </a:r>
          </a:p>
          <a:p>
            <a:pPr algn="ctr">
              <a:buFont typeface="Wingdings" pitchFamily="2" charset="2"/>
              <a:buChar char="v"/>
            </a:pPr>
            <a:r>
              <a:rPr lang="ru-RU" sz="2400" dirty="0" smtClean="0">
                <a:latin typeface="Times New Roman"/>
              </a:rPr>
              <a:t>На основе анализа актуальных проблем всего НГК и проведенного литературного обзора были сформулированы конкретные темы исследовательских проектов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3781144"/>
              </p:ext>
            </p:extLst>
          </p:nvPr>
        </p:nvGraphicFramePr>
        <p:xfrm>
          <a:off x="467544" y="404664"/>
          <a:ext cx="8280920" cy="6394895"/>
        </p:xfrm>
        <a:graphic>
          <a:graphicData uri="http://schemas.openxmlformats.org/drawingml/2006/table">
            <a:tbl>
              <a:tblPr firstRow="1" firstCol="1" bandRow="1"/>
              <a:tblGrid>
                <a:gridCol w="812752"/>
                <a:gridCol w="1400862"/>
                <a:gridCol w="4930321"/>
                <a:gridCol w="1136985"/>
              </a:tblGrid>
              <a:tr h="241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работы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7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Авдеев Сергей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«Исследование остаточных сварочных напряжений и деформаций при различных способах сварки: РД, МП, АФ»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Сварка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Баландин Максим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«Освоение морских шельфов: поиск оптимального способа добычи нефти и газа со дня морей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Бурение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Богданов Дима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«Области применения лазерной сварки, сварки трением»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Сварка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7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Вакарин Степан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Курганов Анатолий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«Нано-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энергосберегающие технологии сварочного производства при строительстве, ремонте магистральных трубопроводов»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Энергосбережение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7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Кабиров Алексей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«Восстановление изношенных поверхностей валов, клиновых задвижек с помощью прогрессивных методов наплавки»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Наплавка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Кадуков Дмитрий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«Исследование работы интеллектуальных скважин»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Бурение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73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Куртукова Надя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Лукиных Денис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«Применение микротомографических исследований в современных проектах. Анализ исследования керна, горных пород почвенного слоя Тюменской и Свердловской области»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Прикладная геология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27" marR="453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94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7640481"/>
              </p:ext>
            </p:extLst>
          </p:nvPr>
        </p:nvGraphicFramePr>
        <p:xfrm>
          <a:off x="467544" y="476672"/>
          <a:ext cx="8424935" cy="5328592"/>
        </p:xfrm>
        <a:graphic>
          <a:graphicData uri="http://schemas.openxmlformats.org/drawingml/2006/table">
            <a:tbl>
              <a:tblPr firstRow="1" firstCol="1" bandRow="1"/>
              <a:tblGrid>
                <a:gridCol w="826887"/>
                <a:gridCol w="1868472"/>
                <a:gridCol w="3872314"/>
                <a:gridCol w="1857262"/>
              </a:tblGrid>
              <a:tr h="9403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Линькова Маша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«Методы просушки, подготовки газа к транспортировке; принципы расстановки компрессорных станций»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Газ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Мусатов Касым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«Анализ методов эффективности закрытия и цементирования сварки»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Бурение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78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Никитин Илья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«Внедрение высокопроизводительных способов сварки в технологический процесс изготовления ёмкостного оборудования»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Сварка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3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Петров Данил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«Причины возникновения газовых пачек при бурении и ликвидации утечек продукта из скважины»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Бурение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Петров Тимофей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«Пути применения горизонтально направленного бурения»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Бурение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3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Шманай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Георгий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«Виды композитных материалов, исследование их свойств и областей применения»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Материаловедение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7" marR="66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23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Нано-технологии в исследовательской деятельности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793" y="332656"/>
            <a:ext cx="6286623" cy="3874219"/>
          </a:xfrm>
        </p:spPr>
      </p:pic>
    </p:spTree>
    <p:extLst>
      <p:ext uri="{BB962C8B-B14F-4D97-AF65-F5344CB8AC3E}">
        <p14:creationId xmlns:p14="http://schemas.microsoft.com/office/powerpoint/2010/main" val="15645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Презентацию подготовил педагог дополнительного образования </a:t>
            </a:r>
            <a:br>
              <a:rPr lang="ru-RU" sz="2400" dirty="0" smtClean="0"/>
            </a:br>
            <a:r>
              <a:rPr lang="ru-RU" sz="2400" dirty="0" smtClean="0"/>
              <a:t>МАОУ-лицея № 81-Галинский А.А.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19672" y="764704"/>
            <a:ext cx="6400800" cy="3474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89240"/>
            <a:ext cx="6512511" cy="93610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Краткая аннотация программы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5455754"/>
              </p:ext>
            </p:extLst>
          </p:nvPr>
        </p:nvGraphicFramePr>
        <p:xfrm>
          <a:off x="467544" y="188640"/>
          <a:ext cx="8496944" cy="5558206"/>
        </p:xfrm>
        <a:graphic>
          <a:graphicData uri="http://schemas.openxmlformats.org/drawingml/2006/table">
            <a:tbl>
              <a:tblPr firstRow="1" firstCol="1" bandRow="1"/>
              <a:tblGrid>
                <a:gridCol w="4248027"/>
                <a:gridCol w="4248917"/>
              </a:tblGrid>
              <a:tr h="486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Название образовательного учреждения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МАОУ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лицей № 81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Название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программы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Нано-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технологии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 в исследовательской деятельности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Математические методы в инженерии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Приоритетное направление модернизации и технологического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развития экономики России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Повышение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энергоэффективности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 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ресурсосбережения на объектах НГК посредством внедрения и освоения методологических основ исследования (проблематики инженерной отрасли) в 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образовательный процесс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Наименование конкретного проекта по приоритетному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направлению модернизации и технологического развития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экономики России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Проект обеспечения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энергоэффективности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 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ресурсосбережения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, доказанный расчетами в каждом научно-исследовательском проекте обучающегося с помощью основ математических методов в инженерии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1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smtClean="0"/>
              <a:t>Доля  компаний, испытывающих дефицит работников различных категорий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7200800" cy="3744416"/>
          </a:xfrm>
        </p:spPr>
      </p:pic>
    </p:spTree>
    <p:extLst>
      <p:ext uri="{BB962C8B-B14F-4D97-AF65-F5344CB8AC3E}">
        <p14:creationId xmlns:p14="http://schemas.microsoft.com/office/powerpoint/2010/main" val="13530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653136"/>
            <a:ext cx="7776864" cy="85496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Краткая характеристика программы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439248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NewRomanPSMT"/>
                <a:cs typeface="Times New Roman"/>
              </a:rPr>
              <a:t>Программа включает лекционные и практические занятия по направлению нано-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технологии в исследовательской деятельности и математические методы в инженерии.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Предусматривает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текущий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контроль, современные схемы обустройства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объектов нефтегазового комплекса,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способы оптимизации плана-графика производства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работ,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современные технологии диагностического и неразрушающего, ресурсосберегающего контроля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объектов НГК,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обеспечение надежных и безопасных способов производства </a:t>
            </a: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инженерно-строительных работ.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551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869160"/>
            <a:ext cx="6512511" cy="86409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Краткая характеристика программы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1782" y="260647"/>
            <a:ext cx="8346682" cy="4630007"/>
          </a:xfrm>
        </p:spPr>
        <p:txBody>
          <a:bodyPr>
            <a:normAutofit fontScale="92500"/>
          </a:bodyPr>
          <a:lstStyle/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600" dirty="0" smtClean="0">
                <a:latin typeface="Times New Roman"/>
                <a:ea typeface="TimesNewRomanPSMT"/>
                <a:cs typeface="Times New Roman"/>
              </a:rPr>
              <a:t>Также внедрение данных программ в образовательный процесс направлено на повышение роли и статуса инженера, формирование </a:t>
            </a:r>
            <a:r>
              <a:rPr lang="ru-RU" sz="2600" dirty="0">
                <a:latin typeface="Times New Roman"/>
                <a:ea typeface="TimesNewRomanPSMT"/>
                <a:cs typeface="Times New Roman"/>
              </a:rPr>
              <a:t>качества знаний, соответствующих современным компетенциям инженерно-технических </a:t>
            </a:r>
            <a:r>
              <a:rPr lang="ru-RU" sz="2600" dirty="0" smtClean="0">
                <a:latin typeface="Times New Roman"/>
                <a:ea typeface="TimesNewRomanPSMT"/>
                <a:cs typeface="Times New Roman"/>
              </a:rPr>
              <a:t>работников. Программы в себе интегрируют изучение, инженерное проектирование (методы и элементы проектных расчетов) </a:t>
            </a:r>
            <a:r>
              <a:rPr lang="ru-RU" sz="2600" dirty="0">
                <a:latin typeface="Times New Roman"/>
                <a:ea typeface="TimesNewRomanPSMT"/>
                <a:cs typeface="Times New Roman"/>
              </a:rPr>
              <a:t>и практическое применение передовых технологий производства </a:t>
            </a:r>
            <a:r>
              <a:rPr lang="ru-RU" sz="2600" dirty="0" smtClean="0">
                <a:latin typeface="Times New Roman"/>
                <a:ea typeface="TimesNewRomanPSMT"/>
                <a:cs typeface="Times New Roman"/>
              </a:rPr>
              <a:t>промышленных и гражданских объектов в </a:t>
            </a:r>
            <a:r>
              <a:rPr lang="ru-RU" sz="2600" dirty="0">
                <a:latin typeface="Times New Roman"/>
                <a:ea typeface="TimesNewRomanPSMT"/>
                <a:cs typeface="Times New Roman"/>
              </a:rPr>
              <a:t>различных климатических условиях, в том числе районов Крайнего Севера</a:t>
            </a:r>
            <a:r>
              <a:rPr lang="ru-RU" sz="2600" dirty="0" smtClean="0">
                <a:latin typeface="Times New Roman"/>
                <a:ea typeface="TimesNewRomanPSMT"/>
                <a:cs typeface="Times New Roman"/>
              </a:rPr>
              <a:t>.</a:t>
            </a:r>
            <a:endParaRPr lang="ru-RU" sz="26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65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7848872" cy="6264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/>
              <a:t>Цели курса: </a:t>
            </a:r>
          </a:p>
          <a:p>
            <a:pPr marL="502920" indent="-457200" algn="just">
              <a:buAutoNum type="arabicPeriod"/>
            </a:pPr>
            <a:r>
              <a:rPr lang="ru-RU" dirty="0" smtClean="0"/>
              <a:t>Освоение обучающимися методологии научного познания как основы научного творчества, привитие навыков постановки задач научного исследования, изучение учащимися эксперимента как основного элемента методики научного исследования, а также изучение и освоение способов метрологического обеспечения и обработки результатов эксперимента, знакомство с методами оценки экономической эффективности выполненного исследования, изучение основных принципов организации микро- научных коллективов. </a:t>
            </a:r>
          </a:p>
          <a:p>
            <a:pPr marL="502920" indent="-457200" algn="just">
              <a:buAutoNum type="arabicPeriod"/>
            </a:pPr>
            <a:r>
              <a:rPr lang="ru-RU" dirty="0" smtClean="0"/>
              <a:t>Параллельное выполнение научно-исследовательских проектов, тематика которых направлена на решение актуальных проблем Нефтегазодобывающей отрасли промышленности.</a:t>
            </a:r>
          </a:p>
          <a:p>
            <a:pPr marL="502920" indent="-45720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8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836712"/>
            <a:ext cx="7632848" cy="5649808"/>
          </a:xfrm>
        </p:spPr>
        <p:txBody>
          <a:bodyPr>
            <a:normAutofit/>
          </a:bodyPr>
          <a:lstStyle/>
          <a:p>
            <a:pPr marL="45720" indent="0" algn="ctr" hangingPunct="0">
              <a:spcAft>
                <a:spcPts val="0"/>
              </a:spcAft>
              <a:buNone/>
            </a:pPr>
            <a:r>
              <a:rPr lang="ru-RU" sz="2400" b="1" cap="all" dirty="0" smtClean="0">
                <a:latin typeface="Times New Roman"/>
                <a:ea typeface="Times New Roman"/>
              </a:rPr>
              <a:t>Результаты изучения ДИСЦИПЛИН</a:t>
            </a:r>
          </a:p>
          <a:p>
            <a:pPr algn="ctr" hangingPunct="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 smtClean="0">
                <a:latin typeface="Times New Roman"/>
                <a:ea typeface="Times New Roman"/>
              </a:rPr>
              <a:t> Нано-технологии в исследовательской деятельности</a:t>
            </a:r>
          </a:p>
          <a:p>
            <a:pPr algn="ctr" hangingPunct="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 smtClean="0">
                <a:latin typeface="Times New Roman"/>
                <a:ea typeface="Times New Roman"/>
              </a:rPr>
              <a:t>Математические методы в инженерии</a:t>
            </a:r>
            <a:endParaRPr lang="ru-RU" sz="2400" dirty="0">
              <a:latin typeface="Times New Roman"/>
              <a:ea typeface="Times New Roman"/>
            </a:endParaRPr>
          </a:p>
          <a:p>
            <a:pPr marR="269240" indent="0" algn="just" hangingPunc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	</a:t>
            </a:r>
            <a:r>
              <a:rPr lang="ru-RU" sz="2800" dirty="0" smtClean="0">
                <a:latin typeface="Times New Roman"/>
                <a:ea typeface="Times New Roman"/>
              </a:rPr>
              <a:t>В  </a:t>
            </a:r>
            <a:r>
              <a:rPr lang="ru-RU" sz="2800" dirty="0">
                <a:latin typeface="Times New Roman"/>
                <a:ea typeface="Times New Roman"/>
              </a:rPr>
              <a:t>результате изучения </a:t>
            </a:r>
            <a:r>
              <a:rPr lang="ru-RU" sz="2800" dirty="0" smtClean="0">
                <a:latin typeface="Times New Roman"/>
                <a:ea typeface="Times New Roman"/>
              </a:rPr>
              <a:t>данных спецкурсов обучающийся </a:t>
            </a:r>
            <a:r>
              <a:rPr lang="ru-RU" sz="2800" u="sng" dirty="0">
                <a:latin typeface="Times New Roman"/>
                <a:ea typeface="Times New Roman"/>
              </a:rPr>
              <a:t>должен уметь</a:t>
            </a:r>
            <a:r>
              <a:rPr lang="ru-RU" sz="2800" dirty="0">
                <a:latin typeface="Times New Roman"/>
                <a:ea typeface="Times New Roman"/>
              </a:rPr>
              <a:t> решать задачи научного исследования, планировать и ставить эксперимент, как основной элемент методики научного исследования, </a:t>
            </a:r>
            <a:r>
              <a:rPr lang="ru-RU" sz="2800" dirty="0" smtClean="0">
                <a:latin typeface="Times New Roman"/>
                <a:ea typeface="Times New Roman"/>
              </a:rPr>
              <a:t>обрабатывать </a:t>
            </a:r>
            <a:r>
              <a:rPr lang="ru-RU" sz="2800" dirty="0">
                <a:latin typeface="Times New Roman"/>
                <a:ea typeface="Times New Roman"/>
              </a:rPr>
              <a:t>результаты эксперимента и </a:t>
            </a:r>
            <a:r>
              <a:rPr lang="ru-RU" sz="2800" dirty="0" smtClean="0">
                <a:latin typeface="Times New Roman"/>
                <a:ea typeface="Times New Roman"/>
              </a:rPr>
              <a:t>уметь оценивать </a:t>
            </a:r>
            <a:r>
              <a:rPr lang="ru-RU" sz="2800" dirty="0">
                <a:latin typeface="Times New Roman"/>
                <a:ea typeface="Times New Roman"/>
              </a:rPr>
              <a:t>достоверность его результатов.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89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469560" cy="586583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/>
              <a:t>	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На основе анализа требований к компетенциям профессиональных инженеров, содержащихся в рекомендациях </a:t>
            </a:r>
            <a:r>
              <a:rPr lang="ru-RU" sz="2400" dirty="0" err="1" smtClean="0">
                <a:latin typeface="+mj-lt"/>
                <a:cs typeface="Times New Roman" pitchFamily="18" charset="0"/>
              </a:rPr>
              <a:t>ВУЗовских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стандартов и в рекомендациях предприятий были определены требования к профессиональным компетенциям инженеров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+mj-lt"/>
                <a:ea typeface="Courier New"/>
                <a:cs typeface="Times New Roman" pitchFamily="18" charset="0"/>
              </a:rPr>
              <a:t>	</a:t>
            </a:r>
            <a:r>
              <a:rPr lang="ru-RU" sz="2400" dirty="0" smtClean="0">
                <a:latin typeface="+mj-lt"/>
                <a:ea typeface="Courier New"/>
                <a:cs typeface="Times New Roman" pitchFamily="18" charset="0"/>
              </a:rPr>
              <a:t>При </a:t>
            </a:r>
            <a:r>
              <a:rPr lang="ru-RU" sz="2400" dirty="0">
                <a:latin typeface="+mj-lt"/>
                <a:ea typeface="Courier New"/>
                <a:cs typeface="Times New Roman" pitchFamily="18" charset="0"/>
              </a:rPr>
              <a:t>формировании компетенций по </a:t>
            </a:r>
            <a:r>
              <a:rPr lang="ru-RU" sz="2400" dirty="0" smtClean="0">
                <a:latin typeface="+mj-lt"/>
                <a:ea typeface="Courier New"/>
                <a:cs typeface="Times New Roman" pitchFamily="18" charset="0"/>
              </a:rPr>
              <a:t>реализуемым программам </a:t>
            </a:r>
            <a:r>
              <a:rPr lang="ru-RU" sz="2400" dirty="0">
                <a:latin typeface="+mj-lt"/>
                <a:ea typeface="Courier New"/>
                <a:cs typeface="Times New Roman" pitchFamily="18" charset="0"/>
              </a:rPr>
              <a:t>также учитывались требования работодателей, профессиональной и академической </a:t>
            </a:r>
            <a:r>
              <a:rPr lang="ru-RU" sz="2400" dirty="0" smtClean="0">
                <a:latin typeface="+mj-lt"/>
                <a:ea typeface="Courier New"/>
                <a:cs typeface="Times New Roman" pitchFamily="18" charset="0"/>
              </a:rPr>
              <a:t>общественности.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793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342</TotalTime>
  <Words>1363</Words>
  <Application>Microsoft Office PowerPoint</Application>
  <PresentationFormat>Экран (4:3)</PresentationFormat>
  <Paragraphs>296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Презентация PowerPoint</vt:lpstr>
      <vt:lpstr>Нано-технологии в исследовательской деятельности</vt:lpstr>
      <vt:lpstr>Краткая аннотация программы</vt:lpstr>
      <vt:lpstr>Доля  компаний, испытывающих дефицит работников различных категорий</vt:lpstr>
      <vt:lpstr>Краткая характеристика программы</vt:lpstr>
      <vt:lpstr>Краткая характеристика программы</vt:lpstr>
      <vt:lpstr>Презентация PowerPoint</vt:lpstr>
      <vt:lpstr>Презентация PowerPoint</vt:lpstr>
      <vt:lpstr>Презентация PowerPoint</vt:lpstr>
      <vt:lpstr>Требования к компетенциям профессиональных инженеров</vt:lpstr>
      <vt:lpstr>Требования к компетенциям профессиональных инженеров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выводы</vt:lpstr>
      <vt:lpstr>Презентация PowerPoint</vt:lpstr>
      <vt:lpstr>Презентация PowerPoint</vt:lpstr>
      <vt:lpstr>Презентацию подготовил педагог дополнительного образования  МАОУ-лицея № 81-Галинский А.А.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Teacher</cp:lastModifiedBy>
  <cp:revision>28</cp:revision>
  <dcterms:created xsi:type="dcterms:W3CDTF">2015-12-08T14:23:27Z</dcterms:created>
  <dcterms:modified xsi:type="dcterms:W3CDTF">2015-12-09T12:03:55Z</dcterms:modified>
</cp:coreProperties>
</file>