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5" r:id="rId6"/>
    <p:sldId id="266" r:id="rId7"/>
    <p:sldId id="269" r:id="rId8"/>
    <p:sldId id="272" r:id="rId9"/>
    <p:sldId id="273" r:id="rId10"/>
    <p:sldId id="274" r:id="rId11"/>
    <p:sldId id="26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3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4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4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7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4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4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7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1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3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4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667E-88A0-49DD-A072-3ECAA04501A9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3B71-4929-40B2-B7A4-20B88CEA1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2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44824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i="1" dirty="0">
              <a:solidFill>
                <a:srgbClr val="002060"/>
              </a:solidFill>
            </a:endParaRPr>
          </a:p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«А может, </a:t>
            </a:r>
          </a:p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и не все так просто..?»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Черепаха </a:t>
            </a:r>
            <a:r>
              <a:rPr lang="ru-RU" sz="4400" b="1" dirty="0" err="1" smtClean="0"/>
              <a:t>Квази</a:t>
            </a:r>
            <a:endParaRPr lang="ru-RU" sz="4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http://www.lewis-carroll.ru/images/img/alisa/cherepashij-s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960440" cy="47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263691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видео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4" name="видео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76" y="980729"/>
            <a:ext cx="910985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3600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645" y="2060848"/>
            <a:ext cx="179206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19900" b="1" i="1" dirty="0" smtClean="0">
                <a:solidFill>
                  <a:srgbClr val="002060"/>
                </a:solidFill>
              </a:rPr>
              <a:t>?</a:t>
            </a:r>
            <a:endParaRPr lang="ru-RU" sz="9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92696"/>
            <a:ext cx="179206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19900" b="1" i="1" dirty="0" smtClean="0">
                <a:solidFill>
                  <a:srgbClr val="002060"/>
                </a:solidFill>
              </a:rPr>
              <a:t>?</a:t>
            </a:r>
            <a:endParaRPr lang="ru-RU" sz="9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426291"/>
            <a:ext cx="179206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19900" b="1" i="1" dirty="0" smtClean="0">
                <a:solidFill>
                  <a:srgbClr val="002060"/>
                </a:solidFill>
              </a:rPr>
              <a:t>?</a:t>
            </a:r>
            <a:endParaRPr lang="ru-RU" sz="9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-171400"/>
            <a:ext cx="179206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19900" b="1" i="1" dirty="0" smtClean="0">
                <a:solidFill>
                  <a:srgbClr val="002060"/>
                </a:solidFill>
              </a:rPr>
              <a:t>?</a:t>
            </a:r>
            <a:endParaRPr lang="ru-RU" sz="9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052736"/>
            <a:ext cx="179206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19900" b="1" i="1" dirty="0" smtClean="0">
                <a:solidFill>
                  <a:srgbClr val="002060"/>
                </a:solidFill>
              </a:rPr>
              <a:t>?</a:t>
            </a:r>
            <a:endParaRPr lang="ru-RU" sz="9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7723" y="2564904"/>
            <a:ext cx="179206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19900" b="1" i="1" dirty="0" smtClean="0">
                <a:solidFill>
                  <a:srgbClr val="002060"/>
                </a:solidFill>
              </a:rPr>
              <a:t>?</a:t>
            </a:r>
            <a:endParaRPr lang="ru-RU" sz="9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3573016"/>
            <a:ext cx="179206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19900" b="1" i="1" dirty="0" smtClean="0">
                <a:solidFill>
                  <a:srgbClr val="002060"/>
                </a:solidFill>
              </a:rPr>
              <a:t>?</a:t>
            </a:r>
            <a:endParaRPr lang="ru-RU" sz="9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2564903"/>
            <a:ext cx="179206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19900" b="1" i="1" dirty="0" smtClean="0">
                <a:solidFill>
                  <a:srgbClr val="002060"/>
                </a:solidFill>
              </a:rPr>
              <a:t>?</a:t>
            </a:r>
            <a:endParaRPr lang="ru-RU" sz="9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2636912"/>
                <a:ext cx="8640960" cy="1967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u-RU" sz="4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4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ru-RU" sz="4400" b="1" dirty="0" smtClean="0">
                                  <a:solidFill>
                                    <a:srgbClr val="002060"/>
                                  </a:solidFill>
                                </a:rPr>
                                <m:t>Шахматы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4400" b="1" dirty="0" smtClean="0">
                                  <a:solidFill>
                                    <a:srgbClr val="002060"/>
                                  </a:solidFill>
                                </a:rPr>
                                <m:t>Трик−трак (нарды)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ru-RU" sz="4400" b="1" dirty="0" smtClean="0">
                                  <a:solidFill>
                                    <a:srgbClr val="002060"/>
                                  </a:solidFill>
                                </a:rPr>
                                <m:t>«Халма» (уголки)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4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36912"/>
                <a:ext cx="8640960" cy="19670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03659" y="3267622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Что общего?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412776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/>
              <a:t>	</a:t>
            </a:r>
            <a:r>
              <a:rPr lang="ru-RU" sz="2700" i="1" dirty="0" smtClean="0">
                <a:solidFill>
                  <a:srgbClr val="002060"/>
                </a:solidFill>
              </a:rPr>
              <a:t>Интеллектуальные </a:t>
            </a:r>
            <a:r>
              <a:rPr lang="ru-RU" sz="2700" i="1" dirty="0">
                <a:solidFill>
                  <a:srgbClr val="002060"/>
                </a:solidFill>
              </a:rPr>
              <a:t>развлечения необходимы для нашего духовного здоровья. К числу таких развлечений, несомненно, можно отнести игры, подобные игре в </a:t>
            </a:r>
            <a:r>
              <a:rPr lang="ru-RU" sz="2700" i="1" dirty="0" err="1">
                <a:solidFill>
                  <a:srgbClr val="002060"/>
                </a:solidFill>
              </a:rPr>
              <a:t>трик</a:t>
            </a:r>
            <a:r>
              <a:rPr lang="ru-RU" sz="2700" i="1" dirty="0">
                <a:solidFill>
                  <a:srgbClr val="002060"/>
                </a:solidFill>
              </a:rPr>
              <a:t>-трак, шахматам и новую игру «</a:t>
            </a:r>
            <a:r>
              <a:rPr lang="ru-RU" sz="2700" i="1" dirty="0" err="1">
                <a:solidFill>
                  <a:srgbClr val="002060"/>
                </a:solidFill>
              </a:rPr>
              <a:t>халма</a:t>
            </a:r>
            <a:r>
              <a:rPr lang="ru-RU" sz="2700" i="1" dirty="0">
                <a:solidFill>
                  <a:srgbClr val="002060"/>
                </a:solidFill>
              </a:rPr>
              <a:t>». Но став первоклассным игроком в любой из этих игр, вы не сможете извлечь из них ничего, что можно было бы считать результатом! Пока вы играете, процесс игры и победа доставляют вам удовольствие, но результат, который можно оценить или как-то использовать, вы не получаете. Тем самым вы оставляете лежать втуне бесценное сокровище.</a:t>
            </a:r>
            <a:endParaRPr lang="ru-RU" sz="27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1792" y="594928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" name="108-234_Много неясного в странной стран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740352" y="6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0" y="-127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2636912"/>
            <a:ext cx="5904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Льюис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Кэролл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(</a:t>
            </a:r>
            <a:r>
              <a:rPr lang="vi-VN" sz="3200" b="1" dirty="0">
                <a:solidFill>
                  <a:srgbClr val="002060"/>
                </a:solidFill>
              </a:rPr>
              <a:t>Чарльз Лютвидж До́джсон</a:t>
            </a:r>
            <a:r>
              <a:rPr lang="ru-RU" sz="4400" b="1" dirty="0" smtClean="0">
                <a:solidFill>
                  <a:srgbClr val="002060"/>
                </a:solidFill>
              </a:rPr>
              <a:t>)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pereskaz.com/img/authors/kerro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6" y="1523337"/>
            <a:ext cx="2701667" cy="33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412776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dirty="0" smtClean="0"/>
              <a:t>	</a:t>
            </a:r>
            <a:r>
              <a:rPr lang="ru-RU" sz="2800" i="1" dirty="0">
                <a:solidFill>
                  <a:srgbClr val="002060"/>
                </a:solidFill>
              </a:rPr>
              <a:t>Овладев же методами «Символической логики», вы получите увлекательное развлечение, не требующее ни специальных досок, ни карт, и к тому же полезное независимо от того, чем вы занимаетесь. Методы эти позволят вам обрести ясность мысли, способность находить собственное, оригинальное решение трудных задач, выработают у вас привычку к систематическому мышлению и, что особенно ценно, умение обнаруживать логические ошибки и находить изъяны и пробелы тех, кто не пытался овладеть увлекательным искусством логики.</a:t>
            </a:r>
            <a:endParaRPr lang="ru-RU" sz="27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5525"/>
            <a:ext cx="871296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ТУ СТОРОНУ ЗЕРКАЛА</a:t>
            </a:r>
          </a:p>
          <a:p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n-US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Ещё до того как Алиса попала в </a:t>
            </a:r>
            <a:r>
              <a:rPr lang="ru-RU" sz="22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Зазеркальный</a:t>
            </a:r>
            <a:r>
              <a:rPr lang="ru-RU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дом, у неё было в целом правильное представление о том, как он должен выглядеть:</a:t>
            </a:r>
          </a:p>
          <a:p>
            <a:pPr algn="just"/>
            <a:r>
              <a:rPr lang="en-US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«— Во-первых, там есть вот эта комната, которая начинается прямо за стеклом. Она совсем такая же, как наша гостиная, Китти, только всё там наоборот! Когда я залезаю на стул и смотрю в Зеркало, она видна мне вся, кроме камина. Ах, как бы мне хотелось его увидеть! Но в это Зеркало, как ни гляди, камина не увидишь… А книжки там очень похожи на наши — только слова написаны задом наперёд. Я это точно знаю, потому что однажды я показала им нашу книжку, а они показали мне свою!</a:t>
            </a:r>
          </a:p>
          <a:p>
            <a:pPr algn="just"/>
            <a:r>
              <a:rPr lang="en-US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…А дальше идёт коридор. Если распахнуть дверь в нашей гостиной </a:t>
            </a:r>
            <a:r>
              <a:rPr lang="ru-RU" sz="22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пошире</a:t>
            </a:r>
            <a:r>
              <a:rPr lang="ru-RU" sz="2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можно увидеть кусочек коридора в том доме, он совсем такой же, как у нас».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5525"/>
            <a:ext cx="87129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sz="3200" b="1" i="1" dirty="0">
                <a:solidFill>
                  <a:srgbClr val="FF0000"/>
                </a:solidFill>
              </a:rPr>
              <a:t>«ЗАДОМ НАПЕРЁД, СОВСЕМ НАОБОРОТ!»</a:t>
            </a:r>
          </a:p>
          <a:p>
            <a:endParaRPr lang="en-US" dirty="0" smtClean="0"/>
          </a:p>
          <a:p>
            <a:pPr algn="just"/>
            <a:r>
              <a:rPr lang="en-US" dirty="0"/>
              <a:t>	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жителей Зазеркалья совершенно естественно, что утолить жажду можно, съев несколько сухариков; что за одно яйцо следует заплатить пять пенсов, а за два — всего два. Чтобы перестала идти кровь из пальца, его надо уколоть булавкой, а чтобы остаться на том же месте, нужно бежать со всех ног. Вспомните, как Белая Королева рассказывает Алисе о преимуществах жизни «в обратную сторону»! Например, в Зазеркалье «завтра никогда не бывает сегодня», а лучше всего обитателям Зазеркалья помнится то, что только случится через некоторое время.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5525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Птица </a:t>
            </a:r>
            <a:r>
              <a:rPr lang="ru-RU" sz="4400" b="1" dirty="0" err="1"/>
              <a:t>Додо</a:t>
            </a:r>
            <a:endParaRPr lang="ru-RU" sz="4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www.lewis-carroll.ru/images/img/alisa/Do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643050"/>
            <a:ext cx="4572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ics.livejournal.com/malice_alice/pic/0021sp8q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11614" r="30653" b="54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16" y="260648"/>
            <a:ext cx="8712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err="1" smtClean="0"/>
              <a:t>Чеширский</a:t>
            </a:r>
            <a:r>
              <a:rPr lang="ru-RU" sz="4000" b="1" dirty="0" smtClean="0"/>
              <a:t> кот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lewis-carroll.ru/images/img/alisa/Alice-John-Tenni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571612"/>
            <a:ext cx="3526409" cy="51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39</Words>
  <Application>Microsoft Office PowerPoint</Application>
  <PresentationFormat>Экран (4:3)</PresentationFormat>
  <Paragraphs>31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Teacher</cp:lastModifiedBy>
  <cp:revision>13</cp:revision>
  <dcterms:created xsi:type="dcterms:W3CDTF">2016-04-26T16:49:36Z</dcterms:created>
  <dcterms:modified xsi:type="dcterms:W3CDTF">2016-12-06T09:02:35Z</dcterms:modified>
</cp:coreProperties>
</file>