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2"/>
  </p:notesMasterIdLst>
  <p:sldIdLst>
    <p:sldId id="256" r:id="rId3"/>
    <p:sldId id="258" r:id="rId4"/>
    <p:sldId id="277" r:id="rId5"/>
    <p:sldId id="263" r:id="rId6"/>
    <p:sldId id="264" r:id="rId7"/>
    <p:sldId id="265" r:id="rId8"/>
    <p:sldId id="278" r:id="rId9"/>
    <p:sldId id="266" r:id="rId10"/>
    <p:sldId id="27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EEC918-3E5D-48A9-BFD2-4421A254C88B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5A56E-14B3-4ABF-AC21-C9F058E2E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627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Рисунки Савченко Е.М.</a:t>
            </a:r>
          </a:p>
        </p:txBody>
      </p:sp>
    </p:spTree>
    <p:extLst>
      <p:ext uri="{BB962C8B-B14F-4D97-AF65-F5344CB8AC3E}">
        <p14:creationId xmlns:p14="http://schemas.microsoft.com/office/powerpoint/2010/main" val="1898397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Рисунки Савченко Е.М.</a:t>
            </a:r>
          </a:p>
        </p:txBody>
      </p:sp>
    </p:spTree>
    <p:extLst>
      <p:ext uri="{BB962C8B-B14F-4D97-AF65-F5344CB8AC3E}">
        <p14:creationId xmlns:p14="http://schemas.microsoft.com/office/powerpoint/2010/main" val="46907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93390-EB43-45EE-8F57-BE4AD01613E8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4143404"/>
          </a:xfrm>
        </p:spPr>
        <p:txBody>
          <a:bodyPr>
            <a:noAutofit/>
          </a:bodyPr>
          <a:lstStyle/>
          <a:p>
            <a:r>
              <a:rPr lang="ru-RU" sz="5200" b="1" kern="10" dirty="0" smtClean="0">
                <a:ln w="254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rgbClr val="B400B4"/>
                    </a:gs>
                    <a:gs pos="100000">
                      <a:srgbClr val="FF66FF"/>
                    </a:gs>
                  </a:gsLst>
                  <a:lin ang="189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математической грамотности школьника</a:t>
            </a:r>
            <a:endParaRPr lang="en-US" sz="5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76200" y="152400"/>
            <a:ext cx="9004300" cy="6553200"/>
            <a:chOff x="168" y="176"/>
            <a:chExt cx="5408" cy="3928"/>
          </a:xfrm>
        </p:grpSpPr>
        <p:sp>
          <p:nvSpPr>
            <p:cNvPr id="33836" name="Freeform 4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37" name="Freeform 4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38" name="Freeform 4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39" name="Freeform 4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40" name="Freeform 4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41" name="Freeform 4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42" name="Freeform 5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43" name="Freeform 5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428596" y="357167"/>
            <a:ext cx="842968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 Narrow" pitchFamily="34" charset="0"/>
              </a:rPr>
              <a:t>Под математической грамотностью понимается способность учащихся:</a:t>
            </a:r>
          </a:p>
          <a:p>
            <a:pPr algn="just"/>
            <a:endParaRPr lang="ru-RU" sz="28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Arial Narrow" pitchFamily="34" charset="0"/>
              </a:rPr>
              <a:t> распознавать проблемы, которые возникают в окружающей действительности и могут быть решены средствами математики;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Arial Narrow" pitchFamily="34" charset="0"/>
              </a:rPr>
              <a:t>формировать эти проблемы на языке математики;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Arial Narrow" pitchFamily="34" charset="0"/>
              </a:rPr>
              <a:t>решать эти проблемы, используя математические факты и методы;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Arial Narrow" pitchFamily="34" charset="0"/>
              </a:rPr>
              <a:t>анализировать и использовать математические методы решения;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Arial Narrow" pitchFamily="34" charset="0"/>
              </a:rPr>
              <a:t>интерпретировать полученные результаты с учетом поставленной проблемы;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Arial Narrow" pitchFamily="34" charset="0"/>
              </a:rPr>
              <a:t>формулировать и записывать результаты решения.</a:t>
            </a:r>
            <a:endParaRPr lang="ru-RU" sz="2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76200" y="152400"/>
            <a:ext cx="9004300" cy="6553200"/>
            <a:chOff x="168" y="176"/>
            <a:chExt cx="5408" cy="3928"/>
          </a:xfrm>
        </p:grpSpPr>
        <p:sp>
          <p:nvSpPr>
            <p:cNvPr id="33836" name="Freeform 4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37" name="Freeform 4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38" name="Freeform 4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39" name="Freeform 4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40" name="Freeform 4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41" name="Freeform 4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42" name="Freeform 5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43" name="Freeform 5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610856" y="232914"/>
            <a:ext cx="84296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tx2"/>
                </a:solidFill>
                <a:latin typeface="Arial Narrow" panose="020B0606020202030204" pitchFamily="34" charset="0"/>
              </a:rPr>
              <a:t>М</a:t>
            </a:r>
            <a:r>
              <a:rPr lang="ru-RU" sz="36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атематическая грамотность </a:t>
            </a:r>
          </a:p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на уроках физики проявляется при:</a:t>
            </a:r>
          </a:p>
          <a:p>
            <a:pPr algn="ctr"/>
            <a:endParaRPr lang="ru-RU" sz="3600" b="1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Arial Narrow" panose="020B0606020202030204" pitchFamily="34" charset="0"/>
              </a:rPr>
              <a:t>оценке ответа на соответствие действительности при помощи математических действий;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Arial Narrow" panose="020B0606020202030204" pitchFamily="34" charset="0"/>
              </a:rPr>
              <a:t>п</a:t>
            </a:r>
            <a:r>
              <a:rPr lang="ru-RU" sz="2400" dirty="0" smtClean="0">
                <a:latin typeface="Arial Narrow" panose="020B0606020202030204" pitchFamily="34" charset="0"/>
              </a:rPr>
              <a:t>ереводе величин в систему СИ и из одной системы в другую;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Arial Narrow" panose="020B0606020202030204" pitchFamily="34" charset="0"/>
              </a:rPr>
              <a:t>решении задач на движение;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Arial Narrow" panose="020B0606020202030204" pitchFamily="34" charset="0"/>
              </a:rPr>
              <a:t>р</a:t>
            </a:r>
            <a:r>
              <a:rPr lang="ru-RU" sz="2400" dirty="0" smtClean="0">
                <a:latin typeface="Arial Narrow" panose="020B0606020202030204" pitchFamily="34" charset="0"/>
              </a:rPr>
              <a:t>ешении треугольника;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Arial Narrow" panose="020B0606020202030204" pitchFamily="34" charset="0"/>
              </a:rPr>
              <a:t>п</a:t>
            </a:r>
            <a:r>
              <a:rPr lang="ru-RU" sz="2400" dirty="0" smtClean="0">
                <a:latin typeface="Arial Narrow" panose="020B0606020202030204" pitchFamily="34" charset="0"/>
              </a:rPr>
              <a:t>рименении свойств функции;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Arial Narrow" panose="020B0606020202030204" pitchFamily="34" charset="0"/>
              </a:rPr>
              <a:t>ч</a:t>
            </a:r>
            <a:r>
              <a:rPr lang="ru-RU" sz="2400" dirty="0" smtClean="0">
                <a:latin typeface="Arial Narrow" panose="020B0606020202030204" pitchFamily="34" charset="0"/>
              </a:rPr>
              <a:t>тении и анализе графиков, диаграмм, таблиц.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endParaRPr lang="ru-RU" sz="2400" dirty="0" smtClean="0">
              <a:latin typeface="Arial Narrow" panose="020B0606020202030204" pitchFamily="34" charset="0"/>
            </a:endParaRPr>
          </a:p>
          <a:p>
            <a:pPr algn="just"/>
            <a:endParaRPr lang="ru-RU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6970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568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     6 класс</a:t>
            </a:r>
          </a:p>
          <a:p>
            <a:pPr algn="just"/>
            <a:r>
              <a:rPr lang="ru-RU" sz="2400" b="1" dirty="0" smtClean="0"/>
              <a:t>«</a:t>
            </a:r>
            <a:r>
              <a:rPr lang="ru-RU" sz="2400" b="1" dirty="0"/>
              <a:t>Из  числа  всей  её  челяди  самым  замечательным  лицом </a:t>
            </a:r>
          </a:p>
          <a:p>
            <a:pPr algn="just"/>
            <a:r>
              <a:rPr lang="ru-RU" sz="2400" b="1" dirty="0"/>
              <a:t>был  дворник  Герасим,  мужчина  двенадцати  вершков </a:t>
            </a:r>
          </a:p>
          <a:p>
            <a:pPr algn="just"/>
            <a:r>
              <a:rPr lang="ru-RU" sz="2400" b="1" dirty="0"/>
              <a:t>роста,  сложенный  богатырём  и  глухонемой  от </a:t>
            </a:r>
          </a:p>
          <a:p>
            <a:pPr algn="just"/>
            <a:r>
              <a:rPr lang="ru-RU" sz="2400" b="1" dirty="0"/>
              <a:t>рожденья».  Тургенев И.С. «Муму»</a:t>
            </a:r>
          </a:p>
          <a:p>
            <a:pPr algn="just"/>
            <a:r>
              <a:rPr lang="ru-RU" sz="2400" b="1" dirty="0"/>
              <a:t>В то время  при  определении роста человека  счёт  вёлся  от</a:t>
            </a:r>
          </a:p>
          <a:p>
            <a:pPr algn="just"/>
            <a:r>
              <a:rPr lang="ru-RU" sz="2400" b="1" dirty="0"/>
              <a:t>двух  аршин  (обязательных  для  обычного  взрослого </a:t>
            </a:r>
          </a:p>
          <a:p>
            <a:pPr algn="just"/>
            <a:r>
              <a:rPr lang="ru-RU" sz="2400" b="1" dirty="0"/>
              <a:t>человека). </a:t>
            </a:r>
          </a:p>
          <a:p>
            <a:pPr algn="ctr"/>
            <a:r>
              <a:rPr lang="ru-RU" sz="2800" b="1" dirty="0"/>
              <a:t>1 аршин = 71 см. 1 вершок = 45 мм. </a:t>
            </a:r>
          </a:p>
          <a:p>
            <a:r>
              <a:rPr lang="ru-RU" sz="2400" i="1" dirty="0"/>
              <a:t>Каков был рост Герасима</a:t>
            </a:r>
            <a:r>
              <a:rPr lang="ru-RU" sz="2400" i="1" dirty="0" smtClean="0"/>
              <a:t>?</a:t>
            </a:r>
          </a:p>
          <a:p>
            <a:pPr algn="just"/>
            <a:r>
              <a:rPr lang="ru-RU" sz="2400" i="1" dirty="0">
                <a:solidFill>
                  <a:srgbClr val="FF0000"/>
                </a:solidFill>
              </a:rPr>
              <a:t>1. Найдём, чему равны 2 </a:t>
            </a:r>
            <a:r>
              <a:rPr lang="ru-RU" sz="2400" i="1" dirty="0" smtClean="0">
                <a:solidFill>
                  <a:srgbClr val="FF0000"/>
                </a:solidFill>
              </a:rPr>
              <a:t>аршина </a:t>
            </a:r>
            <a:r>
              <a:rPr lang="ru-RU" sz="2400" i="1" dirty="0">
                <a:solidFill>
                  <a:srgbClr val="FF0000"/>
                </a:solidFill>
              </a:rPr>
              <a:t>в сантиметрах.</a:t>
            </a:r>
          </a:p>
          <a:p>
            <a:pPr algn="just"/>
            <a:r>
              <a:rPr lang="ru-RU" sz="2400" i="1" dirty="0">
                <a:solidFill>
                  <a:srgbClr val="FF0000"/>
                </a:solidFill>
              </a:rPr>
              <a:t>2. Найдём, сколько </a:t>
            </a:r>
            <a:r>
              <a:rPr lang="ru-RU" sz="2400" i="1" dirty="0" smtClean="0">
                <a:solidFill>
                  <a:srgbClr val="FF0000"/>
                </a:solidFill>
              </a:rPr>
              <a:t>миллиметров </a:t>
            </a:r>
            <a:r>
              <a:rPr lang="ru-RU" sz="2400" i="1" dirty="0">
                <a:solidFill>
                  <a:srgbClr val="FF0000"/>
                </a:solidFill>
              </a:rPr>
              <a:t>в 12 вершках.</a:t>
            </a:r>
          </a:p>
          <a:p>
            <a:pPr algn="just"/>
            <a:r>
              <a:rPr lang="ru-RU" sz="2400" i="1" dirty="0">
                <a:solidFill>
                  <a:srgbClr val="FF0000"/>
                </a:solidFill>
              </a:rPr>
              <a:t>3. Переведём миллиметры в </a:t>
            </a:r>
            <a:r>
              <a:rPr lang="ru-RU" sz="2400" i="1" dirty="0" smtClean="0">
                <a:solidFill>
                  <a:srgbClr val="FF0000"/>
                </a:solidFill>
              </a:rPr>
              <a:t>сантиметры</a:t>
            </a:r>
            <a:r>
              <a:rPr lang="ru-RU" sz="2400" i="1" dirty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sz="2400" i="1" dirty="0">
                <a:solidFill>
                  <a:srgbClr val="FF0000"/>
                </a:solidFill>
              </a:rPr>
              <a:t>4. Вычислим весь рост </a:t>
            </a:r>
            <a:r>
              <a:rPr lang="ru-RU" sz="2400" i="1" dirty="0" smtClean="0">
                <a:solidFill>
                  <a:srgbClr val="FF0000"/>
                </a:solidFill>
              </a:rPr>
              <a:t>Герасима </a:t>
            </a:r>
            <a:r>
              <a:rPr lang="ru-RU" sz="2400" i="1" dirty="0">
                <a:solidFill>
                  <a:srgbClr val="FF0000"/>
                </a:solidFill>
              </a:rPr>
              <a:t>в сантиметрах.</a:t>
            </a: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76200" y="152400"/>
            <a:ext cx="9004300" cy="6553200"/>
            <a:chOff x="168" y="176"/>
            <a:chExt cx="5408" cy="3928"/>
          </a:xfrm>
        </p:grpSpPr>
        <p:sp>
          <p:nvSpPr>
            <p:cNvPr id="4" name="Freeform 4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4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4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4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4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5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5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5674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97346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  9 класс</a:t>
            </a:r>
          </a:p>
          <a:p>
            <a:pPr algn="just"/>
            <a:r>
              <a:rPr lang="ru-RU" sz="2400" b="1" dirty="0" smtClean="0">
                <a:latin typeface="Arial Narrow" panose="020B0606020202030204" pitchFamily="34" charset="0"/>
              </a:rPr>
              <a:t>В  </a:t>
            </a:r>
            <a:r>
              <a:rPr lang="ru-RU" sz="2400" b="1" dirty="0">
                <a:latin typeface="Arial Narrow" panose="020B0606020202030204" pitchFamily="34" charset="0"/>
              </a:rPr>
              <a:t>1912  году  инженер  </a:t>
            </a:r>
            <a:r>
              <a:rPr lang="ru-RU" sz="2400" b="1" dirty="0" err="1">
                <a:latin typeface="Arial Narrow" panose="020B0606020202030204" pitchFamily="34" charset="0"/>
              </a:rPr>
              <a:t>МакМэхон</a:t>
            </a:r>
            <a:r>
              <a:rPr lang="ru-RU" sz="2400" b="1" dirty="0">
                <a:latin typeface="Arial Narrow" panose="020B0606020202030204" pitchFamily="34" charset="0"/>
              </a:rPr>
              <a:t>  задумал </a:t>
            </a:r>
            <a:r>
              <a:rPr lang="ru-RU" sz="2400" b="1" dirty="0" smtClean="0">
                <a:latin typeface="Arial Narrow" panose="020B0606020202030204" pitchFamily="34" charset="0"/>
              </a:rPr>
              <a:t>строительство  </a:t>
            </a:r>
            <a:r>
              <a:rPr lang="ru-RU" sz="2400" b="1" dirty="0">
                <a:latin typeface="Arial Narrow" panose="020B0606020202030204" pitchFamily="34" charset="0"/>
              </a:rPr>
              <a:t>небоскрёба  высотой  480  футов. </a:t>
            </a:r>
            <a:r>
              <a:rPr lang="ru-RU" sz="2400" b="1" dirty="0" smtClean="0">
                <a:latin typeface="Arial Narrow" panose="020B0606020202030204" pitchFamily="34" charset="0"/>
              </a:rPr>
              <a:t>Однако  </a:t>
            </a:r>
            <a:r>
              <a:rPr lang="ru-RU" sz="2400" b="1" dirty="0">
                <a:latin typeface="Arial Narrow" panose="020B0606020202030204" pitchFamily="34" charset="0"/>
              </a:rPr>
              <a:t>в  контракте  на  постройку  высота  была </a:t>
            </a:r>
            <a:r>
              <a:rPr lang="ru-RU" sz="2400" b="1" dirty="0" smtClean="0">
                <a:latin typeface="Arial Narrow" panose="020B0606020202030204" pitchFamily="34" charset="0"/>
              </a:rPr>
              <a:t>указана </a:t>
            </a:r>
            <a:r>
              <a:rPr lang="ru-RU" sz="2400" b="1" dirty="0">
                <a:latin typeface="Arial Narrow" panose="020B0606020202030204" pitchFamily="34" charset="0"/>
              </a:rPr>
              <a:t>не в футах, а в дюймах, чего заказчики не </a:t>
            </a:r>
            <a:r>
              <a:rPr lang="ru-RU" sz="2400" b="1" dirty="0" smtClean="0">
                <a:latin typeface="Arial Narrow" panose="020B0606020202030204" pitchFamily="34" charset="0"/>
              </a:rPr>
              <a:t>заметили</a:t>
            </a:r>
            <a:r>
              <a:rPr lang="ru-RU" sz="2400" b="1" dirty="0">
                <a:latin typeface="Arial Narrow" panose="020B0606020202030204" pitchFamily="34" charset="0"/>
              </a:rPr>
              <a:t>.  В  результате  получилось  4-этажное </a:t>
            </a:r>
          </a:p>
          <a:p>
            <a:pPr algn="just"/>
            <a:r>
              <a:rPr lang="ru-RU" sz="2400" b="1" dirty="0">
                <a:latin typeface="Arial Narrow" panose="020B0606020202030204" pitchFamily="34" charset="0"/>
              </a:rPr>
              <a:t>здание  высотой  несколько  метров.  Сейчас  это </a:t>
            </a:r>
            <a:r>
              <a:rPr lang="ru-RU" sz="2400" b="1" dirty="0" smtClean="0">
                <a:latin typeface="Arial Narrow" panose="020B0606020202030204" pitchFamily="34" charset="0"/>
              </a:rPr>
              <a:t>здание </a:t>
            </a:r>
            <a:r>
              <a:rPr lang="ru-RU" sz="2400" b="1" dirty="0">
                <a:latin typeface="Arial Narrow" panose="020B0606020202030204" pitchFamily="34" charset="0"/>
              </a:rPr>
              <a:t>называют самым маленьким небоскрёбом в </a:t>
            </a:r>
            <a:r>
              <a:rPr lang="ru-RU" sz="2400" b="1" dirty="0" smtClean="0">
                <a:latin typeface="Arial Narrow" panose="020B0606020202030204" pitchFamily="34" charset="0"/>
              </a:rPr>
              <a:t>мире</a:t>
            </a:r>
            <a:r>
              <a:rPr lang="ru-RU" sz="2400" b="1" dirty="0">
                <a:latin typeface="Arial Narrow" panose="020B0606020202030204" pitchFamily="34" charset="0"/>
              </a:rPr>
              <a:t>. </a:t>
            </a:r>
          </a:p>
          <a:p>
            <a:pPr algn="just"/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Вопрос  А:  Сколько  метров  в  высоту  должно </a:t>
            </a:r>
          </a:p>
          <a:p>
            <a:pPr algn="just"/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было быть здание по первоначальному плану? </a:t>
            </a:r>
          </a:p>
          <a:p>
            <a:pPr algn="just"/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Запиши только число.</a:t>
            </a:r>
          </a:p>
          <a:p>
            <a:pPr algn="just"/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Вопрос Б: Сколько метров в высоту получилось здание? </a:t>
            </a:r>
          </a:p>
          <a:p>
            <a:pPr algn="just"/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Запиши только число</a:t>
            </a:r>
            <a:r>
              <a:rPr lang="ru-RU" sz="2400" i="1" dirty="0">
                <a:latin typeface="Arial Narrow" panose="020B0606020202030204" pitchFamily="34" charset="0"/>
              </a:rPr>
              <a:t>.</a:t>
            </a:r>
          </a:p>
          <a:p>
            <a:pPr algn="just"/>
            <a:r>
              <a:rPr lang="ru-RU" sz="2400" b="1" dirty="0">
                <a:latin typeface="Arial Narrow" panose="020B0606020202030204" pitchFamily="34" charset="0"/>
              </a:rPr>
              <a:t>Подсказка: 1 фут = 0,3 м, 1 дюйм = 25 мм</a:t>
            </a: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76200" y="152400"/>
            <a:ext cx="9004300" cy="6553200"/>
            <a:chOff x="168" y="176"/>
            <a:chExt cx="5408" cy="3928"/>
          </a:xfrm>
        </p:grpSpPr>
        <p:sp>
          <p:nvSpPr>
            <p:cNvPr id="4" name="Freeform 4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4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4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4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4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5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5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16087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9 класс</a:t>
            </a:r>
          </a:p>
          <a:p>
            <a:r>
              <a:rPr lang="ru-RU" sz="2400" b="1" dirty="0" smtClean="0">
                <a:latin typeface="Arial Narrow" panose="020B0606020202030204" pitchFamily="34" charset="0"/>
              </a:rPr>
              <a:t>Вася </a:t>
            </a:r>
            <a:r>
              <a:rPr lang="ru-RU" sz="2400" b="1" dirty="0">
                <a:latin typeface="Arial Narrow" panose="020B0606020202030204" pitchFamily="34" charset="0"/>
              </a:rPr>
              <a:t>вышел из пункта А и направился в пункт Б. </a:t>
            </a:r>
            <a:r>
              <a:rPr lang="ru-RU" sz="2400" b="1" dirty="0" smtClean="0">
                <a:latin typeface="Arial Narrow" panose="020B0606020202030204" pitchFamily="34" charset="0"/>
              </a:rPr>
              <a:t>Одновременно </a:t>
            </a:r>
            <a:r>
              <a:rPr lang="ru-RU" sz="2400" b="1" dirty="0">
                <a:latin typeface="Arial Narrow" panose="020B0606020202030204" pitchFamily="34" charset="0"/>
              </a:rPr>
              <a:t>с ним из пункта Б в пункт А </a:t>
            </a:r>
            <a:r>
              <a:rPr lang="ru-RU" sz="2400" b="1" dirty="0" smtClean="0">
                <a:latin typeface="Arial Narrow" panose="020B0606020202030204" pitchFamily="34" charset="0"/>
              </a:rPr>
              <a:t>отправился Петя</a:t>
            </a:r>
            <a:r>
              <a:rPr lang="ru-RU" sz="2400" b="1" dirty="0">
                <a:latin typeface="Arial Narrow" panose="020B0606020202030204" pitchFamily="34" charset="0"/>
              </a:rPr>
              <a:t>. Вася может пройти весь путь от А до Б за 6 часов, а </a:t>
            </a:r>
            <a:r>
              <a:rPr lang="ru-RU" sz="2400" b="1" dirty="0" smtClean="0">
                <a:latin typeface="Arial Narrow" panose="020B0606020202030204" pitchFamily="34" charset="0"/>
              </a:rPr>
              <a:t>Петя </a:t>
            </a:r>
            <a:r>
              <a:rPr lang="ru-RU" sz="2400" b="1" dirty="0">
                <a:latin typeface="Arial Narrow" panose="020B0606020202030204" pitchFamily="34" charset="0"/>
              </a:rPr>
              <a:t>– за 4 часа. </a:t>
            </a:r>
          </a:p>
          <a:p>
            <a:endParaRPr lang="ru-RU" sz="2400" i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Вопрос </a:t>
            </a:r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А: Какую часть всего пути Вася и Петя  (вместе)</a:t>
            </a:r>
          </a:p>
          <a:p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прошли за час?  Запиши букву выбранного ответа:</a:t>
            </a:r>
          </a:p>
          <a:p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А) 5/12   Б) 6/12   В) 7/12   Г) 9/12   Д) 10/12</a:t>
            </a:r>
          </a:p>
          <a:p>
            <a:endParaRPr lang="ru-RU" sz="2400" i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Вопрос </a:t>
            </a:r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Б: Во сколько раз скорость Пети больше </a:t>
            </a:r>
          </a:p>
          <a:p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скорости Васи? Запиши число.</a:t>
            </a: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76200" y="152400"/>
            <a:ext cx="9004300" cy="6553200"/>
            <a:chOff x="168" y="176"/>
            <a:chExt cx="5408" cy="3928"/>
          </a:xfrm>
        </p:grpSpPr>
        <p:sp>
          <p:nvSpPr>
            <p:cNvPr id="4" name="Freeform 4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4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4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4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4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5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5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50810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    9 класс</a:t>
            </a:r>
          </a:p>
          <a:p>
            <a:r>
              <a:rPr lang="ru-RU" sz="2400" b="1" dirty="0" smtClean="0">
                <a:latin typeface="Arial Narrow" panose="020B0606020202030204" pitchFamily="34" charset="0"/>
              </a:rPr>
              <a:t>В </a:t>
            </a:r>
            <a:r>
              <a:rPr lang="ru-RU" sz="2400" b="1" dirty="0">
                <a:latin typeface="Arial Narrow" panose="020B0606020202030204" pitchFamily="34" charset="0"/>
              </a:rPr>
              <a:t>городе А вор украл у путника кошелёк и </a:t>
            </a:r>
            <a:r>
              <a:rPr lang="ru-RU" sz="2400" b="1" dirty="0" smtClean="0">
                <a:latin typeface="Arial Narrow" panose="020B0606020202030204" pitchFamily="34" charset="0"/>
              </a:rPr>
              <a:t>направился </a:t>
            </a:r>
            <a:r>
              <a:rPr lang="ru-RU" sz="2400" b="1" dirty="0">
                <a:latin typeface="Arial Narrow" panose="020B0606020202030204" pitchFamily="34" charset="0"/>
              </a:rPr>
              <a:t>в город С (см. схему) со скоростью 16 </a:t>
            </a:r>
            <a:r>
              <a:rPr lang="ru-RU" sz="2400" b="1" dirty="0" smtClean="0">
                <a:latin typeface="Arial Narrow" panose="020B0606020202030204" pitchFamily="34" charset="0"/>
              </a:rPr>
              <a:t>км/ч</a:t>
            </a:r>
            <a:r>
              <a:rPr lang="ru-RU" sz="2400" b="1" dirty="0">
                <a:latin typeface="Arial Narrow" panose="020B0606020202030204" pitchFamily="34" charset="0"/>
              </a:rPr>
              <a:t>. Путник же направился в город В со </a:t>
            </a:r>
            <a:r>
              <a:rPr lang="ru-RU" sz="2400" b="1" dirty="0" smtClean="0">
                <a:latin typeface="Arial Narrow" panose="020B0606020202030204" pitchFamily="34" charset="0"/>
              </a:rPr>
              <a:t>скоростью </a:t>
            </a:r>
            <a:r>
              <a:rPr lang="ru-RU" sz="2400" b="1" dirty="0">
                <a:latin typeface="Arial Narrow" panose="020B0606020202030204" pitchFamily="34" charset="0"/>
              </a:rPr>
              <a:t>8 км/ч. Через 2 часа каждый был в </a:t>
            </a:r>
            <a:r>
              <a:rPr lang="ru-RU" sz="2400" b="1" dirty="0" smtClean="0">
                <a:latin typeface="Arial Narrow" panose="020B0606020202030204" pitchFamily="34" charset="0"/>
              </a:rPr>
              <a:t>своём </a:t>
            </a:r>
            <a:r>
              <a:rPr lang="ru-RU" sz="2400" b="1" dirty="0">
                <a:latin typeface="Arial Narrow" panose="020B0606020202030204" pitchFamily="34" charset="0"/>
              </a:rPr>
              <a:t>городе. Путник заметил пропажу и, взяв </a:t>
            </a:r>
            <a:r>
              <a:rPr lang="ru-RU" sz="2400" b="1" dirty="0" smtClean="0">
                <a:latin typeface="Arial Narrow" panose="020B0606020202030204" pitchFamily="34" charset="0"/>
              </a:rPr>
              <a:t>лошадь</a:t>
            </a:r>
            <a:r>
              <a:rPr lang="ru-RU" sz="2400" b="1" dirty="0">
                <a:latin typeface="Arial Narrow" panose="020B0606020202030204" pitchFamily="34" charset="0"/>
              </a:rPr>
              <a:t>, помчался в погоню со скоростью 36 </a:t>
            </a:r>
            <a:r>
              <a:rPr lang="ru-RU" sz="2400" b="1" dirty="0" smtClean="0">
                <a:latin typeface="Arial Narrow" panose="020B0606020202030204" pitchFamily="34" charset="0"/>
              </a:rPr>
              <a:t>км/ч</a:t>
            </a:r>
            <a:r>
              <a:rPr lang="ru-RU" sz="2400" b="1" dirty="0">
                <a:latin typeface="Arial Narrow" panose="020B0606020202030204" pitchFamily="34" charset="0"/>
              </a:rPr>
              <a:t>. Через какое время он догнал вора, если тот </a:t>
            </a:r>
            <a:r>
              <a:rPr lang="ru-RU" sz="2400" b="1" dirty="0" smtClean="0">
                <a:latin typeface="Arial Narrow" panose="020B0606020202030204" pitchFamily="34" charset="0"/>
              </a:rPr>
              <a:t>продолжил </a:t>
            </a:r>
            <a:r>
              <a:rPr lang="ru-RU" sz="2400" b="1" dirty="0">
                <a:latin typeface="Arial Narrow" panose="020B0606020202030204" pitchFamily="34" charset="0"/>
              </a:rPr>
              <a:t>свой путь в том же направлении и с </a:t>
            </a:r>
            <a:r>
              <a:rPr lang="ru-RU" sz="2400" b="1" dirty="0" smtClean="0">
                <a:latin typeface="Arial Narrow" panose="020B0606020202030204" pitchFamily="34" charset="0"/>
              </a:rPr>
              <a:t>той </a:t>
            </a:r>
            <a:r>
              <a:rPr lang="ru-RU" sz="2400" b="1" dirty="0">
                <a:latin typeface="Arial Narrow" panose="020B0606020202030204" pitchFamily="34" charset="0"/>
              </a:rPr>
              <a:t>же скоростью</a:t>
            </a:r>
            <a:r>
              <a:rPr lang="ru-RU" sz="2400" b="1" dirty="0" smtClean="0">
                <a:latin typeface="Arial Narrow" panose="020B0606020202030204" pitchFamily="34" charset="0"/>
              </a:rPr>
              <a:t>?</a:t>
            </a:r>
          </a:p>
          <a:p>
            <a:endParaRPr lang="ru-RU" sz="2400" i="1" dirty="0" smtClean="0">
              <a:solidFill>
                <a:srgbClr val="FF0000"/>
              </a:solidFill>
            </a:endParaRPr>
          </a:p>
          <a:p>
            <a:r>
              <a:rPr lang="ru-RU" sz="2400" i="1" dirty="0" smtClean="0">
                <a:solidFill>
                  <a:srgbClr val="FF0000"/>
                </a:solidFill>
              </a:rPr>
              <a:t>1</a:t>
            </a:r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. Найдём скорость удаления.</a:t>
            </a:r>
          </a:p>
          <a:p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2. Узнаем расстояние ВС.</a:t>
            </a:r>
          </a:p>
          <a:p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3. Найдём скорость сближения.</a:t>
            </a:r>
          </a:p>
          <a:p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4. Вычислим время.</a:t>
            </a: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76200" y="152400"/>
            <a:ext cx="9004300" cy="6553200"/>
            <a:chOff x="168" y="176"/>
            <a:chExt cx="5408" cy="3928"/>
          </a:xfrm>
        </p:grpSpPr>
        <p:sp>
          <p:nvSpPr>
            <p:cNvPr id="6" name="Freeform 4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4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4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4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4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4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5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5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30041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    </a:t>
            </a:r>
            <a:r>
              <a:rPr lang="ru-RU" sz="24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7</a:t>
            </a:r>
            <a:r>
              <a:rPr lang="ru-RU" sz="24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класс </a:t>
            </a:r>
            <a:r>
              <a:rPr lang="ru-RU" sz="1600" b="1" dirty="0" smtClean="0"/>
              <a:t>Давление </a:t>
            </a:r>
            <a:r>
              <a:rPr lang="ru-RU" sz="1600" b="1" dirty="0"/>
              <a:t>твердых тел</a:t>
            </a:r>
            <a:endParaRPr lang="ru-RU" sz="1600" dirty="0">
              <a:effectLst/>
            </a:endParaRPr>
          </a:p>
          <a:p>
            <a:r>
              <a:rPr lang="ru-RU" sz="1600" b="1" dirty="0"/>
              <a:t>Задачная формулировка</a:t>
            </a:r>
            <a:r>
              <a:rPr lang="ru-RU" sz="1600" dirty="0"/>
              <a:t>: </a:t>
            </a:r>
            <a:r>
              <a:rPr lang="ru-RU" sz="2400" dirty="0"/>
              <a:t>Экспериментально определить какое давление вы оказываете на при ходьбе и стоя на месте, по полученным данным сформулировать и решить задачу. </a:t>
            </a:r>
          </a:p>
          <a:p>
            <a:r>
              <a:rPr lang="ru-RU" sz="1600" b="1" dirty="0"/>
              <a:t>Источник информации</a:t>
            </a:r>
            <a:r>
              <a:rPr lang="ru-RU" sz="1600" dirty="0"/>
              <a:t>:</a:t>
            </a:r>
            <a:r>
              <a:rPr lang="ru-RU" sz="2400" dirty="0"/>
              <a:t>  Описание выполнения домашнего задания: 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>
                <a:effectLst/>
              </a:rPr>
              <a:t>Поставить ногу на лист бумаги в клетку и обвести контур той части подошвы, на которую опирается нога.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>
                <a:effectLst/>
              </a:rPr>
              <a:t>Сосчитать число полных квадратиков попавших внутрь контура (обозначить «а»).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>
                <a:effectLst/>
              </a:rPr>
              <a:t>Сосчитать число неполных квадратиков попавших внутрь контура (обозначить «в</a:t>
            </a:r>
            <a:r>
              <a:rPr lang="ru-RU" sz="2400" dirty="0" smtClean="0">
                <a:effectLst/>
              </a:rPr>
              <a:t>»).</a:t>
            </a:r>
            <a:endParaRPr lang="ru-RU" sz="2400" dirty="0">
              <a:effectLst/>
            </a:endParaRP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76200" y="152400"/>
            <a:ext cx="9004300" cy="6553200"/>
            <a:chOff x="168" y="176"/>
            <a:chExt cx="5408" cy="3928"/>
          </a:xfrm>
        </p:grpSpPr>
        <p:sp>
          <p:nvSpPr>
            <p:cNvPr id="6" name="Freeform 4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4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4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4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4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4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5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5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06957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11560" y="260648"/>
                <a:ext cx="8424936" cy="56419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buFont typeface="+mj-lt"/>
                  <a:buAutoNum type="arabicPeriod" startAt="4"/>
                </a:pPr>
                <a:r>
                  <a:rPr lang="ru-RU" dirty="0"/>
                  <a:t>Поставить ногу на лист бумаги в клетку и обвести контур той части подошвы, на которую опирается нога.</a:t>
                </a:r>
              </a:p>
              <a:p>
                <a:pPr marL="342900" lvl="0" indent="-342900">
                  <a:buFont typeface="+mj-lt"/>
                  <a:buAutoNum type="arabicPeriod" startAt="4"/>
                </a:pPr>
                <a:r>
                  <a:rPr lang="ru-RU" dirty="0"/>
                  <a:t>Сосчитать число полных квадратиков попавших внутрь контура (обозначить «а»).</a:t>
                </a:r>
              </a:p>
              <a:p>
                <a:pPr marL="342900" lvl="0" indent="-342900">
                  <a:buFont typeface="+mj-lt"/>
                  <a:buAutoNum type="arabicPeriod" startAt="4"/>
                </a:pPr>
                <a:r>
                  <a:rPr lang="ru-RU" dirty="0"/>
                  <a:t>Сосчитать число неполных квадратиков попавших внутрь контура (обозначить «в»).</a:t>
                </a:r>
              </a:p>
              <a:p>
                <a:pPr marL="342900" lvl="0" indent="-342900">
                  <a:buFont typeface="+mj-lt"/>
                  <a:buAutoNum type="arabicPeriod" startAt="4"/>
                </a:pPr>
                <a:r>
                  <a:rPr lang="ru-RU" dirty="0"/>
                  <a:t>Рассчитать площадь одной подошвы по формуле: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ru-RU" i="1">
                            <a:latin typeface="Cambria Math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ru-RU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dirty="0"/>
                  <a:t> (см</a:t>
                </a:r>
                <a:r>
                  <a:rPr lang="ru-RU" baseline="30000" dirty="0"/>
                  <a:t>2</a:t>
                </a:r>
                <a:r>
                  <a:rPr lang="ru-RU" dirty="0"/>
                  <a:t>).</a:t>
                </a:r>
              </a:p>
              <a:p>
                <a:pPr marL="342900" lvl="0" indent="-342900">
                  <a:buFont typeface="+mj-lt"/>
                  <a:buAutoNum type="arabicPeriod" startAt="4"/>
                </a:pPr>
                <a:r>
                  <a:rPr lang="ru-RU" dirty="0"/>
                  <a:t>Переведите полученный результат в СИ.</a:t>
                </a:r>
              </a:p>
              <a:p>
                <a:pPr marL="342900" lvl="0" indent="-342900">
                  <a:buFont typeface="+mj-lt"/>
                  <a:buAutoNum type="arabicPeriod" startAt="4"/>
                </a:pPr>
                <a:r>
                  <a:rPr lang="ru-RU" dirty="0"/>
                  <a:t>Определите с помощью весов массу своего тела.</a:t>
                </a:r>
              </a:p>
              <a:p>
                <a:pPr marL="342900" lvl="0" indent="-342900">
                  <a:buFont typeface="+mj-lt"/>
                  <a:buAutoNum type="arabicPeriod" startAt="4"/>
                </a:pPr>
                <a:r>
                  <a:rPr lang="ru-RU" dirty="0"/>
                  <a:t>Рассчитайте силу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ru-RU" dirty="0"/>
                  <a:t>.</a:t>
                </a:r>
              </a:p>
              <a:p>
                <a:pPr marL="342900" lvl="0" indent="-342900">
                  <a:buFont typeface="+mj-lt"/>
                  <a:buAutoNum type="arabicPeriod" startAt="4"/>
                </a:pPr>
                <a:r>
                  <a:rPr lang="ru-RU" dirty="0"/>
                  <a:t>Рассчитайте давление, которое вы оказываете при ходьбе и стоя на месте по формулам: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endParaRPr lang="ru-RU" dirty="0"/>
              </a:p>
              <a:p>
                <a:pPr marL="342900" lvl="0" indent="-342900">
                  <a:buFont typeface="+mj-lt"/>
                  <a:buAutoNum type="arabicPeriod" startAt="4"/>
                </a:pPr>
                <a:r>
                  <a:rPr lang="ru-RU" dirty="0"/>
                  <a:t>Сравните р</a:t>
                </a:r>
                <a:r>
                  <a:rPr lang="ru-RU" baseline="-25000" dirty="0"/>
                  <a:t>1 </a:t>
                </a:r>
                <a:r>
                  <a:rPr lang="ru-RU" dirty="0"/>
                  <a:t>и р</a:t>
                </a:r>
                <a:r>
                  <a:rPr lang="ru-RU" baseline="-25000" dirty="0"/>
                  <a:t>2 </a:t>
                </a:r>
                <a:r>
                  <a:rPr lang="ru-RU" dirty="0"/>
                  <a:t>, объясните полученные результаты и сделайте вывод.</a:t>
                </a:r>
              </a:p>
              <a:p>
                <a:pPr marL="342900" lvl="0" indent="-342900">
                  <a:buFont typeface="+mj-lt"/>
                  <a:buAutoNum type="arabicPeriod" startAt="4"/>
                </a:pPr>
                <a:r>
                  <a:rPr lang="ru-RU" dirty="0"/>
                  <a:t>Сформулируйте задачу по полученным данным и решите ее.</a:t>
                </a:r>
                <a:br>
                  <a:rPr lang="ru-RU" dirty="0"/>
                </a:br>
                <a:r>
                  <a:rPr lang="ru-RU" dirty="0" smtClean="0"/>
                  <a:t> </a:t>
                </a:r>
                <a:endParaRPr lang="ru-RU" dirty="0"/>
              </a:p>
              <a:p>
                <a:r>
                  <a:rPr lang="ru-RU" b="1" dirty="0"/>
                  <a:t>Критерии оценки выполненного задания:</a:t>
                </a:r>
                <a:r>
                  <a:rPr lang="ru-RU" dirty="0"/>
                  <a:t> </a:t>
                </a:r>
                <a:br>
                  <a:rPr lang="ru-RU" dirty="0"/>
                </a:br>
                <a:r>
                  <a:rPr lang="ru-RU" dirty="0"/>
                  <a:t>Правильно оформленный письменный отчет – 10 баллов (по 1 баллу за каждый </a:t>
                </a:r>
                <a:r>
                  <a:rPr lang="ru-RU" dirty="0" smtClean="0"/>
                  <a:t>пункт </a:t>
                </a:r>
                <a:r>
                  <a:rPr lang="ru-RU" dirty="0"/>
                  <a:t>в отчете). </a:t>
                </a:r>
                <a:br>
                  <a:rPr lang="ru-RU" dirty="0"/>
                </a:br>
                <a:endParaRPr lang="ru-RU" b="1" i="1" dirty="0">
                  <a:solidFill>
                    <a:schemeClr val="tx2"/>
                  </a:solidFill>
                  <a:latin typeface="Arial Narrow" panose="020B060602020203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60648"/>
                <a:ext cx="8424936" cy="5641994"/>
              </a:xfrm>
              <a:prstGeom prst="rect">
                <a:avLst/>
              </a:prstGeom>
              <a:blipFill rotWithShape="0">
                <a:blip r:embed="rId2"/>
                <a:stretch>
                  <a:fillRect l="-579" t="-649" r="-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560112"/>
      </p:ext>
    </p:extLst>
  </p:cSld>
  <p:clrMapOvr>
    <a:masterClrMapping/>
  </p:clrMapOvr>
</p:sld>
</file>

<file path=ppt/theme/theme1.xml><?xml version="1.0" encoding="utf-8"?>
<a:theme xmlns:a="http://schemas.openxmlformats.org/drawingml/2006/main" name="MSC_MS_RU_RU_Ed_4_Accessories_2007v_Russia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15783FE-50CA-484F-AF57-29198C702E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MSC_MS_RU_RU_Ed_4_Accessories_2007v_Russia(2)</Template>
  <TotalTime>406</TotalTime>
  <Words>719</Words>
  <Application>Microsoft Office PowerPoint</Application>
  <PresentationFormat>Экран (4:3)</PresentationFormat>
  <Paragraphs>76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MSC_MS_RU_RU_Ed_4_Accessories_2007v_Russia(2)</vt:lpstr>
      <vt:lpstr>Формирование математической грамотности школьника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Шкалы и  координаты</dc:title>
  <dc:subject>Шаблон оформления</dc:subject>
  <dc:creator>Nekrasova</dc:creator>
  <dc:description>Шаблон оформления
Корпорация Майкрософт</dc:description>
  <cp:lastModifiedBy>Teacher</cp:lastModifiedBy>
  <cp:revision>58</cp:revision>
  <dcterms:created xsi:type="dcterms:W3CDTF">2013-05-14T07:07:33Z</dcterms:created>
  <dcterms:modified xsi:type="dcterms:W3CDTF">2016-12-06T08:56:47Z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TC019087009991</vt:lpwstr>
  </property>
</Properties>
</file>