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tags/tag7.xml" ContentType="application/vnd.openxmlformats-officedocument.presentationml.tags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tags/tag9.xml" ContentType="application/vnd.openxmlformats-officedocument.presentationml.tags+xml"/>
  <Override PartName="/ppt/notesSlides/notesSlide18.xml" ContentType="application/vnd.openxmlformats-officedocument.presentationml.notesSlide+xml"/>
  <Override PartName="/ppt/tags/tag10.xml" ContentType="application/vnd.openxmlformats-officedocument.presentationml.tags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notesSlides/notesSlide20.xml" ContentType="application/vnd.openxmlformats-officedocument.presentationml.notesSlide+xml"/>
  <Override PartName="/ppt/tags/tag12.xml" ContentType="application/vnd.openxmlformats-officedocument.presentationml.tags+xml"/>
  <Override PartName="/ppt/notesSlides/notesSlide21.xml" ContentType="application/vnd.openxmlformats-officedocument.presentationml.notesSlide+xml"/>
  <Override PartName="/ppt/tags/tag13.xml" ContentType="application/vnd.openxmlformats-officedocument.presentationml.tags+xml"/>
  <Override PartName="/ppt/notesSlides/notesSlide22.xml" ContentType="application/vnd.openxmlformats-officedocument.presentationml.notesSlide+xml"/>
  <Override PartName="/ppt/tags/tag14.xml" ContentType="application/vnd.openxmlformats-officedocument.presentationml.tags+xml"/>
  <Override PartName="/ppt/notesSlides/notesSlide23.xml" ContentType="application/vnd.openxmlformats-officedocument.presentationml.notesSlide+xml"/>
  <Override PartName="/ppt/tags/tag15.xml" ContentType="application/vnd.openxmlformats-officedocument.presentationml.tags+xml"/>
  <Override PartName="/ppt/notesSlides/notesSlide24.xml" ContentType="application/vnd.openxmlformats-officedocument.presentationml.notesSlide+xml"/>
  <Override PartName="/ppt/tags/tag16.xml" ContentType="application/vnd.openxmlformats-officedocument.presentationml.tags+xml"/>
  <Override PartName="/ppt/notesSlides/notesSlide25.xml" ContentType="application/vnd.openxmlformats-officedocument.presentationml.notesSlide+xml"/>
  <Override PartName="/ppt/tags/tag17.xml" ContentType="application/vnd.openxmlformats-officedocument.presentationml.tags+xml"/>
  <Override PartName="/ppt/notesSlides/notesSlide26.xml" ContentType="application/vnd.openxmlformats-officedocument.presentationml.notesSlide+xml"/>
  <Override PartName="/ppt/tags/tag18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85" r:id="rId2"/>
    <p:sldId id="308" r:id="rId3"/>
    <p:sldId id="290" r:id="rId4"/>
    <p:sldId id="309" r:id="rId5"/>
    <p:sldId id="310" r:id="rId6"/>
    <p:sldId id="311" r:id="rId7"/>
    <p:sldId id="265" r:id="rId8"/>
    <p:sldId id="294" r:id="rId9"/>
    <p:sldId id="295" r:id="rId10"/>
    <p:sldId id="312" r:id="rId11"/>
    <p:sldId id="314" r:id="rId12"/>
    <p:sldId id="315" r:id="rId13"/>
    <p:sldId id="313" r:id="rId14"/>
    <p:sldId id="317" r:id="rId15"/>
    <p:sldId id="318" r:id="rId16"/>
    <p:sldId id="316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06" r:id="rId36"/>
  </p:sldIdLst>
  <p:sldSz cx="9144000" cy="6858000" type="screen4x3"/>
  <p:notesSz cx="6858000" cy="9144000"/>
  <p:custShowLst>
    <p:custShow name="Произвольный показ 1" id="0">
      <p:sldLst>
        <p:sld r:id="rId8"/>
        <p:sld r:id="rId8"/>
        <p:sld r:id="rId8"/>
        <p:sld r:id="rId8"/>
        <p:sld r:id="rId8"/>
        <p:sld r:id="rId8"/>
        <p:sld r:id="rId8"/>
        <p:sld r:id="rId8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22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428A8-789B-4CFC-8D2F-045D65F52FE0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D353-D92E-4035-8B76-BA7F9ACB5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3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32CD6-ABBB-4190-8C93-EC7CA4B01093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DCB5-AB6D-4670-80AE-643B0423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7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26DA85-C56A-4A45-BE79-B83AD88CBEE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810A1A-0345-45D5-94D9-A54A247B1541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116E7-CBB4-48AF-86A3-56257A0698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59394-CCDE-4389-BE34-2AC3589B5FBD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AF5174-84B5-4D23-8925-3DE5537FAA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F09C84-DCEA-41B6-9879-144867B1BC0F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CA327-2A3F-4DEF-9FA1-FF3F035489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85F70-0FB5-4CF3-A20C-520C39626CA4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4E500-013D-474D-A1DB-738094B155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11630D-24DE-44FC-AEF8-C8AD85EA869A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042B7-78D0-4EB8-91B2-084A5A3381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C83F3-413B-493C-98EB-FF8608C06F16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3961C-CD97-46E6-8328-3C9F701264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A01DAF-AF86-4D7D-9E1C-BBCB52B3E6F2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8B577-5A0F-4FC3-B95E-D709293203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1EF918-B86F-4B04-B622-FBD0A0A1857C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DF654-280C-48DF-BEFA-0C1D1F7A10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A0E10-BACF-4AE8-A699-E09DD6ECD948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6174B-EBCB-431E-B485-EFC9641AD1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31A188-97F8-4ED4-8DB2-6A8074412EFD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A28B6-69AD-4D33-BA3E-BEE212F038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C497E-F405-410F-8E82-EDF62875EE91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B1754-BDC3-44CA-9AE3-9C9F68A59E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F41C89-93BF-4288-8918-F9C526EB8FD4}" type="datetimeFigureOut">
              <a:rPr lang="ru-RU" smtClean="0"/>
              <a:pPr>
                <a:defRPr/>
              </a:pPr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27788A-88D8-46B1-A9C7-0B9B70DB97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aEd@yandex.ru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592380" cy="2177262"/>
          </a:xfrm>
        </p:spPr>
        <p:txBody>
          <a:bodyPr>
            <a:noAutofit/>
          </a:bodyPr>
          <a:lstStyle/>
          <a:p>
            <a:r>
              <a:rPr lang="ru-RU" sz="3200" dirty="0"/>
              <a:t>Организация проектной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 </a:t>
            </a:r>
            <a:r>
              <a:rPr lang="ru-RU" sz="3200" dirty="0"/>
              <a:t>учебно-исследовательской деятельности </a:t>
            </a:r>
            <a:br>
              <a:rPr lang="ru-RU" sz="3200" dirty="0"/>
            </a:br>
            <a:r>
              <a:rPr lang="ru-RU" sz="3200" dirty="0"/>
              <a:t>на уроках математики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 </a:t>
            </a:r>
            <a:r>
              <a:rPr lang="ru-RU" sz="3200" dirty="0"/>
              <a:t>реализации ФГОС ООО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72312" y="4163196"/>
            <a:ext cx="5004048" cy="243639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Арсеньева Ирина Валерьевна,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Учитель математики и информатики</a:t>
            </a:r>
            <a:endParaRPr lang="en-US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Ингалинская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СОШ СП МАОУ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Суерская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СОШ, </a:t>
            </a:r>
            <a:endParaRPr lang="en-US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куратор по реализации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К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онцепции 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математического образования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Упоровском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районе</a:t>
            </a:r>
          </a:p>
          <a:p>
            <a:pPr>
              <a:spcBef>
                <a:spcPts val="0"/>
              </a:spcBef>
            </a:pP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e-mail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ViaEd@yandex.ru</a:t>
            </a: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Рисунок 2" descr="Описание: 08.12. 20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90118"/>
            <a:ext cx="3744416" cy="280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1772" y="310349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Межрегиональная научно-практическая конференция «Интеграция в преподавании предметов естественно-математического цикла и информатики: механизмы и средства»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85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86"/>
    </mc:Choice>
    <mc:Fallback xmlns="">
      <p:transition spd="slow" advTm="153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640013" y="4747277"/>
            <a:ext cx="5809042" cy="163526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i="1" dirty="0"/>
              <a:t>Пример:  фрагмент урока по теме </a:t>
            </a:r>
            <a:endParaRPr lang="ru-RU" sz="2400" i="1" dirty="0" smtClean="0"/>
          </a:p>
          <a:p>
            <a:pPr algn="ctr" eaLnBrk="0" hangingPunct="0"/>
            <a:r>
              <a:rPr lang="ru-RU" sz="2400" i="1" dirty="0" smtClean="0"/>
              <a:t>«</a:t>
            </a:r>
            <a:r>
              <a:rPr lang="ru-RU" sz="2400" i="1" dirty="0"/>
              <a:t>Правила сложения </a:t>
            </a:r>
            <a:r>
              <a:rPr lang="ru-RU" sz="2400" i="1" dirty="0" smtClean="0"/>
              <a:t>положительных</a:t>
            </a:r>
          </a:p>
          <a:p>
            <a:pPr algn="ctr" eaLnBrk="0" hangingPunct="0"/>
            <a:r>
              <a:rPr lang="ru-RU" sz="2400" i="1" dirty="0" smtClean="0"/>
              <a:t> </a:t>
            </a:r>
            <a:r>
              <a:rPr lang="ru-RU" sz="2400" i="1" dirty="0"/>
              <a:t>и отрицательных чисел».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640013" y="3164396"/>
            <a:ext cx="5892427" cy="93560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/>
              <a:t>Участники </a:t>
            </a:r>
            <a:r>
              <a:rPr lang="ru-RU" sz="2400" dirty="0" smtClean="0"/>
              <a:t>принимают определённые </a:t>
            </a:r>
            <a:r>
              <a:rPr lang="ru-RU" sz="2400" dirty="0"/>
              <a:t>роли</a:t>
            </a:r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497138" y="1523112"/>
            <a:ext cx="5892427" cy="11525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dirty="0" smtClean="0"/>
              <a:t>Структура открыта </a:t>
            </a:r>
            <a:r>
              <a:rPr lang="ru-RU" sz="2400" b="1" dirty="0"/>
              <a:t>до завершения работы</a:t>
            </a: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6321" y="476672"/>
            <a:ext cx="742611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Игровые (ролевые)</a:t>
            </a:r>
            <a:endParaRPr lang="ru-RU" sz="44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85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7" grpId="0" animBg="1"/>
      <p:bldP spid="89139" grpId="0" animBg="1"/>
      <p:bldP spid="89140" grpId="0" animBg="1"/>
      <p:bldP spid="27692" grpId="0" animBg="1"/>
      <p:bldP spid="276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510" y="1772816"/>
            <a:ext cx="8610834" cy="367240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solidFill>
                  <a:schemeClr val="tx1"/>
                </a:solidFill>
              </a:rPr>
              <a:t>Вам </a:t>
            </a:r>
            <a:r>
              <a:rPr lang="ru-RU" b="1" dirty="0">
                <a:solidFill>
                  <a:schemeClr val="tx1"/>
                </a:solidFill>
              </a:rPr>
              <a:t>предлагается побывать на месте представителя одной из профессий: редактор, дизайнер, делопроизводитель, </a:t>
            </a:r>
            <a:r>
              <a:rPr lang="ru-RU" b="1" dirty="0" smtClean="0">
                <a:solidFill>
                  <a:schemeClr val="tx1"/>
                </a:solidFill>
              </a:rPr>
              <a:t>писатель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b="1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Используя </a:t>
            </a:r>
            <a:r>
              <a:rPr lang="ru-RU" b="1" dirty="0" smtClean="0">
                <a:solidFill>
                  <a:schemeClr val="tx1"/>
                </a:solidFill>
              </a:rPr>
              <a:t>вопросительные слова (Какие?  Какое? Какой?) </a:t>
            </a:r>
            <a:r>
              <a:rPr lang="ru-RU" b="1" dirty="0">
                <a:solidFill>
                  <a:schemeClr val="tx1"/>
                </a:solidFill>
              </a:rPr>
              <a:t>сформулируйте вопросы, которые возникают при вычислении алгебраической суммы </a:t>
            </a:r>
            <a:r>
              <a:rPr lang="ru-RU" b="1" dirty="0" smtClean="0">
                <a:solidFill>
                  <a:schemeClr val="tx1"/>
                </a:solidFill>
              </a:rPr>
              <a:t>чисел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ru-RU" b="1" dirty="0">
                <a:solidFill>
                  <a:schemeClr val="tx1"/>
                </a:solidFill>
              </a:rPr>
              <a:t>Ответы на остальные вопросы </a:t>
            </a:r>
            <a:r>
              <a:rPr lang="ru-RU" b="1" dirty="0" smtClean="0">
                <a:solidFill>
                  <a:schemeClr val="tx1"/>
                </a:solidFill>
              </a:rPr>
              <a:t>– при работе в  </a:t>
            </a:r>
            <a:r>
              <a:rPr lang="ru-RU" b="1" dirty="0">
                <a:solidFill>
                  <a:schemeClr val="tx1"/>
                </a:solidFill>
              </a:rPr>
              <a:t>группе над выполнением задания, в соответствии с выбранной </a:t>
            </a:r>
            <a:r>
              <a:rPr lang="ru-RU" b="1" dirty="0" smtClean="0">
                <a:solidFill>
                  <a:schemeClr val="tx1"/>
                </a:solidFill>
              </a:rPr>
              <a:t>ролью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7544" y="404664"/>
            <a:ext cx="8686800" cy="85010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i="1" dirty="0" smtClean="0"/>
              <a:t>Ролевая игра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528669" y="3204126"/>
            <a:ext cx="6413239" cy="184927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b="1" i="1" dirty="0"/>
              <a:t>Делопроизводитель</a:t>
            </a:r>
            <a:r>
              <a:rPr lang="ru-RU" sz="2400" i="1" dirty="0"/>
              <a:t> –</a:t>
            </a:r>
            <a:r>
              <a:rPr lang="ru-RU" sz="2400" dirty="0"/>
              <a:t> </a:t>
            </a:r>
            <a:r>
              <a:rPr lang="ru-RU" sz="2400" dirty="0" smtClean="0"/>
              <a:t>создание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инструкции </a:t>
            </a:r>
            <a:r>
              <a:rPr lang="ru-RU" sz="2400" dirty="0" smtClean="0"/>
              <a:t>«</a:t>
            </a:r>
            <a:r>
              <a:rPr lang="ru-RU" sz="2400" dirty="0"/>
              <a:t>Как выполнить </a:t>
            </a:r>
            <a:r>
              <a:rPr lang="ru-RU" sz="2400" dirty="0" smtClean="0"/>
              <a:t>сложение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или вычитание положительных и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отрицательных </a:t>
            </a:r>
            <a:r>
              <a:rPr lang="ru-RU" sz="2400" dirty="0"/>
              <a:t>чисел». Каждый шаг поясните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на </a:t>
            </a:r>
            <a:r>
              <a:rPr lang="ru-RU" sz="2400" dirty="0"/>
              <a:t>конкретном примере</a:t>
            </a:r>
            <a:endParaRPr lang="en-US" sz="2400" b="1" dirty="0">
              <a:solidFill>
                <a:srgbClr val="091639"/>
              </a:solidFill>
            </a:endParaRPr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552450" y="1773238"/>
            <a:ext cx="6357927" cy="126959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i="1" dirty="0"/>
              <a:t>Дизайнер</a:t>
            </a:r>
            <a:r>
              <a:rPr lang="ru-RU" sz="2400" dirty="0"/>
              <a:t> – создать графическую </a:t>
            </a:r>
            <a:r>
              <a:rPr lang="ru-RU" sz="2400" dirty="0" smtClean="0"/>
              <a:t>модель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правил сложения и </a:t>
            </a:r>
            <a:r>
              <a:rPr lang="ru-RU" sz="2400" dirty="0" smtClean="0"/>
              <a:t>вычитания положительных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и отрицательных </a:t>
            </a:r>
            <a:r>
              <a:rPr lang="ru-RU" sz="2400" dirty="0" smtClean="0"/>
              <a:t>чисел</a:t>
            </a:r>
            <a:endParaRPr lang="ru-RU" sz="2400" dirty="0"/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534553" y="260648"/>
            <a:ext cx="6357927" cy="144035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 i="1" dirty="0"/>
              <a:t>Редактор</a:t>
            </a:r>
            <a:r>
              <a:rPr lang="ru-RU" sz="2400" dirty="0"/>
              <a:t> – собрать информацию, </a:t>
            </a:r>
            <a:endParaRPr lang="ru-RU" sz="2400" dirty="0" smtClean="0"/>
          </a:p>
          <a:p>
            <a:pPr algn="ctr"/>
            <a:r>
              <a:rPr lang="ru-RU" sz="2400" dirty="0" smtClean="0"/>
              <a:t>отредактировать </a:t>
            </a:r>
            <a:r>
              <a:rPr lang="ru-RU" sz="2400" dirty="0"/>
              <a:t>текст и создать </a:t>
            </a:r>
            <a:r>
              <a:rPr lang="ru-RU" sz="2400" dirty="0" smtClean="0"/>
              <a:t>учебное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пособие по теме «Сложение и </a:t>
            </a:r>
            <a:r>
              <a:rPr lang="ru-RU" sz="2400" dirty="0" smtClean="0"/>
              <a:t>вычитание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положительных и отрицательных чисел</a:t>
            </a:r>
            <a:r>
              <a:rPr lang="ru-RU" sz="2400" dirty="0" smtClean="0"/>
              <a:t>»</a:t>
            </a:r>
            <a:endParaRPr lang="ru-RU" sz="2400" b="1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 dirty="0" smtClean="0"/>
              <a:t>Роли</a:t>
            </a:r>
            <a:endParaRPr lang="ru-RU" sz="2400" b="1" dirty="0">
              <a:solidFill>
                <a:srgbClr val="07112F"/>
              </a:solidFill>
            </a:endParaRPr>
          </a:p>
        </p:txBody>
      </p:sp>
      <p:sp>
        <p:nvSpPr>
          <p:cNvPr id="38" name="AutoShape 49"/>
          <p:cNvSpPr>
            <a:spLocks noChangeArrowheads="1"/>
          </p:cNvSpPr>
          <p:nvPr/>
        </p:nvSpPr>
        <p:spPr bwMode="gray">
          <a:xfrm>
            <a:off x="2752836" y="5368121"/>
            <a:ext cx="5921360" cy="130182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i="1" dirty="0"/>
              <a:t>Писатель</a:t>
            </a:r>
            <a:r>
              <a:rPr lang="ru-RU" sz="2400" i="1" dirty="0"/>
              <a:t> – </a:t>
            </a:r>
            <a:r>
              <a:rPr lang="ru-RU" sz="2400" dirty="0"/>
              <a:t>создать памятку в стихах </a:t>
            </a:r>
            <a:endParaRPr lang="ru-RU" sz="2400" dirty="0" smtClean="0"/>
          </a:p>
          <a:p>
            <a:r>
              <a:rPr lang="ru-RU" sz="2400" dirty="0" smtClean="0"/>
              <a:t>по </a:t>
            </a:r>
            <a:r>
              <a:rPr lang="ru-RU" sz="2400" dirty="0"/>
              <a:t>теме «Правила сложения </a:t>
            </a:r>
            <a:endParaRPr lang="ru-RU" sz="2400" dirty="0" smtClean="0"/>
          </a:p>
          <a:p>
            <a:r>
              <a:rPr lang="ru-RU" sz="2400" dirty="0" smtClean="0"/>
              <a:t>положительных </a:t>
            </a:r>
            <a:r>
              <a:rPr lang="ru-RU" sz="2400" dirty="0"/>
              <a:t>и отрицательных чисел»</a:t>
            </a:r>
          </a:p>
        </p:txBody>
      </p:sp>
    </p:spTree>
    <p:extLst>
      <p:ext uri="{BB962C8B-B14F-4D97-AF65-F5344CB8AC3E}">
        <p14:creationId xmlns:p14="http://schemas.microsoft.com/office/powerpoint/2010/main" val="307351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7" grpId="0" animBg="1"/>
      <p:bldP spid="89139" grpId="0" animBg="1"/>
      <p:bldP spid="89140" grpId="0" animBg="1"/>
      <p:bldP spid="27692" grpId="0" animBg="1"/>
      <p:bldP spid="27686" grpId="0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580523" y="4596937"/>
            <a:ext cx="5809042" cy="1584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i="1" dirty="0"/>
              <a:t>Примеры:  </a:t>
            </a:r>
            <a:endParaRPr lang="ru-RU" sz="2400" i="1" dirty="0" smtClean="0"/>
          </a:p>
          <a:p>
            <a:r>
              <a:rPr lang="ru-RU" sz="2400" i="1" dirty="0" smtClean="0"/>
              <a:t>   Опрос </a:t>
            </a:r>
            <a:r>
              <a:rPr lang="ru-RU" sz="2400" i="1" dirty="0"/>
              <a:t>общественного </a:t>
            </a:r>
            <a:r>
              <a:rPr lang="ru-RU" sz="2400" i="1" dirty="0" smtClean="0"/>
              <a:t>мнения; </a:t>
            </a:r>
          </a:p>
          <a:p>
            <a:r>
              <a:rPr lang="ru-RU" sz="2400" i="1" dirty="0" smtClean="0"/>
              <a:t>  Доклады;</a:t>
            </a:r>
          </a:p>
          <a:p>
            <a:r>
              <a:rPr lang="ru-RU" sz="2400" i="1" dirty="0" smtClean="0"/>
              <a:t>  Сообщения </a:t>
            </a:r>
            <a:r>
              <a:rPr lang="ru-RU" sz="2400" i="1" dirty="0"/>
              <a:t>по истории математики</a:t>
            </a:r>
            <a:r>
              <a:rPr lang="ru-RU" sz="2400" dirty="0"/>
              <a:t>.</a:t>
            </a:r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608931" y="3093770"/>
            <a:ext cx="5892427" cy="93560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Анализ информации, обобщение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518352" y="1438007"/>
            <a:ext cx="5892427" cy="11525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b="1" dirty="0" smtClean="0"/>
              <a:t>Направлены </a:t>
            </a:r>
            <a:r>
              <a:rPr lang="ru-RU" sz="2400" b="1" dirty="0"/>
              <a:t>на сбор </a:t>
            </a:r>
            <a:r>
              <a:rPr lang="ru-RU" sz="2400" b="1" dirty="0" smtClean="0"/>
              <a:t>информации</a:t>
            </a:r>
          </a:p>
          <a:p>
            <a:pPr algn="ctr" eaLnBrk="0" hangingPunct="0"/>
            <a:r>
              <a:rPr lang="ru-RU" sz="2400" b="1" dirty="0" smtClean="0"/>
              <a:t> </a:t>
            </a:r>
            <a:r>
              <a:rPr lang="ru-RU" sz="2400" b="1" dirty="0"/>
              <a:t>о каком-либо объекте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 smtClean="0"/>
              <a:t>Проекты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6321" y="476672"/>
            <a:ext cx="742611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Информационные</a:t>
            </a:r>
            <a:endParaRPr lang="ru-RU" sz="44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85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7" grpId="0" animBg="1"/>
      <p:bldP spid="89139" grpId="0" animBg="1"/>
      <p:bldP spid="89140" grpId="0" animBg="1"/>
      <p:bldP spid="27692" grpId="0" animBg="1"/>
      <p:bldP spid="276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596231" y="1035736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Предметный </a:t>
            </a:r>
            <a:r>
              <a:rPr lang="ru-RU" sz="2400" dirty="0"/>
              <a:t>результат деятельности 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46256" y="3438727"/>
            <a:ext cx="2238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Проекты</a:t>
            </a:r>
            <a:endParaRPr lang="ru-RU" sz="24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596231" y="1815998"/>
            <a:ext cx="6348994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Результат ориентирован </a:t>
            </a:r>
          </a:p>
          <a:p>
            <a:pPr algn="ctr" eaLnBrk="0" hangingPunct="0"/>
            <a:r>
              <a:rPr lang="ru-RU" sz="2400" dirty="0" smtClean="0"/>
              <a:t>на </a:t>
            </a:r>
            <a:r>
              <a:rPr lang="ru-RU" sz="2400" dirty="0"/>
              <a:t>интересы самих участников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2608932" y="2592507"/>
            <a:ext cx="6336293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Продуманная структура, определение</a:t>
            </a:r>
          </a:p>
          <a:p>
            <a:pPr algn="ctr"/>
            <a:r>
              <a:rPr lang="ru-RU" sz="2400" dirty="0" smtClean="0"/>
              <a:t> функций </a:t>
            </a:r>
            <a:r>
              <a:rPr lang="ru-RU" sz="2400" dirty="0"/>
              <a:t>каждого из </a:t>
            </a:r>
            <a:r>
              <a:rPr lang="ru-RU" sz="2400" dirty="0" smtClean="0"/>
              <a:t>участников</a:t>
            </a:r>
            <a:endParaRPr lang="ru-RU" sz="2400" dirty="0"/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596232" y="3336925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Чёткие выводы, </a:t>
            </a:r>
          </a:p>
          <a:p>
            <a:pPr algn="ctr" eaLnBrk="0" hangingPunct="0"/>
            <a:r>
              <a:rPr lang="ru-RU" sz="2400" dirty="0" smtClean="0"/>
              <a:t>оформление </a:t>
            </a:r>
            <a:r>
              <a:rPr lang="ru-RU" sz="2400" dirty="0"/>
              <a:t>конечного продукта</a:t>
            </a:r>
            <a:r>
              <a:rPr lang="ru-RU" sz="2400" dirty="0" smtClean="0"/>
              <a:t> 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615120" y="4200667"/>
            <a:ext cx="6280136" cy="9627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000" dirty="0" smtClean="0"/>
          </a:p>
          <a:p>
            <a:pPr algn="ctr"/>
            <a:r>
              <a:rPr lang="ru-RU" sz="2400" b="1" dirty="0" smtClean="0"/>
              <a:t>Организация </a:t>
            </a:r>
            <a:r>
              <a:rPr lang="ru-RU" sz="2400" b="1" dirty="0"/>
              <a:t>координационной работы</a:t>
            </a:r>
          </a:p>
          <a:p>
            <a:pPr lvl="0"/>
            <a:endParaRPr lang="ru-RU" sz="2400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2640013" y="5264042"/>
            <a:ext cx="6354649" cy="111850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i="1" dirty="0" smtClean="0"/>
              <a:t>Примеры</a:t>
            </a:r>
            <a:r>
              <a:rPr lang="ru-RU" sz="2400" i="1" dirty="0"/>
              <a:t>:   справочный </a:t>
            </a:r>
            <a:r>
              <a:rPr lang="ru-RU" sz="2400" i="1" dirty="0" smtClean="0"/>
              <a:t>материал,</a:t>
            </a:r>
          </a:p>
          <a:p>
            <a:pPr algn="ctr"/>
            <a:r>
              <a:rPr lang="ru-RU" sz="2400" i="1" dirty="0"/>
              <a:t>наглядное пособие</a:t>
            </a:r>
            <a:endParaRPr lang="ru-RU" sz="2400" dirty="0"/>
          </a:p>
          <a:p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30020" y="332656"/>
            <a:ext cx="5913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Практико-ориентированные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158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3" grpId="0" animBg="1"/>
      <p:bldP spid="44" grpId="0" animBg="1"/>
      <p:bldP spid="41" grpId="0" animBg="1"/>
      <p:bldP spid="45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6" name="AutoShape 48"/>
          <p:cNvSpPr>
            <a:spLocks noChangeArrowheads="1"/>
          </p:cNvSpPr>
          <p:nvPr/>
        </p:nvSpPr>
        <p:spPr bwMode="gray">
          <a:xfrm>
            <a:off x="2230438" y="5388768"/>
            <a:ext cx="6873626" cy="10810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Bef>
                <a:spcPts val="0"/>
              </a:spcBef>
            </a:pPr>
            <a:r>
              <a:rPr lang="ru-RU" sz="2000" dirty="0"/>
              <a:t>Найдите стоимость ограждения клумбы</a:t>
            </a:r>
            <a:r>
              <a:rPr lang="ru-RU" sz="2000" dirty="0" smtClean="0"/>
              <a:t>,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dirty="0"/>
              <a:t>выбрав необходимый </a:t>
            </a:r>
            <a:r>
              <a:rPr lang="ru-RU" sz="2000" dirty="0" smtClean="0"/>
              <a:t>вариант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dirty="0"/>
              <a:t>из таблицы. Ответ дайте в тыс. руб.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724289" y="4149725"/>
            <a:ext cx="6264275" cy="1117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/>
              <a:t>Найдите длину бордюра клумбы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если каждый круг имеет своё </a:t>
            </a:r>
            <a:r>
              <a:rPr lang="ru-RU" sz="2000" dirty="0" smtClean="0"/>
              <a:t>ограждение</a:t>
            </a:r>
            <a:endParaRPr lang="ru-RU" sz="2000" dirty="0"/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337998" y="2248384"/>
            <a:ext cx="6663383" cy="16928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/>
              <a:t>Разбейте клумбу на данном </a:t>
            </a:r>
            <a:r>
              <a:rPr lang="ru-RU" sz="2000" dirty="0" smtClean="0"/>
              <a:t>участке,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dirty="0"/>
              <a:t>используя масштаб 1:100. </a:t>
            </a:r>
            <a:r>
              <a:rPr lang="ru-RU" sz="2000" dirty="0" smtClean="0"/>
              <a:t>Выполните рисунок с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использованием </a:t>
            </a:r>
            <a:r>
              <a:rPr lang="ru-RU" sz="2000" dirty="0"/>
              <a:t>программы «Живая геометрия</a:t>
            </a:r>
            <a:r>
              <a:rPr lang="ru-RU" sz="2000" dirty="0" smtClean="0"/>
              <a:t>». Сколько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 каждого </a:t>
            </a:r>
            <a:r>
              <a:rPr lang="ru-RU" sz="2000" dirty="0"/>
              <a:t>вида  кругов для этого потребовалось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если необходимо использовать круги всех диаметров?</a:t>
            </a:r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1577083" y="884490"/>
            <a:ext cx="7475273" cy="127437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На участке нестандартной геометрической формы </a:t>
            </a:r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требуется </a:t>
            </a:r>
            <a:r>
              <a:rPr lang="ru-RU" sz="2400" dirty="0"/>
              <a:t>разбить клумбу в виде насекомого, </a:t>
            </a:r>
            <a:endParaRPr lang="ru-RU" sz="2400" dirty="0" smtClean="0"/>
          </a:p>
          <a:p>
            <a:pPr algn="ctr"/>
            <a:r>
              <a:rPr lang="ru-RU" sz="2400" dirty="0" smtClean="0"/>
              <a:t>используя </a:t>
            </a:r>
            <a:r>
              <a:rPr lang="ru-RU" sz="2400" dirty="0"/>
              <a:t>для этого круги с диаметрами </a:t>
            </a:r>
            <a:r>
              <a:rPr lang="ru-RU" sz="2000" dirty="0"/>
              <a:t>1 м, 2 м, 3 м, 4 </a:t>
            </a:r>
            <a:r>
              <a:rPr lang="ru-RU" sz="2000" dirty="0" smtClean="0"/>
              <a:t>м </a:t>
            </a: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10747" y="3048726"/>
            <a:ext cx="1884363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 smtClean="0"/>
              <a:t>«</a:t>
            </a:r>
            <a:r>
              <a:rPr lang="ru-RU" sz="2000" b="1" dirty="0"/>
              <a:t>Длина окружности и площадь круга</a:t>
            </a:r>
            <a:r>
              <a:rPr lang="ru-RU" sz="2000" b="1" dirty="0" smtClean="0"/>
              <a:t>»,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 b="1" dirty="0" smtClean="0"/>
              <a:t> 6 класс</a:t>
            </a:r>
          </a:p>
        </p:txBody>
      </p:sp>
      <p:sp>
        <p:nvSpPr>
          <p:cNvPr id="40" name="Управляющая кнопка: далее 39">
            <a:hlinkClick r:id="rId3" action="ppaction://hlinksldjump" highlightClick="1"/>
          </p:cNvPr>
          <p:cNvSpPr/>
          <p:nvPr/>
        </p:nvSpPr>
        <p:spPr>
          <a:xfrm>
            <a:off x="938160" y="6197848"/>
            <a:ext cx="936625" cy="5492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04692" y="359443"/>
            <a:ext cx="4013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Краткосрочные проекты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1" name="Табличка 40"/>
          <p:cNvSpPr>
            <a:spLocks/>
          </p:cNvSpPr>
          <p:nvPr/>
        </p:nvSpPr>
        <p:spPr>
          <a:xfrm>
            <a:off x="539552" y="590276"/>
            <a:ext cx="913011" cy="822500"/>
          </a:xfrm>
          <a:prstGeom prst="plaqu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90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89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6" grpId="0" animBg="1"/>
      <p:bldP spid="89137" grpId="0" animBg="1"/>
      <p:bldP spid="89139" grpId="0" animBg="1"/>
      <p:bldP spid="89140" grpId="0" animBg="1"/>
      <p:bldP spid="27692" grpId="0" animBg="1"/>
      <p:bldP spid="27686" grpId="0"/>
      <p:bldP spid="2" grpId="0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82488" y="302282"/>
            <a:ext cx="3810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Долгосрочные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62766" y="367079"/>
            <a:ext cx="608504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5 класс</a:t>
            </a:r>
            <a:endParaRPr lang="ru-RU" sz="2000" b="1" dirty="0"/>
          </a:p>
          <a:p>
            <a:r>
              <a:rPr lang="ru-RU" sz="2000" b="1" i="1" dirty="0"/>
              <a:t>Тема «Натуральные числа»</a:t>
            </a:r>
            <a:endParaRPr lang="ru-RU" sz="2000" b="1" dirty="0"/>
          </a:p>
          <a:p>
            <a:r>
              <a:rPr lang="ru-RU" sz="2000" b="1" dirty="0"/>
              <a:t>Магия чисел</a:t>
            </a:r>
          </a:p>
          <a:p>
            <a:r>
              <a:rPr lang="ru-RU" sz="2000" b="1" dirty="0"/>
              <a:t> Почему нельзя делить на ноль?</a:t>
            </a:r>
          </a:p>
          <a:p>
            <a:r>
              <a:rPr lang="ru-RU" sz="2000" b="1" dirty="0"/>
              <a:t>Системы счисления</a:t>
            </a:r>
          </a:p>
          <a:p>
            <a:r>
              <a:rPr lang="ru-RU" sz="2000" b="1" dirty="0"/>
              <a:t>Опрос общественного мнения</a:t>
            </a:r>
          </a:p>
          <a:p>
            <a:r>
              <a:rPr lang="ru-RU" sz="2000" b="1" dirty="0"/>
              <a:t>Как люди считали в старину и как считали цифры</a:t>
            </a:r>
          </a:p>
          <a:p>
            <a:r>
              <a:rPr lang="ru-RU" sz="2000" b="1" dirty="0"/>
              <a:t>Математическое моделирование, численные методы</a:t>
            </a:r>
          </a:p>
          <a:p>
            <a:r>
              <a:rPr lang="ru-RU" sz="2000" b="1" dirty="0"/>
              <a:t>Хорошо ли вы считаете?</a:t>
            </a:r>
          </a:p>
          <a:p>
            <a:r>
              <a:rPr lang="ru-RU" sz="2000" b="1" i="1" dirty="0"/>
              <a:t>Тема «Измерение величин»</a:t>
            </a:r>
            <a:endParaRPr lang="ru-RU" sz="2000" b="1" dirty="0"/>
          </a:p>
          <a:p>
            <a:r>
              <a:rPr lang="ru-RU" sz="2000" b="1" dirty="0"/>
              <a:t>Старинные русские меры</a:t>
            </a:r>
          </a:p>
          <a:p>
            <a:r>
              <a:rPr lang="ru-RU" sz="2000" b="1" i="1" dirty="0"/>
              <a:t>Тема «Делимость натуральных чисел</a:t>
            </a:r>
            <a:endParaRPr lang="ru-RU" sz="2000" b="1" dirty="0"/>
          </a:p>
          <a:p>
            <a:r>
              <a:rPr lang="ru-RU" sz="2000" b="1" dirty="0"/>
              <a:t> Признаки делимости</a:t>
            </a:r>
          </a:p>
          <a:p>
            <a:r>
              <a:rPr lang="ru-RU" sz="2000" b="1" dirty="0"/>
              <a:t> Решето Эратосфена</a:t>
            </a:r>
          </a:p>
          <a:p>
            <a:r>
              <a:rPr lang="ru-RU" sz="2000" b="1" dirty="0"/>
              <a:t>Простые числа. Так ли проста их история?</a:t>
            </a:r>
          </a:p>
          <a:p>
            <a:r>
              <a:rPr lang="ru-RU" sz="2000" b="1" i="1" dirty="0"/>
              <a:t>Тема «Обыкновенные дроби»</a:t>
            </a:r>
            <a:endParaRPr lang="ru-RU" sz="2000" b="1" dirty="0"/>
          </a:p>
          <a:p>
            <a:r>
              <a:rPr lang="ru-RU" sz="2000" b="1" dirty="0"/>
              <a:t>Из истории возникновения обыкновенных дробей</a:t>
            </a:r>
          </a:p>
          <a:p>
            <a:r>
              <a:rPr lang="ru-RU" sz="2000" b="1" dirty="0"/>
              <a:t>Старинные задачи с обыкновенными дробями</a:t>
            </a:r>
          </a:p>
          <a:p>
            <a:r>
              <a:rPr lang="ru-RU" sz="2000" b="1" dirty="0"/>
              <a:t> Занимательные задачи с обыкновенными дробями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391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27686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10913" y="153015"/>
            <a:ext cx="3866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Долгосрочные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88143" y="213191"/>
            <a:ext cx="667794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/>
              <a:t>6 класс</a:t>
            </a:r>
            <a:endParaRPr lang="ru-RU" sz="2400" b="1" i="1" dirty="0"/>
          </a:p>
          <a:p>
            <a:r>
              <a:rPr lang="ru-RU" sz="2000" b="1" i="1" dirty="0"/>
              <a:t>Тема «Отношения, пропорции, проценты»</a:t>
            </a:r>
            <a:endParaRPr lang="ru-RU" sz="2000" b="1" dirty="0"/>
          </a:p>
          <a:p>
            <a:r>
              <a:rPr lang="ru-RU" sz="2000" b="1" dirty="0"/>
              <a:t>Роль процентов в жизни человека</a:t>
            </a:r>
          </a:p>
          <a:p>
            <a:r>
              <a:rPr lang="ru-RU" sz="2000" b="1" dirty="0"/>
              <a:t>Из истории возникновения процентов</a:t>
            </a:r>
          </a:p>
          <a:p>
            <a:r>
              <a:rPr lang="ru-RU" sz="2000" b="1" dirty="0"/>
              <a:t>Математика в профессиях наших родителей</a:t>
            </a:r>
          </a:p>
          <a:p>
            <a:r>
              <a:rPr lang="ru-RU" sz="2000" b="1" i="1" dirty="0"/>
              <a:t>Тема «Целые числа»</a:t>
            </a:r>
            <a:endParaRPr lang="ru-RU" sz="2000" b="1" dirty="0"/>
          </a:p>
          <a:p>
            <a:r>
              <a:rPr lang="ru-RU" sz="2000" b="1" dirty="0"/>
              <a:t>История возникновения отрицательных чисел и их применение в математике и других науках</a:t>
            </a:r>
          </a:p>
          <a:p>
            <a:r>
              <a:rPr lang="ru-RU" sz="2000" b="1" dirty="0"/>
              <a:t>Положительные и отрицательные числа в нашей жизни</a:t>
            </a:r>
          </a:p>
          <a:p>
            <a:r>
              <a:rPr lang="ru-RU" sz="2000" b="1" i="1" dirty="0"/>
              <a:t>Тема «Координатная плоскость»</a:t>
            </a:r>
            <a:endParaRPr lang="ru-RU" sz="2000" b="1" dirty="0"/>
          </a:p>
          <a:p>
            <a:r>
              <a:rPr lang="ru-RU" sz="2000" b="1" dirty="0"/>
              <a:t>Координаты в различных профессиях</a:t>
            </a:r>
          </a:p>
          <a:p>
            <a:r>
              <a:rPr lang="ru-RU" sz="2000" b="1" dirty="0"/>
              <a:t>Некоторые старинные задачи</a:t>
            </a:r>
          </a:p>
          <a:p>
            <a:r>
              <a:rPr lang="ru-RU" sz="2000" b="1" i="1" dirty="0"/>
              <a:t>Тема « Десятичные дроби»</a:t>
            </a:r>
            <a:endParaRPr lang="ru-RU" sz="2000" b="1" dirty="0"/>
          </a:p>
          <a:p>
            <a:r>
              <a:rPr lang="ru-RU" sz="2000" b="1" dirty="0"/>
              <a:t>Об истории возникновения обыкновенных и десятичных дробей.</a:t>
            </a:r>
          </a:p>
          <a:p>
            <a:r>
              <a:rPr lang="ru-RU" sz="2000" b="1" dirty="0"/>
              <a:t>Десятичные дроби. Что мы знаем о них?</a:t>
            </a:r>
          </a:p>
          <a:p>
            <a:r>
              <a:rPr lang="ru-RU" sz="2000" b="1" dirty="0"/>
              <a:t>Волшебные десятичные дроби</a:t>
            </a:r>
          </a:p>
          <a:p>
            <a:r>
              <a:rPr lang="ru-RU" sz="2000" b="1" i="1" dirty="0"/>
              <a:t>Тема «Геометрические фигуры. Площади фигур»</a:t>
            </a:r>
            <a:endParaRPr lang="ru-RU" sz="2000" b="1" dirty="0"/>
          </a:p>
          <a:p>
            <a:r>
              <a:rPr lang="ru-RU" sz="2000" b="1" dirty="0"/>
              <a:t>Загадочное число Пи</a:t>
            </a:r>
          </a:p>
          <a:p>
            <a:r>
              <a:rPr lang="ru-RU" sz="2000" b="1" dirty="0"/>
              <a:t>Ремонт квартиры</a:t>
            </a:r>
          </a:p>
          <a:p>
            <a:r>
              <a:rPr lang="ru-RU" sz="2000" b="1" dirty="0"/>
              <a:t>Симметрия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638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27686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10913" y="153015"/>
            <a:ext cx="3866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Долгосрочные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88143" y="414625"/>
            <a:ext cx="617634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u="sng" dirty="0"/>
              <a:t>7 </a:t>
            </a:r>
            <a:r>
              <a:rPr lang="ru-RU" sz="2400" i="1" u="sng" dirty="0" smtClean="0"/>
              <a:t>класс</a:t>
            </a:r>
            <a:r>
              <a:rPr lang="ru-RU" sz="2400" i="1" dirty="0" smtClean="0"/>
              <a:t> </a:t>
            </a:r>
          </a:p>
          <a:p>
            <a:r>
              <a:rPr lang="ru-RU" sz="2400" dirty="0" smtClean="0"/>
              <a:t>«</a:t>
            </a:r>
            <a:r>
              <a:rPr lang="ru-RU" sz="2400" dirty="0"/>
              <a:t>Треугольники</a:t>
            </a:r>
            <a:r>
              <a:rPr lang="ru-RU" sz="2400" dirty="0" smtClean="0"/>
              <a:t>»:</a:t>
            </a:r>
            <a:endParaRPr lang="ru-RU" sz="2400" dirty="0"/>
          </a:p>
          <a:p>
            <a:r>
              <a:rPr lang="ru-RU" sz="2400" dirty="0" smtClean="0"/>
              <a:t>Треугольник</a:t>
            </a:r>
            <a:r>
              <a:rPr lang="ru-RU" sz="2400" dirty="0"/>
              <a:t>. Основные понятия и элементы.</a:t>
            </a:r>
          </a:p>
          <a:p>
            <a:r>
              <a:rPr lang="ru-RU" sz="2400" dirty="0" smtClean="0"/>
              <a:t>Признаки </a:t>
            </a:r>
            <a:r>
              <a:rPr lang="ru-RU" sz="2400" dirty="0"/>
              <a:t>равенства треугольников.</a:t>
            </a:r>
          </a:p>
          <a:p>
            <a:r>
              <a:rPr lang="ru-RU" sz="2400" dirty="0" smtClean="0"/>
              <a:t>Равнобедренный </a:t>
            </a:r>
            <a:r>
              <a:rPr lang="ru-RU" sz="2400" dirty="0"/>
              <a:t>треугольник.</a:t>
            </a:r>
          </a:p>
          <a:p>
            <a:r>
              <a:rPr lang="ru-RU" sz="2400" dirty="0" smtClean="0"/>
              <a:t>Прямоугольный </a:t>
            </a:r>
            <a:r>
              <a:rPr lang="ru-RU" sz="2400" dirty="0"/>
              <a:t>треугольник.</a:t>
            </a:r>
          </a:p>
          <a:p>
            <a:r>
              <a:rPr lang="ru-RU" sz="2400" dirty="0"/>
              <a:t>   </a:t>
            </a:r>
            <a:r>
              <a:rPr lang="ru-RU" sz="2400" dirty="0" smtClean="0"/>
              <a:t> </a:t>
            </a:r>
            <a:r>
              <a:rPr lang="ru-RU" sz="2400" i="1" u="sng" dirty="0"/>
              <a:t>8 </a:t>
            </a:r>
            <a:r>
              <a:rPr lang="ru-RU" sz="2400" i="1" u="sng" dirty="0" smtClean="0"/>
              <a:t>класс</a:t>
            </a:r>
            <a:r>
              <a:rPr lang="ru-RU" sz="2400" i="1" dirty="0" smtClean="0"/>
              <a:t> 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«Четырёхугольники», «Теорема Пифагора», «Подобные треугольники</a:t>
            </a:r>
            <a:r>
              <a:rPr lang="ru-RU" sz="2400" dirty="0" smtClean="0"/>
              <a:t>»:</a:t>
            </a:r>
            <a:endParaRPr lang="ru-RU" sz="2400" dirty="0"/>
          </a:p>
          <a:p>
            <a:pPr lvl="0"/>
            <a:r>
              <a:rPr lang="ru-RU" sz="2400" dirty="0" smtClean="0"/>
              <a:t>Четырёхугольники</a:t>
            </a:r>
            <a:r>
              <a:rPr lang="ru-RU" sz="2400" dirty="0"/>
              <a:t>. Основные понятия и элементы.</a:t>
            </a:r>
          </a:p>
          <a:p>
            <a:pPr lvl="0"/>
            <a:r>
              <a:rPr lang="ru-RU" sz="2400" dirty="0"/>
              <a:t>Площади четырёхугольников.</a:t>
            </a:r>
          </a:p>
          <a:p>
            <a:pPr lvl="0"/>
            <a:r>
              <a:rPr lang="ru-RU" sz="2400" dirty="0"/>
              <a:t>Теорема Пифагора.</a:t>
            </a:r>
          </a:p>
          <a:p>
            <a:pPr lvl="0"/>
            <a:r>
              <a:rPr lang="ru-RU" sz="2400" dirty="0"/>
              <a:t>Признаки подобия треугольников.</a:t>
            </a:r>
          </a:p>
          <a:p>
            <a:pPr lvl="0"/>
            <a:r>
              <a:rPr lang="ru-RU" sz="2400" dirty="0"/>
              <a:t>Нахождения расстояния до недоступных точек.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337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27686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400" b="1" dirty="0" smtClean="0"/>
              <a:t>7-8 классы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15816" y="643022"/>
            <a:ext cx="3866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Типы заданий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735426" y="2014270"/>
            <a:ext cx="617634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Практические </a:t>
            </a:r>
            <a:r>
              <a:rPr lang="ru-RU" sz="2400" dirty="0"/>
              <a:t>задания </a:t>
            </a:r>
            <a:endParaRPr lang="ru-RU" sz="2400" dirty="0" smtClean="0"/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Практические </a:t>
            </a:r>
            <a:r>
              <a:rPr lang="ru-RU" sz="2400" dirty="0"/>
              <a:t>задачи – задачи прикладного </a:t>
            </a:r>
            <a:r>
              <a:rPr lang="ru-RU" sz="2400" dirty="0" smtClean="0"/>
              <a:t>характера</a:t>
            </a:r>
          </a:p>
          <a:p>
            <a:pPr lvl="0"/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Проблемные вопросы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ru-RU" sz="2400" dirty="0" smtClean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Теоретические задания</a:t>
            </a:r>
          </a:p>
          <a:p>
            <a:pPr lvl="0"/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Задачи</a:t>
            </a:r>
            <a:endParaRPr lang="ru-RU" sz="24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496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2768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772400" cy="204556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0066"/>
                </a:solidFill>
              </a:rPr>
              <a:t>Единственный путь, </a:t>
            </a:r>
            <a:br>
              <a:rPr lang="ru-RU" b="1" dirty="0" smtClean="0">
                <a:solidFill>
                  <a:srgbClr val="000066"/>
                </a:solidFill>
              </a:rPr>
            </a:br>
            <a:r>
              <a:rPr lang="ru-RU" b="1" dirty="0" smtClean="0">
                <a:solidFill>
                  <a:srgbClr val="000066"/>
                </a:solidFill>
              </a:rPr>
              <a:t>ведущий к знаниям –</a:t>
            </a:r>
            <a:br>
              <a:rPr lang="ru-RU" b="1" dirty="0" smtClean="0">
                <a:solidFill>
                  <a:srgbClr val="000066"/>
                </a:solidFill>
              </a:rPr>
            </a:br>
            <a:r>
              <a:rPr lang="ru-RU" b="1" dirty="0" smtClean="0">
                <a:solidFill>
                  <a:srgbClr val="000066"/>
                </a:solidFill>
              </a:rPr>
              <a:t>это деятельность.</a:t>
            </a:r>
            <a:br>
              <a:rPr lang="ru-RU" b="1" dirty="0" smtClean="0">
                <a:solidFill>
                  <a:srgbClr val="000066"/>
                </a:solidFill>
              </a:rPr>
            </a:br>
            <a:r>
              <a:rPr lang="ru-RU" b="1" dirty="0">
                <a:solidFill>
                  <a:srgbClr val="000066"/>
                </a:solidFill>
              </a:rPr>
              <a:t/>
            </a:r>
            <a:br>
              <a:rPr lang="ru-RU" b="1" dirty="0">
                <a:solidFill>
                  <a:srgbClr val="000066"/>
                </a:solidFill>
              </a:rPr>
            </a:br>
            <a:r>
              <a:rPr lang="ru-RU" b="1" dirty="0" smtClean="0">
                <a:solidFill>
                  <a:srgbClr val="000066"/>
                </a:solidFill>
              </a:rPr>
              <a:t/>
            </a:r>
            <a:br>
              <a:rPr lang="ru-RU" b="1" dirty="0" smtClean="0">
                <a:solidFill>
                  <a:srgbClr val="000066"/>
                </a:solidFill>
              </a:rPr>
            </a:br>
            <a:r>
              <a:rPr lang="ru-RU" sz="3600" dirty="0">
                <a:solidFill>
                  <a:srgbClr val="000066"/>
                </a:solidFill>
              </a:rPr>
              <a:t>Бернард Шоу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884368" y="6021288"/>
            <a:ext cx="936625" cy="5492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3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"/>
    </mc:Choice>
    <mc:Fallback xmlns="">
      <p:transition spd="slow" advTm="316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3347863" y="1035736"/>
            <a:ext cx="5625017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Подготовка к выполнению проекта 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46256" y="3438727"/>
            <a:ext cx="23259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Проектная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деятельность</a:t>
            </a:r>
            <a:endParaRPr lang="ru-RU" sz="24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3347863" y="1815998"/>
            <a:ext cx="5597362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Планирование работы 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3347863" y="2619297"/>
            <a:ext cx="5597362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Исследование</a:t>
            </a:r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3347862" y="3556859"/>
            <a:ext cx="5657799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Обобщение результатов 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3347861" y="4555757"/>
            <a:ext cx="5647605" cy="60404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000" dirty="0" smtClean="0"/>
          </a:p>
          <a:p>
            <a:pPr algn="ctr"/>
            <a:r>
              <a:rPr lang="ru-RU" sz="2400" dirty="0"/>
              <a:t>Презентация</a:t>
            </a:r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3347861" y="5581649"/>
            <a:ext cx="5646801" cy="695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Оценка результатов </a:t>
            </a:r>
            <a:r>
              <a:rPr lang="ru-RU" sz="2400" i="1" dirty="0" smtClean="0"/>
              <a:t> 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438657" y="332655"/>
            <a:ext cx="1415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Этапы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246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3" grpId="0" animBg="1"/>
      <p:bldP spid="44" grpId="0" animBg="1"/>
      <p:bldP spid="41" grpId="0" animBg="1"/>
      <p:bldP spid="45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451957" y="978986"/>
            <a:ext cx="6538448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Проводит консультации </a:t>
            </a:r>
            <a:r>
              <a:rPr lang="ru-RU" sz="2400" dirty="0" smtClean="0"/>
              <a:t>с </a:t>
            </a:r>
            <a:r>
              <a:rPr lang="ru-RU" sz="2400" dirty="0"/>
              <a:t>участниками </a:t>
            </a:r>
            <a:r>
              <a:rPr lang="ru-RU" sz="2400" dirty="0" smtClean="0"/>
              <a:t>проекта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46256" y="3438727"/>
            <a:ext cx="23259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Проектная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деятельность</a:t>
            </a:r>
            <a:endParaRPr lang="ru-RU" sz="24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509380" y="1703970"/>
            <a:ext cx="6448087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Наблюдает за ходом проектной деятельности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2542318" y="2429561"/>
            <a:ext cx="6448087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Руководит проектной деятельностью </a:t>
            </a:r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552450" y="3262398"/>
            <a:ext cx="6508524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Планирует совместно с обучающимися </a:t>
            </a:r>
            <a:r>
              <a:rPr lang="ru-RU" sz="2400" dirty="0" smtClean="0"/>
              <a:t>работу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в течение всего проектного периода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497139" y="4127834"/>
            <a:ext cx="6498328" cy="8112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Поэтапно </a:t>
            </a:r>
            <a:r>
              <a:rPr lang="ru-RU" sz="2400" dirty="0"/>
              <a:t>отслеживает </a:t>
            </a:r>
            <a:r>
              <a:rPr lang="ru-RU" sz="2400" dirty="0" smtClean="0"/>
              <a:t>результаты проектной </a:t>
            </a:r>
          </a:p>
          <a:p>
            <a:pPr algn="ctr"/>
            <a:r>
              <a:rPr lang="ru-RU" sz="2400" dirty="0" smtClean="0"/>
              <a:t>деятельности</a:t>
            </a:r>
            <a:endParaRPr lang="ru-RU" sz="2400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2467646" y="5054042"/>
            <a:ext cx="6497524" cy="463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Координирует внутригрупповую работу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39687" y="332655"/>
            <a:ext cx="2813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Роль учителя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2" name="AutoShape 51"/>
          <p:cNvSpPr>
            <a:spLocks noChangeArrowheads="1"/>
          </p:cNvSpPr>
          <p:nvPr/>
        </p:nvSpPr>
        <p:spPr bwMode="gray">
          <a:xfrm>
            <a:off x="2434432" y="5692996"/>
            <a:ext cx="6560230" cy="100236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Мотивирует; </a:t>
            </a:r>
            <a:r>
              <a:rPr lang="ru-RU" sz="2400" dirty="0"/>
              <a:t>провоцирует вопросы, </a:t>
            </a:r>
            <a:endParaRPr lang="ru-RU" sz="2400" dirty="0" smtClean="0"/>
          </a:p>
          <a:p>
            <a:pPr algn="ctr"/>
            <a:r>
              <a:rPr lang="ru-RU" sz="2400" dirty="0" smtClean="0"/>
              <a:t>размышления</a:t>
            </a:r>
            <a:r>
              <a:rPr lang="ru-RU" sz="2400" dirty="0"/>
              <a:t>, самостоятельную </a:t>
            </a:r>
            <a:r>
              <a:rPr lang="ru-RU" sz="2400" dirty="0" smtClean="0"/>
              <a:t>оценку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деятельности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59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3" grpId="0" animBg="1"/>
      <p:bldP spid="44" grpId="0" animBg="1"/>
      <p:bldP spid="41" grpId="0" animBg="1"/>
      <p:bldP spid="45" grpId="0" animBg="1"/>
      <p:bldP spid="2" grpId="0"/>
      <p:bldP spid="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987823" y="2014270"/>
            <a:ext cx="5544617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Активный участник проекта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46256" y="3438727"/>
            <a:ext cx="23259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Проектная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400" b="1" dirty="0" smtClean="0"/>
              <a:t>деятельность</a:t>
            </a:r>
            <a:endParaRPr lang="ru-RU" sz="24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987824" y="3535397"/>
            <a:ext cx="5544616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Субъект </a:t>
            </a:r>
            <a:r>
              <a:rPr lang="ru-RU" sz="2400" dirty="0"/>
              <a:t>деятельности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2987825" y="5039801"/>
            <a:ext cx="5544616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Свобода в выборе </a:t>
            </a:r>
            <a:r>
              <a:rPr lang="ru-RU" sz="2400" dirty="0"/>
              <a:t>способов </a:t>
            </a:r>
            <a:endParaRPr lang="ru-RU" sz="2400" dirty="0" smtClean="0"/>
          </a:p>
          <a:p>
            <a:pPr algn="ctr"/>
            <a:r>
              <a:rPr lang="ru-RU" sz="2400" dirty="0" smtClean="0"/>
              <a:t>и </a:t>
            </a:r>
            <a:r>
              <a:rPr lang="ru-RU" sz="2400" dirty="0"/>
              <a:t>видов деятельности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54396" y="474402"/>
            <a:ext cx="2874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Роль ученика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3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259407" y="399425"/>
            <a:ext cx="6505510" cy="123959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Процесс </a:t>
            </a:r>
            <a:r>
              <a:rPr lang="ru-RU" sz="2400" dirty="0"/>
              <a:t>решения </a:t>
            </a:r>
            <a:r>
              <a:rPr lang="ru-RU" sz="2400" dirty="0" smtClean="0"/>
              <a:t>учащимися </a:t>
            </a:r>
          </a:p>
          <a:p>
            <a:pPr algn="ctr" eaLnBrk="0" hangingPunct="0"/>
            <a:r>
              <a:rPr lang="ru-RU" sz="2400" dirty="0" smtClean="0"/>
              <a:t>творческой, </a:t>
            </a:r>
            <a:r>
              <a:rPr lang="ru-RU" sz="2400" dirty="0"/>
              <a:t>исследовательской задачи </a:t>
            </a:r>
            <a:endParaRPr lang="ru-RU" sz="2400" dirty="0" smtClean="0"/>
          </a:p>
          <a:p>
            <a:pPr algn="ctr" eaLnBrk="0" hangingPunct="0"/>
            <a:r>
              <a:rPr lang="ru-RU" sz="2400" b="1" i="1" dirty="0" smtClean="0"/>
              <a:t>с </a:t>
            </a:r>
            <a:r>
              <a:rPr lang="ru-RU" sz="2400" b="1" i="1" dirty="0"/>
              <a:t>заранее неизвестным результатом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  <a:endParaRPr lang="ru-RU" sz="20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402282" y="1825730"/>
            <a:ext cx="6362635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Цель -  </a:t>
            </a:r>
            <a:r>
              <a:rPr lang="ru-RU" sz="2400" dirty="0"/>
              <a:t>построение субъективно нового знания</a:t>
            </a:r>
            <a:endParaRPr lang="en-US" sz="2400" dirty="0"/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606047" y="3462563"/>
            <a:ext cx="615887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err="1"/>
              <a:t>Монопредметное</a:t>
            </a:r>
            <a:r>
              <a:rPr lang="ru-RU" sz="2400" dirty="0"/>
              <a:t> исследование 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562646" y="4512323"/>
            <a:ext cx="6202271" cy="8112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err="1"/>
              <a:t>Межпредметное</a:t>
            </a:r>
            <a:r>
              <a:rPr lang="ru-RU" sz="2400" dirty="0"/>
              <a:t> исследование </a:t>
            </a:r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2542317" y="5634642"/>
            <a:ext cx="6222599" cy="4634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err="1"/>
              <a:t>Надпредметное</a:t>
            </a:r>
            <a:r>
              <a:rPr lang="ru-RU" sz="2400" dirty="0"/>
              <a:t> исследование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2860" y="2695758"/>
            <a:ext cx="5543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Виды учебного исследования:</a:t>
            </a:r>
            <a:endParaRPr lang="ru-RU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928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4" grpId="0" animBg="1"/>
      <p:bldP spid="41" grpId="0" animBg="1"/>
      <p:bldP spid="45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488676" y="1784448"/>
            <a:ext cx="6505510" cy="92632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Включение </a:t>
            </a:r>
            <a:r>
              <a:rPr lang="ru-RU" sz="2400" dirty="0"/>
              <a:t>элемента </a:t>
            </a:r>
            <a:r>
              <a:rPr lang="ru-RU" sz="2400" dirty="0" smtClean="0"/>
              <a:t>поиска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во все задания учащихся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на уроке</a:t>
            </a:r>
            <a:endParaRPr lang="ru-RU" sz="2000" b="1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619686" y="3069841"/>
            <a:ext cx="6374500" cy="138456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Раскрытие </a:t>
            </a:r>
            <a:r>
              <a:rPr lang="ru-RU" sz="2400" dirty="0"/>
              <a:t>учителем познавательного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процесса</a:t>
            </a:r>
            <a:r>
              <a:rPr lang="ru-RU" sz="2400" dirty="0"/>
              <a:t>, </a:t>
            </a:r>
            <a:r>
              <a:rPr lang="ru-RU" sz="2400" dirty="0" smtClean="0"/>
              <a:t>осуществляемого учащимися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при доказательстве </a:t>
            </a:r>
            <a:r>
              <a:rPr lang="ru-RU" sz="2400" dirty="0" smtClean="0"/>
              <a:t>того </a:t>
            </a:r>
            <a:r>
              <a:rPr lang="ru-RU" sz="2400" dirty="0"/>
              <a:t>или иного положения</a:t>
            </a:r>
            <a:endParaRPr lang="en-US" sz="2400" dirty="0"/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594102" y="4757962"/>
            <a:ext cx="6400084" cy="140363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Организация </a:t>
            </a:r>
            <a:r>
              <a:rPr lang="ru-RU" sz="2400" dirty="0"/>
              <a:t>целостного исследования,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осуществляемого учащимися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самостоятельно, но под руководством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наблюдением учителя </a:t>
            </a:r>
            <a:endParaRPr lang="en-US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69350" y="360628"/>
            <a:ext cx="819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Применение исследовательского метода обучения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51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0" grpId="0" animBg="1"/>
      <p:bldP spid="44" grpId="0" animBg="1"/>
      <p:bldP spid="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136671" y="3353377"/>
            <a:ext cx="263253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/>
              <a:t>Алгебра, 7 класс</a:t>
            </a:r>
            <a:r>
              <a:rPr lang="ru-RU" sz="2000" dirty="0"/>
              <a:t>, тема «Взаимное расположение графиков </a:t>
            </a:r>
            <a:endParaRPr lang="ru-RU" sz="2000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линейных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 </a:t>
            </a:r>
            <a:r>
              <a:rPr lang="ru-RU" sz="2000" dirty="0"/>
              <a:t>функций»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69350" y="360628"/>
            <a:ext cx="819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Применение исследовательского метода обучения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7762" y="878236"/>
            <a:ext cx="625101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Задание  группе № 1</a:t>
            </a:r>
            <a:r>
              <a:rPr lang="ru-RU" sz="2000" dirty="0"/>
              <a:t>: постройте графики </a:t>
            </a:r>
            <a:r>
              <a:rPr lang="ru-RU" sz="2000" dirty="0" smtClean="0"/>
              <a:t>функций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у=4х,  у=4х+1,  у=4х-2 в одной системе координат и графики функций у=3х,  у=3х-1,  у=-х+1 в другой системе координат.</a:t>
            </a:r>
          </a:p>
          <a:p>
            <a:r>
              <a:rPr lang="ru-RU" sz="2000" dirty="0"/>
              <a:t>Сделайте вывод о взаимном расположении графиков функций в зависимости от  коэффициента «к».</a:t>
            </a:r>
          </a:p>
          <a:p>
            <a:r>
              <a:rPr lang="ru-RU" sz="2000" b="1" i="1" dirty="0"/>
              <a:t>Задание группе №2</a:t>
            </a:r>
            <a:r>
              <a:rPr lang="ru-RU" sz="2000" b="1" dirty="0"/>
              <a:t>:</a:t>
            </a:r>
            <a:r>
              <a:rPr lang="ru-RU" sz="2000" dirty="0"/>
              <a:t> постройте графики </a:t>
            </a:r>
            <a:r>
              <a:rPr lang="ru-RU" sz="2000" dirty="0" smtClean="0"/>
              <a:t>функций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у=2х, у=2х+1, </a:t>
            </a:r>
            <a:r>
              <a:rPr lang="ru-RU" sz="2000" dirty="0" smtClean="0"/>
              <a:t>у=2х-2 </a:t>
            </a:r>
            <a:r>
              <a:rPr lang="ru-RU" sz="2000" dirty="0"/>
              <a:t>в одной системе </a:t>
            </a:r>
            <a:r>
              <a:rPr lang="ru-RU" sz="2000" dirty="0" smtClean="0"/>
              <a:t>координат.</a:t>
            </a:r>
            <a:endParaRPr lang="ru-RU" sz="2000" dirty="0"/>
          </a:p>
          <a:p>
            <a:r>
              <a:rPr lang="ru-RU" sz="2000" dirty="0"/>
              <a:t>Сделайте вывод о взаимном расположении графиков функций. Найдите связь между координатами точек пересечения графиков функций с осями координат и числом «в». Как расположен график функции в зависимости от  коэффициента «в» относительно графика функции у=2х.</a:t>
            </a:r>
          </a:p>
          <a:p>
            <a:r>
              <a:rPr lang="ru-RU" sz="2000" b="1" i="1" dirty="0"/>
              <a:t>Задание группе №3</a:t>
            </a:r>
            <a:r>
              <a:rPr lang="ru-RU" sz="2000" b="1" dirty="0"/>
              <a:t>: </a:t>
            </a:r>
            <a:r>
              <a:rPr lang="ru-RU" sz="2000" dirty="0"/>
              <a:t>постройте график функции у=</a:t>
            </a:r>
            <a:r>
              <a:rPr lang="ru-RU" sz="2000" dirty="0" err="1"/>
              <a:t>кх+в</a:t>
            </a:r>
            <a:r>
              <a:rPr lang="ru-RU" sz="2000" dirty="0"/>
              <a:t>, если</a:t>
            </a:r>
          </a:p>
          <a:p>
            <a:r>
              <a:rPr lang="ru-RU" sz="2000" dirty="0"/>
              <a:t>к=0, в=2; к=0, в=0; к=0, в=-3</a:t>
            </a:r>
          </a:p>
          <a:p>
            <a:r>
              <a:rPr lang="ru-RU" sz="2000" dirty="0"/>
              <a:t>Сделайте вывод, как расположен график линейной функции у=</a:t>
            </a:r>
            <a:r>
              <a:rPr lang="ru-RU" sz="2000" dirty="0" err="1"/>
              <a:t>кх+в</a:t>
            </a:r>
            <a:r>
              <a:rPr lang="ru-RU" sz="2000" dirty="0"/>
              <a:t>, если к=0.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49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4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136671" y="3353377"/>
            <a:ext cx="263253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/>
              <a:t>Математика, </a:t>
            </a:r>
            <a:endParaRPr lang="ru-RU" sz="2000" b="1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6 </a:t>
            </a:r>
            <a:r>
              <a:rPr lang="ru-RU" sz="2000" b="1" dirty="0"/>
              <a:t>класс</a:t>
            </a:r>
            <a:r>
              <a:rPr lang="ru-RU" sz="2000" dirty="0"/>
              <a:t>, тема «Перпендикулярные и параллельные прямые»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69350" y="360628"/>
            <a:ext cx="819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Применение исследовательского метода обучения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1847" y="1483389"/>
            <a:ext cx="505259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Группа </a:t>
            </a:r>
            <a:r>
              <a:rPr lang="ru-RU" sz="2000" b="1" dirty="0"/>
              <a:t>№</a:t>
            </a:r>
            <a:r>
              <a:rPr lang="ru-RU" sz="2000" b="1" dirty="0" smtClean="0"/>
              <a:t>1</a:t>
            </a:r>
            <a:r>
              <a:rPr lang="ru-RU" sz="2000" i="1" dirty="0" smtClean="0"/>
              <a:t>:</a:t>
            </a:r>
            <a:r>
              <a:rPr lang="ru-RU" sz="2000" dirty="0" smtClean="0"/>
              <a:t> начертите </a:t>
            </a:r>
            <a:r>
              <a:rPr lang="ru-RU" sz="2000" dirty="0"/>
              <a:t>перпендикулярные прямые </a:t>
            </a:r>
            <a:r>
              <a:rPr lang="en-US" sz="2000" dirty="0"/>
              <a:t>n </a:t>
            </a:r>
            <a:r>
              <a:rPr lang="ru-RU" sz="2000" dirty="0"/>
              <a:t>и </a:t>
            </a:r>
            <a:r>
              <a:rPr lang="en-US" sz="2000" dirty="0"/>
              <a:t>m </a:t>
            </a:r>
            <a:r>
              <a:rPr lang="ru-RU" sz="2000" dirty="0"/>
              <a:t>и отметьте произвольные точки А и В так, чтобы отрезок АВ не имел общих точек ни с одной из прямых. Найдите на прямой </a:t>
            </a:r>
            <a:r>
              <a:rPr lang="en-US" sz="2000" dirty="0"/>
              <a:t>n</a:t>
            </a:r>
            <a:r>
              <a:rPr lang="ru-RU" sz="2000" dirty="0"/>
              <a:t> такую точку С, а на прямой </a:t>
            </a:r>
            <a:r>
              <a:rPr lang="en-US" sz="2000" dirty="0"/>
              <a:t>m </a:t>
            </a:r>
            <a:r>
              <a:rPr lang="ru-RU" sz="2000" dirty="0"/>
              <a:t>такую точку </a:t>
            </a:r>
            <a:r>
              <a:rPr lang="en-US" sz="2000" dirty="0"/>
              <a:t>D</a:t>
            </a:r>
            <a:r>
              <a:rPr lang="ru-RU" sz="2000" dirty="0"/>
              <a:t>, чтобы сумма длин отрезков АС, С</a:t>
            </a:r>
            <a:r>
              <a:rPr lang="en-US" sz="2000" dirty="0"/>
              <a:t>D</a:t>
            </a:r>
            <a:r>
              <a:rPr lang="ru-RU" sz="2000" dirty="0"/>
              <a:t>, </a:t>
            </a:r>
            <a:r>
              <a:rPr lang="en-US" sz="2000" dirty="0"/>
              <a:t>D</a:t>
            </a:r>
            <a:r>
              <a:rPr lang="ru-RU" sz="2000" dirty="0"/>
              <a:t>В была наименьшей.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i="1" dirty="0" smtClean="0"/>
              <a:t>Группа </a:t>
            </a:r>
            <a:r>
              <a:rPr lang="ru-RU" sz="2000" b="1" i="1" dirty="0"/>
              <a:t>№ 2</a:t>
            </a:r>
            <a:r>
              <a:rPr lang="ru-RU" sz="2000" b="1" dirty="0"/>
              <a:t> </a:t>
            </a:r>
            <a:r>
              <a:rPr lang="ru-RU" sz="2000" dirty="0"/>
              <a:t>решает эту же задачу, при условии, что прямые </a:t>
            </a:r>
            <a:r>
              <a:rPr lang="en-US" sz="2000" dirty="0"/>
              <a:t>n </a:t>
            </a:r>
            <a:r>
              <a:rPr lang="ru-RU" sz="2000" dirty="0"/>
              <a:t>и </a:t>
            </a:r>
            <a:r>
              <a:rPr lang="en-US" sz="2000" dirty="0"/>
              <a:t>m</a:t>
            </a:r>
            <a:r>
              <a:rPr lang="ru-RU" sz="2000" dirty="0"/>
              <a:t> параллельны.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i="1" dirty="0" smtClean="0"/>
              <a:t>Группа </a:t>
            </a:r>
            <a:r>
              <a:rPr lang="ru-RU" sz="2000" b="1" i="1" dirty="0"/>
              <a:t>№ 3</a:t>
            </a:r>
            <a:r>
              <a:rPr lang="ru-RU" sz="2000" b="1" dirty="0"/>
              <a:t> </a:t>
            </a:r>
            <a:r>
              <a:rPr lang="ru-RU" sz="2000" dirty="0"/>
              <a:t>решает задачу при условии, что отрезок АВ не имеет общих точек ни с одной из прямых.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48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4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914961" y="1148832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Урок - исследование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на уроке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687166" y="360628"/>
            <a:ext cx="6155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Проведение  нетрадиционных уроков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8" name="AutoShape 51"/>
          <p:cNvSpPr>
            <a:spLocks noChangeArrowheads="1"/>
          </p:cNvSpPr>
          <p:nvPr/>
        </p:nvSpPr>
        <p:spPr bwMode="gray">
          <a:xfrm>
            <a:off x="2914961" y="1701705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Урок – лабораторная работа</a:t>
            </a:r>
            <a:endParaRPr lang="en-US" sz="2400" dirty="0"/>
          </a:p>
        </p:txBody>
      </p:sp>
      <p:sp>
        <p:nvSpPr>
          <p:cNvPr id="39" name="AutoShape 51"/>
          <p:cNvSpPr>
            <a:spLocks noChangeArrowheads="1"/>
          </p:cNvSpPr>
          <p:nvPr/>
        </p:nvSpPr>
        <p:spPr bwMode="gray">
          <a:xfrm>
            <a:off x="2914961" y="2246551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Урок – творческий отчёт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914961" y="2853315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Урок – защита исследовательского проекта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AutoShape 51"/>
              <p:cNvSpPr>
                <a:spLocks noChangeArrowheads="1"/>
              </p:cNvSpPr>
              <p:nvPr/>
            </p:nvSpPr>
            <p:spPr bwMode="gray">
              <a:xfrm>
                <a:off x="3039882" y="3896251"/>
                <a:ext cx="5694464" cy="46316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133187">
                      <a:alpha val="28998"/>
                    </a:srgbClr>
                  </a:gs>
                  <a:gs pos="100000">
                    <a:srgbClr val="D9DEEC">
                      <a:alpha val="21001"/>
                    </a:srgbClr>
                  </a:gs>
                </a:gsLst>
                <a:lin ang="0" scaled="1"/>
              </a:gradFill>
              <a:ln w="952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ru-RU" sz="2400" dirty="0" smtClean="0"/>
                  <a:t>Вычисление </a:t>
                </a:r>
                <a:r>
                  <a:rPr lang="ru-RU" sz="2400" dirty="0"/>
                  <a:t>длины окружности, числа </a:t>
                </a:r>
                <a14:m>
                  <m:oMath xmlns:m="http://schemas.openxmlformats.org/officeDocument/2006/math">
                    <m:r>
                      <a:rPr lang="ru-RU" sz="2400" i="1"/>
                      <m:t>𝜋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3" name="AutoShap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gray">
              <a:xfrm>
                <a:off x="3039882" y="3896251"/>
                <a:ext cx="5694464" cy="463164"/>
              </a:xfrm>
              <a:prstGeom prst="roundRect">
                <a:avLst>
                  <a:gd name="adj" fmla="val 50000"/>
                </a:avLst>
              </a:prstGeom>
              <a:blipFill rotWithShape="1">
                <a:blip r:embed="rId4"/>
                <a:stretch>
                  <a:fillRect t="-7692" b="-28205"/>
                </a:stretch>
              </a:blipFill>
              <a:ln w="952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330830" y="343458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Примеры:</a:t>
            </a:r>
            <a:endParaRPr lang="ru-RU" sz="2400" b="1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3054001" y="4623038"/>
            <a:ext cx="5694464" cy="6568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Измерение </a:t>
            </a:r>
            <a:r>
              <a:rPr lang="ru-RU" sz="2400" dirty="0"/>
              <a:t>высоты деревьев, телевышек</a:t>
            </a:r>
            <a:r>
              <a:rPr lang="ru-RU" sz="2400" dirty="0" smtClean="0"/>
              <a:t>,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домов</a:t>
            </a:r>
            <a:endParaRPr lang="en-US" sz="2400" dirty="0"/>
          </a:p>
        </p:txBody>
      </p:sp>
      <p:sp>
        <p:nvSpPr>
          <p:cNvPr id="46" name="AutoShape 51"/>
          <p:cNvSpPr>
            <a:spLocks noChangeArrowheads="1"/>
          </p:cNvSpPr>
          <p:nvPr/>
        </p:nvSpPr>
        <p:spPr bwMode="gray">
          <a:xfrm>
            <a:off x="3039882" y="5469721"/>
            <a:ext cx="5694464" cy="91160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Измерение </a:t>
            </a:r>
            <a:r>
              <a:rPr lang="ru-RU" sz="2400" dirty="0"/>
              <a:t>расстояния до </a:t>
            </a:r>
            <a:r>
              <a:rPr lang="ru-RU" sz="2400" dirty="0" smtClean="0"/>
              <a:t>недоступной</a:t>
            </a:r>
          </a:p>
          <a:p>
            <a:pPr algn="ctr" eaLnBrk="0" hangingPunct="0"/>
            <a:r>
              <a:rPr lang="ru-RU" sz="2400" dirty="0" smtClean="0"/>
              <a:t>точки</a:t>
            </a:r>
            <a:r>
              <a:rPr lang="ru-RU" sz="2400" dirty="0"/>
              <a:t>, </a:t>
            </a:r>
            <a:r>
              <a:rPr lang="ru-RU" sz="2400" dirty="0" smtClean="0"/>
              <a:t>измерение </a:t>
            </a:r>
            <a:r>
              <a:rPr lang="ru-RU" sz="2400" dirty="0"/>
              <a:t>ширины реки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299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2" grpId="0"/>
      <p:bldP spid="38" grpId="0" animBg="1"/>
      <p:bldP spid="39" grpId="0" animBg="1"/>
      <p:bldP spid="41" grpId="0" animBg="1"/>
      <p:bldP spid="43" grpId="0" animBg="1"/>
      <p:bldP spid="2" grpId="0"/>
      <p:bldP spid="45" grpId="0" animBg="1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933658" y="1321265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Планирование эксперимента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на уроке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165494" y="314310"/>
            <a:ext cx="5975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Проведение  учебного эксперимента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8" name="AutoShape 51"/>
          <p:cNvSpPr>
            <a:spLocks noChangeArrowheads="1"/>
          </p:cNvSpPr>
          <p:nvPr/>
        </p:nvSpPr>
        <p:spPr bwMode="gray">
          <a:xfrm>
            <a:off x="3003178" y="2246551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Проведение эксперимента</a:t>
            </a:r>
            <a:endParaRPr lang="en-US" sz="2400" dirty="0"/>
          </a:p>
        </p:txBody>
      </p:sp>
      <p:sp>
        <p:nvSpPr>
          <p:cNvPr id="39" name="AutoShape 51"/>
          <p:cNvSpPr>
            <a:spLocks noChangeArrowheads="1"/>
          </p:cNvSpPr>
          <p:nvPr/>
        </p:nvSpPr>
        <p:spPr bwMode="gray">
          <a:xfrm>
            <a:off x="3023454" y="3035965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Обработка </a:t>
            </a:r>
            <a:r>
              <a:rPr lang="ru-RU" sz="2400" dirty="0"/>
              <a:t>данных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992546" y="3896251"/>
            <a:ext cx="583350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Анализ полученных результатов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3072698" y="4696500"/>
            <a:ext cx="5694464" cy="4631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Формулирование </a:t>
            </a:r>
            <a:r>
              <a:rPr lang="ru-RU" sz="2400" dirty="0"/>
              <a:t>выводов</a:t>
            </a:r>
            <a:endParaRPr lang="en-US" sz="2400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3062066" y="5591080"/>
            <a:ext cx="5694464" cy="6568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Защита </a:t>
            </a:r>
            <a:r>
              <a:rPr lang="ru-RU" sz="2400" dirty="0"/>
              <a:t>результатов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экспериментального </a:t>
            </a:r>
            <a:r>
              <a:rPr lang="ru-RU" sz="2400" dirty="0"/>
              <a:t>исследования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0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2" grpId="0"/>
      <p:bldP spid="38" grpId="0" animBg="1"/>
      <p:bldP spid="39" grpId="0" animBg="1"/>
      <p:bldP spid="41" grpId="0" animBg="1"/>
      <p:bldP spid="43" grpId="0" animBg="1"/>
      <p:bldP spid="4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136671" y="3353377"/>
            <a:ext cx="26325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/>
              <a:t>Геометрия, </a:t>
            </a:r>
            <a:endParaRPr lang="ru-RU" sz="2000" b="1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8 </a:t>
            </a:r>
            <a:r>
              <a:rPr lang="ru-RU" sz="2000" b="1" dirty="0"/>
              <a:t>класс</a:t>
            </a:r>
            <a:r>
              <a:rPr lang="ru-RU" sz="2000" dirty="0"/>
              <a:t>, </a:t>
            </a:r>
            <a:endParaRPr lang="ru-RU" sz="2000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тема </a:t>
            </a:r>
            <a:r>
              <a:rPr lang="ru-RU" sz="2000" dirty="0"/>
              <a:t>«Теорема Пифагора»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776800" y="360628"/>
            <a:ext cx="5975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Проведение  учебного эксперимента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1675994"/>
            <a:ext cx="578429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Постройте прямоугольный треугольник, если известны длины катетов. Измерьте гипотенузу. </a:t>
            </a:r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Результаты измерений занесите в таблицу.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Выразите </a:t>
            </a:r>
            <a:r>
              <a:rPr lang="ru-RU" sz="2800" dirty="0"/>
              <a:t>формулой зависимость между длинами катетов и гипотенузой.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900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4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AutoShape 7"/>
          <p:cNvSpPr>
            <a:spLocks noChangeArrowheads="1"/>
          </p:cNvSpPr>
          <p:nvPr/>
        </p:nvSpPr>
        <p:spPr bwMode="auto">
          <a:xfrm>
            <a:off x="3131840" y="1515991"/>
            <a:ext cx="5569298" cy="904898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50000"/>
              </a:spcBef>
              <a:buClr>
                <a:srgbClr val="A50021"/>
              </a:buClr>
            </a:pPr>
            <a:r>
              <a:rPr lang="ru-RU" sz="2000" b="1" dirty="0" smtClean="0"/>
              <a:t>Личностные</a:t>
            </a:r>
            <a:r>
              <a:rPr lang="ru-RU" sz="2000" b="1" dirty="0"/>
              <a:t>, предметные и </a:t>
            </a:r>
            <a:r>
              <a:rPr lang="ru-RU" sz="2000" b="1" dirty="0" err="1"/>
              <a:t>метапредметные</a:t>
            </a:r>
            <a:endParaRPr lang="ru-RU" sz="2200" b="1" dirty="0">
              <a:solidFill>
                <a:srgbClr val="091639"/>
              </a:solidFill>
            </a:endParaRPr>
          </a:p>
        </p:txBody>
      </p:sp>
      <p:sp>
        <p:nvSpPr>
          <p:cNvPr id="85003" name="AutoShape 11"/>
          <p:cNvSpPr>
            <a:spLocks noChangeArrowheads="1"/>
          </p:cNvSpPr>
          <p:nvPr/>
        </p:nvSpPr>
        <p:spPr bwMode="auto">
          <a:xfrm>
            <a:off x="485775" y="2564904"/>
            <a:ext cx="2306729" cy="1008112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buClr>
                <a:srgbClr val="A50021"/>
              </a:buClr>
            </a:pPr>
            <a:r>
              <a:rPr lang="ru-RU" sz="2000" b="1" dirty="0" smtClean="0"/>
              <a:t>Инструмент </a:t>
            </a:r>
            <a:r>
              <a:rPr lang="ru-RU" sz="2000" b="1" dirty="0"/>
              <a:t>достижения </a:t>
            </a:r>
            <a:r>
              <a:rPr lang="ru-RU" sz="2000" b="1" dirty="0" smtClean="0"/>
              <a:t>результатов</a:t>
            </a:r>
            <a:endParaRPr lang="ru-RU" sz="2000" b="1" dirty="0">
              <a:solidFill>
                <a:srgbClr val="091639"/>
              </a:solidFill>
            </a:endParaRPr>
          </a:p>
        </p:txBody>
      </p:sp>
      <p:sp>
        <p:nvSpPr>
          <p:cNvPr id="85004" name="AutoShape 12"/>
          <p:cNvSpPr>
            <a:spLocks noChangeArrowheads="1"/>
          </p:cNvSpPr>
          <p:nvPr/>
        </p:nvSpPr>
        <p:spPr bwMode="auto">
          <a:xfrm>
            <a:off x="3131840" y="2564904"/>
            <a:ext cx="5503904" cy="1008112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/>
            <a:r>
              <a:rPr lang="ru-RU" sz="2000" b="1" dirty="0" smtClean="0"/>
              <a:t>Универсальные </a:t>
            </a:r>
            <a:r>
              <a:rPr lang="ru-RU" sz="2000" b="1" dirty="0"/>
              <a:t>учебные действия (программы формирования УУД)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012" name="AutoShape 20"/>
          <p:cNvSpPr>
            <a:spLocks noChangeArrowheads="1"/>
          </p:cNvSpPr>
          <p:nvPr/>
        </p:nvSpPr>
        <p:spPr bwMode="auto">
          <a:xfrm>
            <a:off x="485775" y="332657"/>
            <a:ext cx="8243887" cy="79208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rgbClr val="091639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ru-RU" sz="2400" b="1" dirty="0"/>
              <a:t>ФГОС ООО</a:t>
            </a:r>
            <a:endParaRPr lang="ru-RU" sz="2400" b="1" dirty="0">
              <a:solidFill>
                <a:srgbClr val="091639"/>
              </a:solidFill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85775" y="1509815"/>
            <a:ext cx="2286025" cy="911074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2000" b="1" dirty="0" smtClean="0"/>
              <a:t>Планируемые</a:t>
            </a:r>
            <a:endParaRPr lang="ru-RU" sz="2000" b="1" dirty="0"/>
          </a:p>
          <a:p>
            <a:pPr algn="ctr"/>
            <a:r>
              <a:rPr lang="ru-RU" sz="2000" b="1" dirty="0" smtClean="0"/>
              <a:t>результаты</a:t>
            </a:r>
            <a:endParaRPr lang="ru-RU" sz="2000" b="1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485775" y="3870419"/>
            <a:ext cx="2306729" cy="1296144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buClr>
                <a:srgbClr val="A50021"/>
              </a:buClr>
            </a:pPr>
            <a:r>
              <a:rPr lang="ru-RU" sz="2000" b="1" dirty="0" smtClean="0"/>
              <a:t>Основной подход </a:t>
            </a:r>
            <a:r>
              <a:rPr lang="ru-RU" sz="2000" b="1" dirty="0"/>
              <a:t>формирования УУД</a:t>
            </a:r>
            <a:endParaRPr lang="ru-RU" sz="2000" b="1" dirty="0">
              <a:solidFill>
                <a:srgbClr val="091639"/>
              </a:solidFill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3131840" y="3879167"/>
            <a:ext cx="5503904" cy="1287396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/>
            <a:r>
              <a:rPr lang="ru-RU" sz="2000" b="1" dirty="0" smtClean="0"/>
              <a:t>Системно-</a:t>
            </a:r>
            <a:r>
              <a:rPr lang="ru-RU" sz="2000" b="1" dirty="0" err="1" smtClean="0"/>
              <a:t>деятельностный</a:t>
            </a:r>
            <a:r>
              <a:rPr lang="ru-RU" sz="2000" b="1" dirty="0" smtClean="0"/>
              <a:t> </a:t>
            </a:r>
            <a:r>
              <a:rPr lang="ru-RU" sz="2000" b="1" dirty="0"/>
              <a:t>подход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85775" y="5517232"/>
            <a:ext cx="2306729" cy="1008112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2000" b="1" dirty="0" smtClean="0"/>
              <a:t>Методы</a:t>
            </a:r>
            <a:endParaRPr lang="ru-RU" sz="2000" b="1" dirty="0"/>
          </a:p>
          <a:p>
            <a:pPr algn="ctr"/>
            <a:r>
              <a:rPr lang="ru-RU" sz="2000" b="1" dirty="0"/>
              <a:t>реализации данного подхода 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225758" y="5463374"/>
            <a:ext cx="5503904" cy="1029740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/>
            <a:r>
              <a:rPr lang="ru-RU" sz="2000" b="1" dirty="0" smtClean="0"/>
              <a:t>Проектная  </a:t>
            </a:r>
            <a:r>
              <a:rPr lang="ru-RU" sz="2000" b="1" dirty="0"/>
              <a:t>и учебно-исследовательская деятельность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4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  <p:bldP spid="85003" grpId="0" animBg="1"/>
      <p:bldP spid="85004" grpId="0" animBg="1"/>
      <p:bldP spid="85012" grpId="0" animBg="1"/>
      <p:bldP spid="11" grpId="0" animBg="1"/>
      <p:bldP spid="7" grpId="0" animBg="1"/>
      <p:bldP spid="10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136671" y="3353377"/>
            <a:ext cx="26325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/>
              <a:t>Геометрия, </a:t>
            </a:r>
            <a:endParaRPr lang="ru-RU" sz="2000" b="1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7 </a:t>
            </a:r>
            <a:r>
              <a:rPr lang="ru-RU" sz="2000" b="1" dirty="0"/>
              <a:t>класс</a:t>
            </a:r>
            <a:r>
              <a:rPr lang="ru-RU" sz="2000" dirty="0"/>
              <a:t>, </a:t>
            </a:r>
            <a:endParaRPr lang="ru-RU" sz="2000" dirty="0" smtClean="0"/>
          </a:p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тема «</a:t>
            </a:r>
            <a:r>
              <a:rPr lang="ru-RU" sz="2000" dirty="0"/>
              <a:t>Сумма углов треугольника</a:t>
            </a:r>
            <a:r>
              <a:rPr lang="ru-RU" sz="2000" dirty="0" smtClean="0"/>
              <a:t>»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776800" y="360628"/>
            <a:ext cx="5975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Проведение  учебного эксперимента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2860" y="2464563"/>
            <a:ext cx="54139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Изобразите разные виды треугольников. </a:t>
            </a:r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В </a:t>
            </a:r>
            <a:r>
              <a:rPr lang="ru-RU" sz="2800" dirty="0"/>
              <a:t>каком треугольнике сумма углов больше? </a:t>
            </a:r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Проверьте </a:t>
            </a:r>
            <a:r>
              <a:rPr lang="ru-RU" sz="2800" dirty="0"/>
              <a:t>своё предположение.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743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2" grpId="0" animBg="1"/>
      <p:bldP spid="42" grpId="0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3038158" y="1321265"/>
            <a:ext cx="5743233" cy="68425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Составить математический тест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с </a:t>
            </a:r>
            <a:r>
              <a:rPr lang="ru-RU" sz="2400" dirty="0"/>
              <a:t>ключом для проверки 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на уроке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79156" y="281779"/>
            <a:ext cx="81306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Домашнее задание исследовательского характера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8" name="AutoShape 51"/>
          <p:cNvSpPr>
            <a:spLocks noChangeArrowheads="1"/>
          </p:cNvSpPr>
          <p:nvPr/>
        </p:nvSpPr>
        <p:spPr bwMode="gray">
          <a:xfrm>
            <a:off x="3038159" y="2246551"/>
            <a:ext cx="5743233" cy="100709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Составить инструкцию, как выбрать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метод </a:t>
            </a:r>
            <a:r>
              <a:rPr lang="ru-RU" sz="2400" dirty="0"/>
              <a:t>решения системы двух </a:t>
            </a:r>
            <a:r>
              <a:rPr lang="ru-RU" sz="2400" dirty="0" smtClean="0"/>
              <a:t>линейных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уравнений с двумя переменными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3008676" y="3449308"/>
            <a:ext cx="5772716" cy="13570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Придумать сказку-задачу по теме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«</a:t>
            </a:r>
            <a:r>
              <a:rPr lang="ru-RU" sz="2400" dirty="0"/>
              <a:t>Четырёхугольники</a:t>
            </a:r>
            <a:r>
              <a:rPr lang="ru-RU" sz="2400" dirty="0" smtClean="0"/>
              <a:t>»,  </a:t>
            </a:r>
            <a:r>
              <a:rPr lang="ru-RU" sz="2400" dirty="0"/>
              <a:t>в которой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используются определения </a:t>
            </a:r>
          </a:p>
          <a:p>
            <a:pPr algn="ctr" eaLnBrk="0" hangingPunct="0"/>
            <a:r>
              <a:rPr lang="ru-RU" sz="2400" dirty="0" smtClean="0"/>
              <a:t>и </a:t>
            </a:r>
            <a:r>
              <a:rPr lang="ru-RU" sz="2400" dirty="0"/>
              <a:t>свойства четырёхугольников</a:t>
            </a:r>
            <a:endParaRPr lang="en-US" sz="2400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3008677" y="5013175"/>
            <a:ext cx="5772716" cy="160164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Составить домашнее задание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для </a:t>
            </a:r>
            <a:r>
              <a:rPr lang="ru-RU" sz="2400" dirty="0"/>
              <a:t>соседа по парте</a:t>
            </a:r>
            <a:r>
              <a:rPr lang="ru-RU" sz="2400" dirty="0" smtClean="0"/>
              <a:t>,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включающее различные виды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линейных </a:t>
            </a:r>
            <a:r>
              <a:rPr lang="ru-RU" sz="2400" dirty="0"/>
              <a:t>(квадратных) уравнений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563888" y="804999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Примеры:</a:t>
            </a:r>
            <a:endParaRPr lang="ru-RU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86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2" grpId="0"/>
      <p:bldP spid="38" grpId="0" animBg="1"/>
      <p:bldP spid="41" grpId="0" animBg="1"/>
      <p:bldP spid="45" grpId="0" animBg="1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967873" y="1904424"/>
            <a:ext cx="5854322" cy="68425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У</a:t>
            </a:r>
            <a:r>
              <a:rPr lang="ru-RU" sz="2400" dirty="0" smtClean="0"/>
              <a:t>чебно-исследовательские </a:t>
            </a:r>
            <a:r>
              <a:rPr lang="ru-RU" sz="2400" dirty="0"/>
              <a:t>работы, проекты</a:t>
            </a:r>
            <a:endParaRPr lang="en-US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вне урока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80960" y="182997"/>
            <a:ext cx="8600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Участие в олимпиадах, конкурсах, </a:t>
            </a:r>
            <a:r>
              <a:rPr lang="ru-RU" sz="2800" b="1" dirty="0" smtClean="0">
                <a:solidFill>
                  <a:schemeClr val="bg1"/>
                </a:solidFill>
              </a:rPr>
              <a:t>в </a:t>
            </a:r>
            <a:r>
              <a:rPr lang="ru-RU" sz="2800" b="1" dirty="0">
                <a:solidFill>
                  <a:schemeClr val="bg1"/>
                </a:solidFill>
              </a:rPr>
              <a:t>том числе </a:t>
            </a:r>
            <a:r>
              <a:rPr lang="ru-RU" sz="2800" b="1" dirty="0" smtClean="0">
                <a:solidFill>
                  <a:schemeClr val="bg1"/>
                </a:solidFill>
              </a:rPr>
              <a:t>дистанционных;  предметных неделях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8" name="AutoShape 51"/>
          <p:cNvSpPr>
            <a:spLocks noChangeArrowheads="1"/>
          </p:cNvSpPr>
          <p:nvPr/>
        </p:nvSpPr>
        <p:spPr bwMode="gray">
          <a:xfrm>
            <a:off x="3008676" y="3215722"/>
            <a:ext cx="5854321" cy="12491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Математические конкурсы </a:t>
            </a:r>
            <a:r>
              <a:rPr lang="ru-RU" sz="2400" dirty="0"/>
              <a:t>школьного,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районного, всероссийского</a:t>
            </a:r>
            <a:r>
              <a:rPr lang="ru-RU" sz="2400" dirty="0"/>
              <a:t>,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международного </a:t>
            </a:r>
            <a:r>
              <a:rPr lang="ru-RU" sz="2400" dirty="0"/>
              <a:t>уровней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3008676" y="5095635"/>
            <a:ext cx="5772716" cy="116354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Олимпиадные </a:t>
            </a:r>
            <a:r>
              <a:rPr lang="ru-RU" sz="2400" dirty="0"/>
              <a:t>задания</a:t>
            </a:r>
          </a:p>
          <a:p>
            <a:pPr algn="ctr"/>
            <a:r>
              <a:rPr lang="ru-RU" sz="2400" dirty="0"/>
              <a:t>исследовательского характера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2" grpId="0"/>
      <p:bldP spid="38" grpId="0" animBg="1"/>
      <p:bldP spid="4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967873" y="1962612"/>
            <a:ext cx="5854322" cy="103188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Учебные </a:t>
            </a:r>
            <a:r>
              <a:rPr lang="ru-RU" sz="2400" dirty="0" smtClean="0"/>
              <a:t>исследования, проводимые</a:t>
            </a:r>
            <a:endParaRPr lang="ru-RU" sz="2400" dirty="0"/>
          </a:p>
          <a:p>
            <a:pPr algn="ctr"/>
            <a:r>
              <a:rPr lang="ru-RU" sz="2400" dirty="0"/>
              <a:t>в рамках учебных проектов</a:t>
            </a: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312677" y="1932494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13480195">
            <a:off x="-1997041" y="2132197"/>
            <a:ext cx="435600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-90214" y="3434616"/>
            <a:ext cx="26325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Учебно-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/>
              <a:t>исследовательская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деятельность</a:t>
            </a:r>
          </a:p>
          <a:p>
            <a:pPr algn="ctr" eaLnBrk="1" hangingPunct="1">
              <a:spcBef>
                <a:spcPts val="0"/>
              </a:spcBef>
            </a:pPr>
            <a:r>
              <a:rPr lang="ru-RU" sz="2000" b="1" dirty="0" smtClean="0"/>
              <a:t>вне урока</a:t>
            </a:r>
            <a:endParaRPr lang="ru-RU" sz="20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80960" y="182997"/>
            <a:ext cx="8600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Учебно-исследовательская деятельность как составная часть учебных проектов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8" name="AutoShape 51"/>
          <p:cNvSpPr>
            <a:spLocks noChangeArrowheads="1"/>
          </p:cNvSpPr>
          <p:nvPr/>
        </p:nvSpPr>
        <p:spPr bwMode="gray">
          <a:xfrm>
            <a:off x="3093565" y="4274056"/>
            <a:ext cx="5854321" cy="12491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/>
              <a:t>Проект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«</a:t>
            </a:r>
            <a:r>
              <a:rPr lang="ru-RU" sz="2400" dirty="0"/>
              <a:t>Учёт условий потребительского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кредитования </a:t>
            </a:r>
            <a:r>
              <a:rPr lang="ru-RU" sz="2400" dirty="0"/>
              <a:t>при покупке квартиры»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067944" y="332711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Пример:</a:t>
            </a:r>
            <a:endParaRPr lang="ru-RU" sz="24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10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27692" grpId="0" animBg="1"/>
      <p:bldP spid="42" grpId="0"/>
      <p:bldP spid="38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04864"/>
            <a:ext cx="8527976" cy="204556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«Нельзя </a:t>
            </a:r>
            <a:r>
              <a:rPr lang="ru-RU" b="1" dirty="0">
                <a:solidFill>
                  <a:schemeClr val="tx1"/>
                </a:solidFill>
              </a:rPr>
              <a:t>человека научить на всю жизнь, его надо научить учиться всю </a:t>
            </a:r>
            <a:r>
              <a:rPr lang="ru-RU" b="1" dirty="0" smtClean="0">
                <a:solidFill>
                  <a:schemeClr val="tx1"/>
                </a:solidFill>
              </a:rPr>
              <a:t>жизнь»</a:t>
            </a:r>
            <a:r>
              <a:rPr lang="ru-RU" b="1" dirty="0">
                <a:solidFill>
                  <a:srgbClr val="000066"/>
                </a:solidFill>
              </a:rPr>
              <a:t/>
            </a:r>
            <a:br>
              <a:rPr lang="ru-RU" b="1" dirty="0">
                <a:solidFill>
                  <a:srgbClr val="000066"/>
                </a:solidFill>
              </a:rPr>
            </a:br>
            <a:r>
              <a:rPr lang="ru-RU" b="1" dirty="0" smtClean="0">
                <a:solidFill>
                  <a:srgbClr val="000066"/>
                </a:solidFill>
              </a:rPr>
              <a:t/>
            </a:r>
            <a:br>
              <a:rPr lang="ru-RU" b="1" dirty="0" smtClean="0">
                <a:solidFill>
                  <a:srgbClr val="000066"/>
                </a:solidFill>
              </a:rPr>
            </a:br>
            <a:endParaRPr lang="ru-RU" sz="3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54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"/>
    </mc:Choice>
    <mc:Fallback xmlns="">
      <p:transition spd="slow" advTm="3165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5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AutoShape 7"/>
          <p:cNvSpPr>
            <a:spLocks noChangeArrowheads="1"/>
          </p:cNvSpPr>
          <p:nvPr/>
        </p:nvSpPr>
        <p:spPr bwMode="auto">
          <a:xfrm>
            <a:off x="3164537" y="1760803"/>
            <a:ext cx="5503904" cy="904898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50000"/>
              </a:spcBef>
              <a:buClr>
                <a:srgbClr val="A50021"/>
              </a:buClr>
            </a:pPr>
            <a:r>
              <a:rPr lang="ru-RU" sz="2400" b="1" dirty="0" smtClean="0"/>
              <a:t>Достижение </a:t>
            </a:r>
            <a:r>
              <a:rPr lang="ru-RU" sz="2400" b="1" dirty="0"/>
              <a:t>заранее спланированного результата</a:t>
            </a:r>
            <a:endParaRPr lang="ru-RU" sz="2200" b="1" dirty="0">
              <a:solidFill>
                <a:srgbClr val="091639"/>
              </a:solidFill>
            </a:endParaRPr>
          </a:p>
        </p:txBody>
      </p:sp>
      <p:sp>
        <p:nvSpPr>
          <p:cNvPr id="85003" name="AutoShape 11"/>
          <p:cNvSpPr>
            <a:spLocks noChangeArrowheads="1"/>
          </p:cNvSpPr>
          <p:nvPr/>
        </p:nvSpPr>
        <p:spPr bwMode="auto">
          <a:xfrm>
            <a:off x="465070" y="3501008"/>
            <a:ext cx="2306729" cy="146292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buClr>
                <a:srgbClr val="A50021"/>
              </a:buClr>
            </a:pPr>
            <a:r>
              <a:rPr lang="ru-RU" sz="2400" b="1" dirty="0" smtClean="0"/>
              <a:t>Критерий</a:t>
            </a:r>
          </a:p>
          <a:p>
            <a:pPr algn="ctr">
              <a:spcBef>
                <a:spcPct val="50000"/>
              </a:spcBef>
              <a:buClr>
                <a:srgbClr val="A50021"/>
              </a:buClr>
            </a:pPr>
            <a:r>
              <a:rPr lang="ru-RU" sz="2400" b="1" dirty="0" smtClean="0"/>
              <a:t>исследования</a:t>
            </a:r>
            <a:endParaRPr lang="ru-RU" sz="2400" b="1" dirty="0"/>
          </a:p>
        </p:txBody>
      </p:sp>
      <p:sp>
        <p:nvSpPr>
          <p:cNvPr id="85004" name="AutoShape 12"/>
          <p:cNvSpPr>
            <a:spLocks noChangeArrowheads="1"/>
          </p:cNvSpPr>
          <p:nvPr/>
        </p:nvSpPr>
        <p:spPr bwMode="auto">
          <a:xfrm>
            <a:off x="3164537" y="3458951"/>
            <a:ext cx="5503904" cy="1490646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/>
            <a:r>
              <a:rPr lang="ru-RU" sz="2400" dirty="0" smtClean="0"/>
              <a:t>Изучение </a:t>
            </a:r>
            <a:r>
              <a:rPr lang="ru-RU" sz="2400" dirty="0"/>
              <a:t>объекта или явления с определенной целью, но с </a:t>
            </a:r>
            <a:r>
              <a:rPr lang="ru-RU" sz="2400" b="1" dirty="0"/>
              <a:t>изначально неизвестным результатом</a:t>
            </a:r>
            <a:r>
              <a:rPr lang="ru-RU" sz="2400" dirty="0"/>
              <a:t>. 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012" name="AutoShape 20"/>
          <p:cNvSpPr>
            <a:spLocks noChangeArrowheads="1"/>
          </p:cNvSpPr>
          <p:nvPr/>
        </p:nvSpPr>
        <p:spPr bwMode="auto">
          <a:xfrm>
            <a:off x="485775" y="332657"/>
            <a:ext cx="8243887" cy="79208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rgbClr val="091639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r>
              <a:rPr lang="ru-RU" sz="2400" b="1" dirty="0" smtClean="0"/>
              <a:t>Отличие проекта от исследования</a:t>
            </a:r>
            <a:endParaRPr lang="ru-RU" sz="2400" b="1" dirty="0">
              <a:solidFill>
                <a:srgbClr val="091639"/>
              </a:solidFill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85775" y="1772816"/>
            <a:ext cx="2286025" cy="911074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22225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2400" b="1" dirty="0" smtClean="0"/>
              <a:t>Критерий</a:t>
            </a:r>
          </a:p>
          <a:p>
            <a:pPr algn="ctr"/>
            <a:r>
              <a:rPr lang="ru-RU" sz="2400" b="1" dirty="0" smtClean="0"/>
              <a:t>проекта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8403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  <p:bldP spid="85003" grpId="0" animBg="1"/>
      <p:bldP spid="85004" grpId="0" animBg="1"/>
      <p:bldP spid="8501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596231" y="1035736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Развитие </a:t>
            </a:r>
            <a:r>
              <a:rPr lang="ru-RU" sz="2400" dirty="0"/>
              <a:t>творческих способностей</a:t>
            </a:r>
            <a:endParaRPr lang="en-US" sz="2400" dirty="0"/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596231" y="260648"/>
            <a:ext cx="6323334" cy="65758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Повышение </a:t>
            </a:r>
            <a:r>
              <a:rPr lang="ru-RU" sz="2400" dirty="0"/>
              <a:t>мотивации </a:t>
            </a:r>
            <a:r>
              <a:rPr lang="ru-RU" sz="2400" dirty="0" smtClean="0"/>
              <a:t>учащихся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при решении задач</a:t>
            </a:r>
            <a:endParaRPr lang="ru-RU" sz="2400" dirty="0" smtClean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99427" y="3380055"/>
            <a:ext cx="21310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Положительные факторы </a:t>
            </a:r>
            <a:r>
              <a:rPr lang="ru-RU" sz="2000" b="1" dirty="0"/>
              <a:t>проектной</a:t>
            </a:r>
            <a:r>
              <a:rPr lang="ru-RU" sz="2000" dirty="0"/>
              <a:t> деятельности </a:t>
            </a:r>
            <a:endParaRPr lang="ru-RU" sz="2000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596231" y="1815998"/>
            <a:ext cx="6348994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Смещение </a:t>
            </a:r>
            <a:r>
              <a:rPr lang="ru-RU" sz="2400" dirty="0"/>
              <a:t>акцента от инструментального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подхода в </a:t>
            </a:r>
            <a:r>
              <a:rPr lang="ru-RU" sz="2400" dirty="0"/>
              <a:t>решении задач к технологическому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2608932" y="2592507"/>
            <a:ext cx="6336293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Формирование </a:t>
            </a:r>
            <a:r>
              <a:rPr lang="ru-RU" sz="2400" dirty="0"/>
              <a:t>чувства ответственности</a:t>
            </a:r>
            <a:endParaRPr lang="en-US" sz="2400" dirty="0"/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596232" y="3336925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Создание </a:t>
            </a:r>
            <a:r>
              <a:rPr lang="ru-RU" sz="2400" dirty="0"/>
              <a:t>условий для отношений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сотрудничества </a:t>
            </a:r>
            <a:r>
              <a:rPr lang="ru-RU" sz="2400" dirty="0"/>
              <a:t>между учителем и учащимся 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649548" y="4100172"/>
            <a:ext cx="6280136" cy="9627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/>
            <a:r>
              <a:rPr lang="ru-RU" sz="2400" i="1" dirty="0"/>
              <a:t>Формирование личностных </a:t>
            </a:r>
            <a:r>
              <a:rPr lang="ru-RU" sz="2400" i="1" dirty="0" smtClean="0"/>
              <a:t>УУД</a:t>
            </a:r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2649547" y="5211684"/>
            <a:ext cx="6273643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i="1" dirty="0"/>
              <a:t>Формирование коммуникативных УУД</a:t>
            </a:r>
            <a:endParaRPr lang="en-US" sz="2400" dirty="0"/>
          </a:p>
        </p:txBody>
      </p:sp>
      <p:sp>
        <p:nvSpPr>
          <p:cNvPr id="46" name="AutoShape 51"/>
          <p:cNvSpPr>
            <a:spLocks noChangeArrowheads="1"/>
          </p:cNvSpPr>
          <p:nvPr/>
        </p:nvSpPr>
        <p:spPr bwMode="gray">
          <a:xfrm>
            <a:off x="2608932" y="6043584"/>
            <a:ext cx="6292512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i="1" dirty="0"/>
              <a:t>Формирование регулятивных УУД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174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89140" grpId="0" animBg="1"/>
      <p:bldP spid="27692" grpId="0" animBg="1"/>
      <p:bldP spid="40" grpId="0" animBg="1"/>
      <p:bldP spid="43" grpId="0" animBg="1"/>
      <p:bldP spid="44" grpId="0" animBg="1"/>
      <p:bldP spid="41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596231" y="1035736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Развитие критического </a:t>
            </a:r>
            <a:r>
              <a:rPr lang="ru-RU" sz="2400" dirty="0"/>
              <a:t>мышления</a:t>
            </a:r>
            <a:endParaRPr lang="en-US" sz="2400" dirty="0"/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596231" y="260648"/>
            <a:ext cx="6323334" cy="65758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Повышение </a:t>
            </a:r>
            <a:r>
              <a:rPr lang="ru-RU" sz="2400" dirty="0"/>
              <a:t>мотивации </a:t>
            </a:r>
            <a:r>
              <a:rPr lang="ru-RU" sz="2400" dirty="0" smtClean="0"/>
              <a:t>учащихся</a:t>
            </a:r>
          </a:p>
          <a:p>
            <a:pPr algn="ctr" eaLnBrk="0" hangingPunct="0"/>
            <a:r>
              <a:rPr lang="ru-RU" sz="2400" dirty="0" smtClean="0"/>
              <a:t> </a:t>
            </a:r>
            <a:r>
              <a:rPr lang="ru-RU" sz="2400" dirty="0"/>
              <a:t>при решении задач</a:t>
            </a:r>
            <a:endParaRPr lang="ru-RU" sz="2400" dirty="0" smtClean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7190" y="1985042"/>
            <a:ext cx="4105190" cy="3991273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0" y="3180229"/>
            <a:ext cx="223891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dirty="0" smtClean="0"/>
              <a:t>Положительные факторы </a:t>
            </a:r>
            <a:r>
              <a:rPr lang="ru-RU" sz="2000" b="1" dirty="0" smtClean="0"/>
              <a:t>учебно-исследователь-</a:t>
            </a:r>
            <a:r>
              <a:rPr lang="ru-RU" sz="2000" b="1" dirty="0" err="1" smtClean="0"/>
              <a:t>ской</a:t>
            </a:r>
            <a:r>
              <a:rPr lang="ru-RU" sz="2000" dirty="0" smtClean="0"/>
              <a:t> </a:t>
            </a:r>
            <a:r>
              <a:rPr lang="ru-RU" sz="2000" dirty="0"/>
              <a:t>деятельности </a:t>
            </a:r>
            <a:endParaRPr lang="ru-RU" sz="2000" dirty="0"/>
          </a:p>
        </p:txBody>
      </p:sp>
      <p:sp>
        <p:nvSpPr>
          <p:cNvPr id="40" name="AutoShape 51"/>
          <p:cNvSpPr>
            <a:spLocks noChangeArrowheads="1"/>
          </p:cNvSpPr>
          <p:nvPr/>
        </p:nvSpPr>
        <p:spPr bwMode="gray">
          <a:xfrm>
            <a:off x="2596231" y="1815998"/>
            <a:ext cx="6348994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Развитие информационной </a:t>
            </a:r>
            <a:r>
              <a:rPr lang="ru-RU" sz="2400" dirty="0"/>
              <a:t>культуры</a:t>
            </a:r>
            <a:endParaRPr lang="en-US" sz="2400" dirty="0"/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>
            <a:off x="2608932" y="2592507"/>
            <a:ext cx="6336293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Развитие творческих </a:t>
            </a:r>
            <a:r>
              <a:rPr lang="ru-RU" sz="2400" dirty="0"/>
              <a:t>и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коммуникативных </a:t>
            </a:r>
            <a:r>
              <a:rPr lang="ru-RU" sz="2400" dirty="0"/>
              <a:t>способностей</a:t>
            </a:r>
            <a:endParaRPr lang="en-US" sz="2400" dirty="0"/>
          </a:p>
        </p:txBody>
      </p:sp>
      <p:sp>
        <p:nvSpPr>
          <p:cNvPr id="44" name="AutoShape 51"/>
          <p:cNvSpPr>
            <a:spLocks noChangeArrowheads="1"/>
          </p:cNvSpPr>
          <p:nvPr/>
        </p:nvSpPr>
        <p:spPr bwMode="gray">
          <a:xfrm>
            <a:off x="2596232" y="3336925"/>
            <a:ext cx="6376650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Развитие умения </a:t>
            </a:r>
            <a:r>
              <a:rPr lang="ru-RU" sz="2400" dirty="0"/>
              <a:t>ставить цели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и </a:t>
            </a:r>
            <a:r>
              <a:rPr lang="ru-RU" sz="2400" dirty="0"/>
              <a:t>находить пути их достижения</a:t>
            </a:r>
            <a:r>
              <a:rPr lang="ru-RU" sz="2400" dirty="0" smtClean="0"/>
              <a:t> </a:t>
            </a:r>
            <a:endParaRPr lang="en-US" sz="2400" dirty="0"/>
          </a:p>
        </p:txBody>
      </p:sp>
      <p:sp>
        <p:nvSpPr>
          <p:cNvPr id="41" name="AutoShape 51"/>
          <p:cNvSpPr>
            <a:spLocks noChangeArrowheads="1"/>
          </p:cNvSpPr>
          <p:nvPr/>
        </p:nvSpPr>
        <p:spPr bwMode="gray">
          <a:xfrm>
            <a:off x="2649548" y="4100172"/>
            <a:ext cx="6280136" cy="9627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000" dirty="0" smtClean="0"/>
          </a:p>
          <a:p>
            <a:endParaRPr lang="ru-RU" sz="2000" dirty="0"/>
          </a:p>
          <a:p>
            <a:pPr algn="ctr"/>
            <a:r>
              <a:rPr lang="ru-RU" sz="2000" b="1" dirty="0" smtClean="0"/>
              <a:t>Видение проблемы, самостоятельная постановка </a:t>
            </a:r>
          </a:p>
          <a:p>
            <a:pPr lvl="0" algn="ctr"/>
            <a:r>
              <a:rPr lang="ru-RU" sz="2000" b="1" dirty="0" smtClean="0"/>
              <a:t>задачи, планирование </a:t>
            </a:r>
            <a:r>
              <a:rPr lang="ru-RU" sz="2000" b="1" dirty="0"/>
              <a:t>и </a:t>
            </a:r>
            <a:r>
              <a:rPr lang="ru-RU" sz="2000" b="1" dirty="0" smtClean="0"/>
              <a:t>оценивание</a:t>
            </a:r>
          </a:p>
          <a:p>
            <a:pPr lvl="0" algn="ctr"/>
            <a:r>
              <a:rPr lang="ru-RU" sz="2000" b="1" dirty="0" smtClean="0"/>
              <a:t> своей работы</a:t>
            </a:r>
            <a:endParaRPr lang="ru-RU" sz="2000" b="1" dirty="0"/>
          </a:p>
          <a:p>
            <a:endParaRPr lang="ru-RU" sz="2400" dirty="0"/>
          </a:p>
          <a:p>
            <a:pPr lvl="0"/>
            <a:endParaRPr lang="ru-RU" sz="2400" dirty="0"/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gray">
          <a:xfrm>
            <a:off x="2649547" y="5211684"/>
            <a:ext cx="6273643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i="1" dirty="0"/>
              <a:t>Формирование коммуникативных УУД</a:t>
            </a:r>
            <a:endParaRPr lang="en-US" sz="2400" dirty="0"/>
          </a:p>
        </p:txBody>
      </p:sp>
      <p:sp>
        <p:nvSpPr>
          <p:cNvPr id="46" name="AutoShape 51"/>
          <p:cNvSpPr>
            <a:spLocks noChangeArrowheads="1"/>
          </p:cNvSpPr>
          <p:nvPr/>
        </p:nvSpPr>
        <p:spPr bwMode="gray">
          <a:xfrm>
            <a:off x="2608932" y="6043584"/>
            <a:ext cx="6292512" cy="66527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i="1" dirty="0"/>
              <a:t>Формирование регулятивных УУД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40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93"/>
    </mc:Choice>
    <mc:Fallback xmlns="">
      <p:transition spd="slow" advTm="2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9" grpId="0" animBg="1"/>
      <p:bldP spid="89140" grpId="0" animBg="1"/>
      <p:bldP spid="27692" grpId="0" animBg="1"/>
      <p:bldP spid="40" grpId="0" animBg="1"/>
      <p:bldP spid="43" grpId="0" animBg="1"/>
      <p:bldP spid="44" grpId="0" animBg="1"/>
      <p:bldP spid="41" grpId="0" animBg="1"/>
      <p:bldP spid="45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708" y="1772816"/>
            <a:ext cx="8820472" cy="5517232"/>
          </a:xfrm>
        </p:spPr>
        <p:txBody>
          <a:bodyPr>
            <a:normAutofit/>
          </a:bodyPr>
          <a:lstStyle/>
          <a:p>
            <a:pPr>
              <a:defRPr/>
            </a:pPr>
            <a:endParaRPr lang="ru-RU" i="1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Опережающее </a:t>
            </a:r>
            <a:r>
              <a:rPr lang="ru-RU" b="1" i="1" dirty="0">
                <a:solidFill>
                  <a:schemeClr val="tx1"/>
                </a:solidFill>
              </a:rPr>
              <a:t>самостоятельное ознакомление школьников с учебным </a:t>
            </a:r>
            <a:r>
              <a:rPr lang="ru-RU" b="1" i="1" dirty="0" smtClean="0">
                <a:solidFill>
                  <a:schemeClr val="tx1"/>
                </a:solidFill>
              </a:rPr>
              <a:t>материалом;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ru-RU" b="1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 коллективное </a:t>
            </a:r>
            <a:r>
              <a:rPr lang="ru-RU" b="1" i="1" dirty="0">
                <a:solidFill>
                  <a:schemeClr val="tx1"/>
                </a:solidFill>
              </a:rPr>
              <a:t>обсуждение на уроках полученных результатов, которые оформляются в виде определений и </a:t>
            </a:r>
            <a:r>
              <a:rPr lang="ru-RU" b="1" i="1" dirty="0" smtClean="0">
                <a:solidFill>
                  <a:schemeClr val="tx1"/>
                </a:solidFill>
              </a:rPr>
              <a:t>теорем.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7544" y="260648"/>
            <a:ext cx="8686800" cy="85010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i="1" dirty="0"/>
              <a:t>Основной принцип работы в условиях проектной деятельности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6" name="AutoShape 48"/>
          <p:cNvSpPr>
            <a:spLocks noChangeArrowheads="1"/>
          </p:cNvSpPr>
          <p:nvPr/>
        </p:nvSpPr>
        <p:spPr bwMode="gray">
          <a:xfrm>
            <a:off x="2043281" y="4941168"/>
            <a:ext cx="6921208" cy="144058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 smtClean="0"/>
              <a:t>Гипотеза</a:t>
            </a:r>
            <a:r>
              <a:rPr lang="ru-RU" sz="2400" dirty="0"/>
              <a:t>, методы исследования, результат</a:t>
            </a:r>
            <a:r>
              <a:rPr lang="ru-RU" sz="2400" dirty="0" smtClean="0"/>
              <a:t>,</a:t>
            </a:r>
          </a:p>
          <a:p>
            <a:pPr algn="ctr"/>
            <a:r>
              <a:rPr lang="ru-RU" sz="2400" dirty="0" smtClean="0"/>
              <a:t> выводы. </a:t>
            </a:r>
          </a:p>
          <a:p>
            <a:pPr algn="ctr"/>
            <a:r>
              <a:rPr lang="ru-RU" sz="2400" i="1" dirty="0" smtClean="0"/>
              <a:t>Пример: «Золотое сечение в архитектуре».</a:t>
            </a:r>
            <a:endParaRPr lang="ru-RU" sz="2400" i="1" dirty="0"/>
          </a:p>
        </p:txBody>
      </p:sp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580523" y="3860800"/>
            <a:ext cx="5809042" cy="100836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Цель </a:t>
            </a:r>
            <a:r>
              <a:rPr lang="ru-RU" sz="2400" dirty="0"/>
              <a:t>и задачи исследования</a:t>
            </a:r>
            <a:endParaRPr lang="en-US" sz="2400" b="1" dirty="0">
              <a:solidFill>
                <a:srgbClr val="091639"/>
              </a:solidFill>
            </a:endParaRPr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497138" y="2709292"/>
            <a:ext cx="5892427" cy="93560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dirty="0" smtClean="0"/>
              <a:t>Актуальность </a:t>
            </a:r>
            <a:r>
              <a:rPr lang="ru-RU" sz="2400" dirty="0"/>
              <a:t>темы, проблема, </a:t>
            </a:r>
            <a:endParaRPr lang="ru-RU" sz="2400" dirty="0" smtClean="0"/>
          </a:p>
          <a:p>
            <a:pPr algn="ctr" eaLnBrk="0" hangingPunct="0"/>
            <a:r>
              <a:rPr lang="ru-RU" sz="2400" dirty="0" smtClean="0"/>
              <a:t>объект </a:t>
            </a:r>
            <a:r>
              <a:rPr lang="ru-RU" sz="2400" dirty="0"/>
              <a:t>исследования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497138" y="1247917"/>
            <a:ext cx="5892427" cy="11525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400" b="1" dirty="0" smtClean="0"/>
              <a:t>Совпадают </a:t>
            </a:r>
            <a:r>
              <a:rPr lang="ru-RU" sz="2400" b="1" dirty="0"/>
              <a:t>со структурой реального </a:t>
            </a:r>
            <a:endParaRPr lang="ru-RU" sz="2400" b="1" dirty="0" smtClean="0"/>
          </a:p>
          <a:p>
            <a:pPr algn="ctr" eaLnBrk="0" hangingPunct="0"/>
            <a:r>
              <a:rPr lang="ru-RU" sz="2400" b="1" dirty="0" smtClean="0"/>
              <a:t>научного </a:t>
            </a:r>
            <a:r>
              <a:rPr lang="ru-RU" sz="2400" b="1" dirty="0"/>
              <a:t>исследования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Проекты</a:t>
            </a:r>
            <a:r>
              <a:rPr lang="ru-RU" sz="2000" b="1" dirty="0" smtClean="0"/>
              <a:t> </a:t>
            </a:r>
            <a:endParaRPr lang="ru-RU" sz="20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6321" y="476672"/>
            <a:ext cx="742611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Исследовательские</a:t>
            </a:r>
            <a:endParaRPr lang="ru-RU" sz="44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28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9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6" grpId="0" animBg="1"/>
      <p:bldP spid="89137" grpId="0" animBg="1"/>
      <p:bldP spid="89139" grpId="0" animBg="1"/>
      <p:bldP spid="89140" grpId="0" animBg="1"/>
      <p:bldP spid="27692" grpId="0" animBg="1"/>
      <p:bldP spid="276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37" name="AutoShape 49"/>
          <p:cNvSpPr>
            <a:spLocks noChangeArrowheads="1"/>
          </p:cNvSpPr>
          <p:nvPr/>
        </p:nvSpPr>
        <p:spPr bwMode="gray">
          <a:xfrm>
            <a:off x="2640013" y="4474264"/>
            <a:ext cx="6238692" cy="18875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i="1" dirty="0" smtClean="0"/>
              <a:t>Примеры:</a:t>
            </a:r>
          </a:p>
          <a:p>
            <a:pPr algn="ctr"/>
            <a:r>
              <a:rPr lang="ru-RU" sz="2400" i="1" dirty="0" smtClean="0"/>
              <a:t>математика</a:t>
            </a:r>
            <a:r>
              <a:rPr lang="ru-RU" sz="2400" i="1" dirty="0"/>
              <a:t>, 6 </a:t>
            </a:r>
            <a:r>
              <a:rPr lang="ru-RU" sz="2400" i="1" dirty="0" smtClean="0"/>
              <a:t>класс, проекты:</a:t>
            </a:r>
          </a:p>
          <a:p>
            <a:pPr algn="ctr"/>
            <a:r>
              <a:rPr lang="ru-RU" sz="2400" i="1" dirty="0" smtClean="0"/>
              <a:t>  </a:t>
            </a:r>
            <a:r>
              <a:rPr lang="ru-RU" sz="2400" i="1" dirty="0"/>
              <a:t>«Фигуры на координатной плоскости», </a:t>
            </a:r>
          </a:p>
          <a:p>
            <a:pPr algn="ctr"/>
            <a:r>
              <a:rPr lang="ru-RU" sz="2400" i="1" dirty="0"/>
              <a:t>«Модели </a:t>
            </a:r>
            <a:r>
              <a:rPr lang="ru-RU" sz="2400" i="1" dirty="0" smtClean="0"/>
              <a:t>многогранников»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sp>
        <p:nvSpPr>
          <p:cNvPr id="89139" name="AutoShape 51"/>
          <p:cNvSpPr>
            <a:spLocks noChangeArrowheads="1"/>
          </p:cNvSpPr>
          <p:nvPr/>
        </p:nvSpPr>
        <p:spPr bwMode="gray">
          <a:xfrm>
            <a:off x="2608931" y="2852738"/>
            <a:ext cx="6347535" cy="122458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/>
              <a:t>Структура намечается и </a:t>
            </a:r>
            <a:r>
              <a:rPr lang="ru-RU" sz="2400" dirty="0" smtClean="0"/>
              <a:t>развивается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в соответствии </a:t>
            </a:r>
            <a:r>
              <a:rPr lang="ru-RU" sz="2400" dirty="0" smtClean="0"/>
              <a:t>с </a:t>
            </a:r>
            <a:r>
              <a:rPr lang="ru-RU" sz="2400" dirty="0"/>
              <a:t>требованиями к </a:t>
            </a:r>
            <a:r>
              <a:rPr lang="ru-RU" sz="2400" dirty="0" smtClean="0"/>
              <a:t>форме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и жанру конечного результата</a:t>
            </a:r>
            <a:endParaRPr lang="en-US" sz="2400" b="1" i="1" dirty="0">
              <a:solidFill>
                <a:srgbClr val="091639"/>
              </a:solidFill>
            </a:endParaRPr>
          </a:p>
        </p:txBody>
      </p:sp>
      <p:sp>
        <p:nvSpPr>
          <p:cNvPr id="89140" name="AutoShape 52"/>
          <p:cNvSpPr>
            <a:spLocks noChangeArrowheads="1"/>
          </p:cNvSpPr>
          <p:nvPr/>
        </p:nvSpPr>
        <p:spPr bwMode="gray">
          <a:xfrm>
            <a:off x="2521409" y="1315062"/>
            <a:ext cx="6347535" cy="11525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33187">
                  <a:alpha val="28998"/>
                </a:srgbClr>
              </a:gs>
              <a:gs pos="100000">
                <a:srgbClr val="D9DEEC">
                  <a:alpha val="21001"/>
                </a:srgbClr>
              </a:gs>
            </a:gsLst>
            <a:lin ang="0" scaled="1"/>
          </a:gradFill>
          <a:ln w="9525" algn="ctr">
            <a:solidFill>
              <a:srgbClr val="09163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dirty="0" smtClean="0"/>
              <a:t>Не имеют чёткой структуры</a:t>
            </a:r>
            <a:endParaRPr lang="ru-RU" sz="2400" dirty="0"/>
          </a:p>
        </p:txBody>
      </p:sp>
      <p:grpSp>
        <p:nvGrpSpPr>
          <p:cNvPr id="27693" name="Group 45"/>
          <p:cNvGrpSpPr>
            <a:grpSpLocks/>
          </p:cNvGrpSpPr>
          <p:nvPr/>
        </p:nvGrpSpPr>
        <p:grpSpPr bwMode="auto">
          <a:xfrm>
            <a:off x="-2435225" y="1700213"/>
            <a:ext cx="5075238" cy="4681537"/>
            <a:chOff x="-1534" y="1071"/>
            <a:chExt cx="3197" cy="2949"/>
          </a:xfrm>
        </p:grpSpPr>
        <p:sp>
          <p:nvSpPr>
            <p:cNvPr id="18441" name="AutoShape 46"/>
            <p:cNvSpPr>
              <a:spLocks noChangeArrowheads="1"/>
            </p:cNvSpPr>
            <p:nvPr/>
          </p:nvSpPr>
          <p:spPr bwMode="ltGray">
            <a:xfrm rot="5400000">
              <a:off x="-1475" y="1012"/>
              <a:ext cx="2949" cy="3068"/>
            </a:xfrm>
            <a:custGeom>
              <a:avLst/>
              <a:gdLst>
                <a:gd name="T0" fmla="*/ 44963 w 21600"/>
                <a:gd name="T1" fmla="*/ 0 h 21600"/>
                <a:gd name="T2" fmla="*/ 674 w 21600"/>
                <a:gd name="T3" fmla="*/ 47399 h 21600"/>
                <a:gd name="T4" fmla="*/ 44963 w 21600"/>
                <a:gd name="T5" fmla="*/ 1435 h 21600"/>
                <a:gd name="T6" fmla="*/ 89252 w 21600"/>
                <a:gd name="T7" fmla="*/ 473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3 w 21600"/>
                <a:gd name="T13" fmla="*/ 0 h 21600"/>
                <a:gd name="T14" fmla="*/ 21197 w 21600"/>
                <a:gd name="T15" fmla="*/ 13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lnTo>
                    <a:pt x="323" y="10641"/>
                  </a:lnTo>
                  <a:close/>
                </a:path>
              </a:pathLst>
            </a:custGeom>
            <a:solidFill>
              <a:srgbClr val="091639"/>
            </a:solidFill>
            <a:ln w="19050" algn="ctr">
              <a:solidFill>
                <a:srgbClr val="0916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42" name="Group 53"/>
            <p:cNvGrpSpPr>
              <a:grpSpLocks/>
            </p:cNvGrpSpPr>
            <p:nvPr/>
          </p:nvGrpSpPr>
          <p:grpSpPr bwMode="auto">
            <a:xfrm>
              <a:off x="643" y="1117"/>
              <a:ext cx="340" cy="305"/>
              <a:chOff x="2078" y="1464"/>
              <a:chExt cx="1615" cy="2053"/>
            </a:xfrm>
          </p:grpSpPr>
          <p:sp>
            <p:nvSpPr>
              <p:cNvPr id="27679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0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4" name="Oval 56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2" name="Oval 5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46" name="Oval 58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84" name="Oval 5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3" name="Group 60"/>
            <p:cNvGrpSpPr>
              <a:grpSpLocks/>
            </p:cNvGrpSpPr>
            <p:nvPr/>
          </p:nvGrpSpPr>
          <p:grpSpPr bwMode="auto">
            <a:xfrm>
              <a:off x="1233" y="1797"/>
              <a:ext cx="340" cy="305"/>
              <a:chOff x="2078" y="1464"/>
              <a:chExt cx="1615" cy="2053"/>
            </a:xfrm>
          </p:grpSpPr>
          <p:sp>
            <p:nvSpPr>
              <p:cNvPr id="27673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4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1" name="Oval 63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6" name="Oval 64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53" name="Oval 65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8" name="Oval 66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4" name="Group 74"/>
            <p:cNvGrpSpPr>
              <a:grpSpLocks/>
            </p:cNvGrpSpPr>
            <p:nvPr/>
          </p:nvGrpSpPr>
          <p:grpSpPr bwMode="auto">
            <a:xfrm>
              <a:off x="1323" y="2614"/>
              <a:ext cx="340" cy="305"/>
              <a:chOff x="2078" y="1464"/>
              <a:chExt cx="1615" cy="2053"/>
            </a:xfrm>
          </p:grpSpPr>
          <p:sp>
            <p:nvSpPr>
              <p:cNvPr id="27667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8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5" name="Oval 77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0" name="Oval 78"/>
              <p:cNvSpPr>
                <a:spLocks noChangeArrowheads="1"/>
              </p:cNvSpPr>
              <p:nvPr/>
            </p:nvSpPr>
            <p:spPr bwMode="gray">
              <a:xfrm>
                <a:off x="2335" y="1464"/>
                <a:ext cx="560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67" name="Oval 79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72" name="Oval 80"/>
              <p:cNvSpPr>
                <a:spLocks noChangeArrowheads="1"/>
              </p:cNvSpPr>
              <p:nvPr/>
            </p:nvSpPr>
            <p:spPr bwMode="gray">
              <a:xfrm>
                <a:off x="2334" y="1464"/>
                <a:ext cx="1097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  <p:grpSp>
          <p:nvGrpSpPr>
            <p:cNvPr id="18445" name="Group 81"/>
            <p:cNvGrpSpPr>
              <a:grpSpLocks/>
            </p:cNvGrpSpPr>
            <p:nvPr/>
          </p:nvGrpSpPr>
          <p:grpSpPr bwMode="auto">
            <a:xfrm>
              <a:off x="915" y="3430"/>
              <a:ext cx="317" cy="305"/>
              <a:chOff x="2078" y="1464"/>
              <a:chExt cx="1615" cy="2053"/>
            </a:xfrm>
          </p:grpSpPr>
          <p:sp>
            <p:nvSpPr>
              <p:cNvPr id="27661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2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2" name="Oval 84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4" name="Oval 85"/>
              <p:cNvSpPr>
                <a:spLocks noChangeArrowheads="1"/>
              </p:cNvSpPr>
              <p:nvPr/>
            </p:nvSpPr>
            <p:spPr bwMode="gray">
              <a:xfrm>
                <a:off x="2323" y="1464"/>
                <a:ext cx="601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89174" name="Oval 86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  <p:sp>
            <p:nvSpPr>
              <p:cNvPr id="27666" name="Oval 87"/>
              <p:cNvSpPr>
                <a:spLocks noChangeArrowheads="1"/>
              </p:cNvSpPr>
              <p:nvPr/>
            </p:nvSpPr>
            <p:spPr bwMode="gray">
              <a:xfrm>
                <a:off x="2338" y="1464"/>
                <a:ext cx="1095" cy="2053"/>
              </a:xfrm>
              <a:prstGeom prst="ellipse">
                <a:avLst/>
              </a:prstGeom>
              <a:gradFill rotWithShape="1">
                <a:gsLst>
                  <a:gs pos="0">
                    <a:srgbClr val="A603AB"/>
                  </a:gs>
                  <a:gs pos="21001">
                    <a:srgbClr val="0819FB">
                      <a:alpha val="79629"/>
                    </a:srgbClr>
                  </a:gs>
                  <a:gs pos="35001">
                    <a:srgbClr val="1A8D48">
                      <a:alpha val="66049"/>
                    </a:srgbClr>
                  </a:gs>
                  <a:gs pos="52000">
                    <a:srgbClr val="FFFF00">
                      <a:alpha val="49560"/>
                    </a:srgbClr>
                  </a:gs>
                  <a:gs pos="73000">
                    <a:srgbClr val="EE3F17">
                      <a:alpha val="29190"/>
                    </a:srgbClr>
                  </a:gs>
                  <a:gs pos="88000">
                    <a:srgbClr val="E81766">
                      <a:alpha val="14640"/>
                    </a:srgbClr>
                  </a:gs>
                  <a:gs pos="100000">
                    <a:srgbClr val="A603AB">
                      <a:alpha val="3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" algn="ctr">
                <a:solidFill>
                  <a:srgbClr val="09163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ru-RU" b="1">
                  <a:solidFill>
                    <a:srgbClr val="091639"/>
                  </a:solidFill>
                </a:endParaRPr>
              </a:p>
            </p:txBody>
          </p:sp>
        </p:grpSp>
      </p:grpSp>
      <p:sp>
        <p:nvSpPr>
          <p:cNvPr id="27692" name="PubChord"/>
          <p:cNvSpPr>
            <a:spLocks noEditPoints="1" noChangeArrowheads="1"/>
          </p:cNvSpPr>
          <p:nvPr/>
        </p:nvSpPr>
        <p:spPr bwMode="auto">
          <a:xfrm rot="-8205586">
            <a:off x="-1928813" y="1989138"/>
            <a:ext cx="3856038" cy="3887787"/>
          </a:xfrm>
          <a:custGeom>
            <a:avLst/>
            <a:gdLst>
              <a:gd name="T0" fmla="*/ 118426960 w 21600"/>
              <a:gd name="T1" fmla="*/ 85753422 h 21600"/>
              <a:gd name="T2" fmla="*/ 352986539 w 21600"/>
              <a:gd name="T3" fmla="*/ 341490971 h 21600"/>
              <a:gd name="T4" fmla="*/ 587545938 w 21600"/>
              <a:gd name="T5" fmla="*/ 5972609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716" y="2647"/>
                </a:moveTo>
                <a:cubicBezTo>
                  <a:pt x="1355" y="4698"/>
                  <a:pt x="0" y="7672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716" y="2647"/>
                </a:lnTo>
                <a:close/>
              </a:path>
            </a:pathLst>
          </a:custGeom>
          <a:gradFill rotWithShape="1">
            <a:gsLst>
              <a:gs pos="0">
                <a:srgbClr val="C6D0EC"/>
              </a:gs>
              <a:gs pos="100000">
                <a:srgbClr val="1A42B2">
                  <a:alpha val="81000"/>
                </a:srgbClr>
              </a:gs>
            </a:gsLst>
            <a:lin ang="0" scaled="1"/>
          </a:gra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438" y="3644900"/>
            <a:ext cx="180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9163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srgbClr val="07112F"/>
                </a:solidFill>
              </a:rPr>
              <a:t>Проекты</a:t>
            </a:r>
            <a:endParaRPr lang="ru-RU" sz="2400" b="1" dirty="0">
              <a:solidFill>
                <a:srgbClr val="07112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6321" y="476672"/>
            <a:ext cx="742611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Творческие</a:t>
            </a:r>
            <a:endParaRPr lang="ru-RU" sz="44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93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7" grpId="0" animBg="1"/>
      <p:bldP spid="89139" grpId="0" animBg="1"/>
      <p:bldP spid="89140" grpId="0" animBg="1"/>
      <p:bldP spid="27692" grpId="0" animBg="1"/>
      <p:bldP spid="2768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|1.6|1.7|1.4|0.7|0.7|0.6|0.6|0.7|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1443</TotalTime>
  <Words>1682</Words>
  <Application>Microsoft Office PowerPoint</Application>
  <PresentationFormat>Экран (4:3)</PresentationFormat>
  <Paragraphs>411</Paragraphs>
  <Slides>35</Slides>
  <Notes>27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  <vt:variant>
        <vt:lpstr>Произвольные показы</vt:lpstr>
      </vt:variant>
      <vt:variant>
        <vt:i4>1</vt:i4>
      </vt:variant>
    </vt:vector>
  </HeadingPairs>
  <TitlesOfParts>
    <vt:vector size="37" baseType="lpstr">
      <vt:lpstr>Волна</vt:lpstr>
      <vt:lpstr>Организация проектной  и учебно-исследовательской деятельности  на уроках математики  при реализации ФГОС ООО</vt:lpstr>
      <vt:lpstr>Единственный путь,  ведущий к знаниям – это деятельность.   Бернард Шоу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«Нельзя человека научить на всю жизнь, его надо научить учиться всю жизнь»  </vt:lpstr>
      <vt:lpstr>Спасибо за внимание!</vt:lpstr>
      <vt:lpstr>Произвольный показ 1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DOMO</cp:lastModifiedBy>
  <cp:revision>126</cp:revision>
  <dcterms:created xsi:type="dcterms:W3CDTF">2011-05-08T14:21:01Z</dcterms:created>
  <dcterms:modified xsi:type="dcterms:W3CDTF">2016-12-04T19:29:38Z</dcterms:modified>
</cp:coreProperties>
</file>