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7" r:id="rId3"/>
    <p:sldId id="283" r:id="rId4"/>
    <p:sldId id="273" r:id="rId5"/>
    <p:sldId id="272" r:id="rId6"/>
    <p:sldId id="274" r:id="rId7"/>
    <p:sldId id="275" r:id="rId8"/>
    <p:sldId id="277" r:id="rId9"/>
    <p:sldId id="276" r:id="rId10"/>
    <p:sldId id="282" r:id="rId11"/>
    <p:sldId id="271" r:id="rId12"/>
    <p:sldId id="265" r:id="rId13"/>
    <p:sldId id="281" r:id="rId14"/>
    <p:sldId id="288" r:id="rId15"/>
    <p:sldId id="289" r:id="rId16"/>
    <p:sldId id="270" r:id="rId17"/>
    <p:sldId id="262" r:id="rId18"/>
    <p:sldId id="280" r:id="rId19"/>
    <p:sldId id="256" r:id="rId20"/>
    <p:sldId id="261" r:id="rId21"/>
    <p:sldId id="284" r:id="rId22"/>
    <p:sldId id="290" r:id="rId23"/>
    <p:sldId id="285" r:id="rId24"/>
    <p:sldId id="291" r:id="rId25"/>
    <p:sldId id="293" r:id="rId26"/>
    <p:sldId id="292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www.turnaevo.ru/linked/paras/large/page/5/IMG_0829_%5b1024x768%5d.jpg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Межрегиональная   научно-практическая </a:t>
            </a:r>
            <a:r>
              <a:rPr lang="ru-RU" sz="2800" b="1" dirty="0" smtClean="0"/>
              <a:t>   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                             </a:t>
            </a:r>
            <a:r>
              <a:rPr lang="ru-RU" sz="2800" b="1" dirty="0" smtClean="0"/>
              <a:t>конференция</a:t>
            </a:r>
            <a:r>
              <a:rPr lang="ru-RU" sz="2800" b="1" dirty="0" smtClean="0"/>
              <a:t> 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255008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500" b="1" dirty="0" smtClean="0"/>
              <a:t>«Потенциал образовательной организации в развитии </a:t>
            </a:r>
            <a:r>
              <a:rPr lang="ru-RU" sz="3500" b="1" dirty="0" err="1" smtClean="0"/>
              <a:t>экотуризма</a:t>
            </a:r>
            <a:r>
              <a:rPr lang="ru-RU" sz="3500" b="1" dirty="0" smtClean="0"/>
              <a:t> и </a:t>
            </a:r>
            <a:r>
              <a:rPr lang="ru-RU" sz="3500" b="1" dirty="0" err="1" smtClean="0"/>
              <a:t>агротуризма</a:t>
            </a:r>
            <a:r>
              <a:rPr lang="ru-RU" sz="3500" b="1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r>
              <a:rPr lang="ru-RU" sz="2000" b="1" dirty="0" smtClean="0"/>
              <a:t>     учитель географии </a:t>
            </a:r>
            <a:r>
              <a:rPr lang="ru-RU" sz="2000" b="1" dirty="0" smtClean="0"/>
              <a:t>филиала  МАОУ </a:t>
            </a:r>
            <a:r>
              <a:rPr lang="ru-RU" sz="2000" b="1" dirty="0" err="1" smtClean="0"/>
              <a:t>Нижнетавдинская</a:t>
            </a:r>
            <a:r>
              <a:rPr lang="ru-RU" sz="2000" b="1" dirty="0" smtClean="0"/>
              <a:t> СОШ» -   </a:t>
            </a:r>
            <a:r>
              <a:rPr lang="ru-RU" sz="2000" b="1" dirty="0" smtClean="0"/>
              <a:t>«СОШ с. Антипино»            </a:t>
            </a:r>
          </a:p>
          <a:p>
            <a:pPr>
              <a:buNone/>
            </a:pPr>
            <a:r>
              <a:rPr lang="ru-RU" sz="2000" b="1" dirty="0" smtClean="0"/>
              <a:t>                      Селиверстова Н.А.</a:t>
            </a:r>
            <a:endParaRPr lang="ru-RU" sz="2000" b="1" dirty="0"/>
          </a:p>
        </p:txBody>
      </p:sp>
      <p:pic>
        <p:nvPicPr>
          <p:cNvPr id="6" name="Picture 2" descr="На ба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«Тюменский Стоунхендж»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78808" cy="4663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Святилище было открыто в 1987 году, исследовалось с 1989 по 1996 годы. Место находится в </a:t>
            </a:r>
            <a:r>
              <a:rPr lang="ru-RU" dirty="0" err="1" smtClean="0"/>
              <a:t>Нижнетавдинском</a:t>
            </a:r>
            <a:r>
              <a:rPr lang="ru-RU" dirty="0" smtClean="0"/>
              <a:t> районе на левом берегу реки Иска. Памятник занимает поверхность высокого (до 8 метров над уровнем воды) мыса, образованного изгибом реки Иска и ручьем </a:t>
            </a:r>
            <a:r>
              <a:rPr lang="ru-RU" dirty="0" err="1" smtClean="0"/>
              <a:t>Шайтанка</a:t>
            </a:r>
            <a:r>
              <a:rPr lang="ru-RU" dirty="0" smtClean="0"/>
              <a:t>, а также площадку севернее мыса. Общая площадь святилища составляет 800 кв. метров.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35842" name="Picture 2" descr="Клипарт. Зима. Ханты-Мансийск., язычество, тотем, идол, языч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1"/>
            <a:ext cx="3581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turnaevo.ru/linked/paras/small/page/39/Karta-Turna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540" t="6068" r="7589" b="8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400288" cy="6324600"/>
          </a:xfrm>
        </p:spPr>
        <p:txBody>
          <a:bodyPr>
            <a:noAutofit/>
          </a:bodyPr>
          <a:lstStyle/>
          <a:p>
            <a:pPr lvl="0" fontAlgn="t">
              <a:buNone/>
            </a:pPr>
            <a:r>
              <a:rPr lang="ru-RU" sz="2000" b="1" dirty="0" smtClean="0"/>
              <a:t>       Возведено 5 рубленных гостевых дома, в которых могут               разместиться от 20‑ти до 34‑х человек (есть номера до — 48 м² «отдельно стоящие дома — шале» с возможными дополнительными спальными местами.). Ввели в эксплуатацию рубленную гостиницу на 9 двухместных номеров, на 18 человек.</a:t>
            </a:r>
          </a:p>
          <a:p>
            <a:pPr lvl="0" fontAlgn="t">
              <a:buNone/>
            </a:pPr>
            <a:r>
              <a:rPr lang="ru-RU" sz="2000" b="1" dirty="0" smtClean="0"/>
              <a:t>       Создан питомник ездовых лаек пород: </a:t>
            </a:r>
            <a:r>
              <a:rPr lang="ru-RU" sz="2000" b="1" dirty="0" err="1" smtClean="0"/>
              <a:t>хаски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маламуты</a:t>
            </a:r>
            <a:r>
              <a:rPr lang="ru-RU" sz="2000" b="1" dirty="0" smtClean="0"/>
              <a:t>.</a:t>
            </a:r>
          </a:p>
          <a:p>
            <a:pPr lvl="1" fontAlgn="t"/>
            <a:r>
              <a:rPr lang="ru-RU" sz="2000" b="1" dirty="0" smtClean="0"/>
              <a:t>сформированы упряжки ездовых лаек пород </a:t>
            </a:r>
            <a:r>
              <a:rPr lang="ru-RU" sz="2000" b="1" dirty="0" err="1" smtClean="0"/>
              <a:t>хаски</a:t>
            </a:r>
            <a:r>
              <a:rPr lang="ru-RU" sz="2000" b="1" dirty="0" smtClean="0"/>
              <a:t> и </a:t>
            </a:r>
            <a:r>
              <a:rPr lang="ru-RU" sz="2000" b="1" dirty="0" err="1" smtClean="0"/>
              <a:t>маламуты</a:t>
            </a:r>
            <a:r>
              <a:rPr lang="ru-RU" sz="2000" b="1" dirty="0" smtClean="0"/>
              <a:t>;</a:t>
            </a:r>
          </a:p>
          <a:p>
            <a:pPr lvl="1" fontAlgn="t"/>
            <a:r>
              <a:rPr lang="ru-RU" sz="2000" b="1" dirty="0" smtClean="0"/>
              <a:t>проложены трассы для катания туристов на собачьих упряжках;</a:t>
            </a:r>
          </a:p>
          <a:p>
            <a:pPr lvl="1" fontAlgn="t"/>
            <a:r>
              <a:rPr lang="ru-RU" sz="2000" b="1" dirty="0" smtClean="0"/>
              <a:t>проводятся практические </a:t>
            </a:r>
            <a:r>
              <a:rPr lang="ru-RU" sz="2000" b="1" dirty="0" err="1" smtClean="0"/>
              <a:t>экспресс-уроки</a:t>
            </a:r>
            <a:r>
              <a:rPr lang="ru-RU" sz="2000" b="1" dirty="0" smtClean="0"/>
              <a:t> по управлению нартами;</a:t>
            </a:r>
          </a:p>
          <a:p>
            <a:pPr lvl="1" fontAlgn="t"/>
            <a:r>
              <a:rPr lang="ru-RU" sz="2000" b="1" dirty="0" smtClean="0"/>
              <a:t>разработаны однодневные рыбацкие маршруты, а также многодневные рыбацкие экспедиции (зимние, летние, предусматривающие проживание с удобствами), с применением специальной комфортабельной техники, предназначенной для передвижения по снежной целине, а в летнее время — болотам.</a:t>
            </a:r>
          </a:p>
          <a:p>
            <a:pPr fontAlgn="t">
              <a:buNone/>
            </a:pPr>
            <a:r>
              <a:rPr lang="ru-RU" sz="2000" b="1" dirty="0" smtClean="0"/>
              <a:t>         Разработаны туры видео и фотоохоты, на БЕЛУЮ полярную   куропатку, брачные игры ТЕТЕРЕВОВ, ОРЛАНА БЕЛОХВОСТА, и др.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C:\Documents and Settings\Formoza\Мои документы\Турнаево\DSCF1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Фото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umen.bezformata.ru/content/image83947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4114800" cy="3581400"/>
          </a:xfrm>
          <a:prstGeom prst="rect">
            <a:avLst/>
          </a:prstGeom>
          <a:noFill/>
        </p:spPr>
      </p:pic>
      <p:pic>
        <p:nvPicPr>
          <p:cNvPr id="5" name="Picture 2" descr="http://smorodina.com/uploads/image/image/14077/baz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038600" cy="2514600"/>
          </a:xfrm>
          <a:prstGeom prst="rect">
            <a:avLst/>
          </a:prstGeom>
          <a:noFill/>
        </p:spPr>
      </p:pic>
      <p:pic>
        <p:nvPicPr>
          <p:cNvPr id="6" name="Picture 2" descr="http://s59.radikal.ru/i164/1101/87/8c9627dc23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0"/>
            <a:ext cx="4305300" cy="3505200"/>
          </a:xfrm>
          <a:prstGeom prst="rect">
            <a:avLst/>
          </a:prstGeom>
          <a:noFill/>
        </p:spPr>
      </p:pic>
      <p:pic>
        <p:nvPicPr>
          <p:cNvPr id="7" name="Picture 2" descr="В Сибирском вален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4800"/>
            <a:ext cx="4267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Ассортимент магазинчика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5867400"/>
          </a:xfrm>
        </p:spPr>
        <p:txBody>
          <a:bodyPr>
            <a:normAutofit lnSpcReduction="10000"/>
          </a:bodyPr>
          <a:lstStyle/>
          <a:p>
            <a:pPr lvl="0" fontAlgn="t"/>
            <a:r>
              <a:rPr lang="ru-RU" dirty="0" smtClean="0"/>
              <a:t>Отдых в первозданной природе, в сочетании с комфортом.</a:t>
            </a:r>
          </a:p>
          <a:p>
            <a:pPr lvl="0" fontAlgn="t"/>
            <a:r>
              <a:rPr lang="ru-RU" dirty="0" smtClean="0"/>
              <a:t>Колорит деревенской сибирской глубинки.</a:t>
            </a:r>
          </a:p>
          <a:p>
            <a:pPr lvl="0" fontAlgn="t"/>
            <a:r>
              <a:rPr lang="ru-RU" dirty="0" err="1" smtClean="0"/>
              <a:t>Фольклерные</a:t>
            </a:r>
            <a:r>
              <a:rPr lang="ru-RU" dirty="0" smtClean="0"/>
              <a:t> напевы под кустом кудрявой рябины.</a:t>
            </a:r>
          </a:p>
          <a:p>
            <a:pPr lvl="0" fontAlgn="t"/>
            <a:r>
              <a:rPr lang="ru-RU" dirty="0" smtClean="0"/>
              <a:t>Рыбацкое креслице на </a:t>
            </a:r>
            <a:r>
              <a:rPr lang="ru-RU" dirty="0" err="1" smtClean="0"/>
              <a:t>мосточке</a:t>
            </a:r>
            <a:r>
              <a:rPr lang="ru-RU" dirty="0" smtClean="0"/>
              <a:t>, удочка и карась на кило, за утро — ведерко.</a:t>
            </a:r>
          </a:p>
          <a:p>
            <a:pPr lvl="0" fontAlgn="t"/>
            <a:r>
              <a:rPr lang="ru-RU" dirty="0" smtClean="0"/>
              <a:t>Молоко козье и коровье.</a:t>
            </a:r>
          </a:p>
          <a:p>
            <a:pPr lvl="0" fontAlgn="t"/>
            <a:r>
              <a:rPr lang="ru-RU" dirty="0" smtClean="0"/>
              <a:t>Мед с пасеки.</a:t>
            </a:r>
          </a:p>
          <a:p>
            <a:pPr lvl="0" fontAlgn="t"/>
            <a:r>
              <a:rPr lang="ru-RU" dirty="0" smtClean="0"/>
              <a:t>Лосиное молоко, с собственной лосиной фермы!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стевой дом Сибирский вал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267200" cy="3200400"/>
          </a:xfrm>
          <a:prstGeom prst="rect">
            <a:avLst/>
          </a:prstGeom>
          <a:noFill/>
        </p:spPr>
      </p:pic>
      <p:pic>
        <p:nvPicPr>
          <p:cNvPr id="7" name="Picture 2" descr="Гостин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67200" cy="3200400"/>
          </a:xfrm>
          <a:prstGeom prst="rect">
            <a:avLst/>
          </a:prstGeom>
          <a:noFill/>
        </p:spPr>
      </p:pic>
      <p:pic>
        <p:nvPicPr>
          <p:cNvPr id="8" name="Picture 2" descr="Обитатели ферм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4191000" cy="2743200"/>
          </a:xfrm>
          <a:prstGeom prst="rect">
            <a:avLst/>
          </a:prstGeom>
          <a:noFill/>
        </p:spPr>
      </p:pic>
      <p:pic>
        <p:nvPicPr>
          <p:cNvPr id="9" name="Рисунок 8" descr="Экотуризм в ТУРНАЕВО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ntavda.admtyumen.ru/images/upload/%D0%A1%D1%85%D0%B5%D0%BC%D0%B0%20%D0%9D%D0%B8%D0%B6%D0%BD%D0%B5%D1%82%D0%B0%D0%B2%D0%B4%D0%B8%D0%BD%D1%81%D0%BA%D0%BE%D0%B3%D0%BE%20%D1%80%D0%B0%D0%B9%D0%BE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На базе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1143000"/>
          </a:xfrm>
        </p:spPr>
        <p:txBody>
          <a:bodyPr/>
          <a:lstStyle/>
          <a:p>
            <a:r>
              <a:rPr lang="ru-RU" b="1" dirty="0" smtClean="0"/>
              <a:t>Проект «</a:t>
            </a:r>
            <a:r>
              <a:rPr lang="ru-RU" b="1" dirty="0" err="1" smtClean="0"/>
              <a:t>Агропоколение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dirty="0" smtClean="0"/>
              <a:t>Формирование устойчивой мотивации и профессиональной ориентации обучающихся на продолжение профессиональной деятельности и жизни на селе.</a:t>
            </a:r>
          </a:p>
          <a:p>
            <a:endParaRPr lang="ru-RU" dirty="0"/>
          </a:p>
        </p:txBody>
      </p:sp>
      <p:pic>
        <p:nvPicPr>
          <p:cNvPr id="5" name="Picture 6" descr="http://sp72ru.ru/wp-content/uploads/2016/05/MH5yQ9NN0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05000"/>
            <a:ext cx="3657600" cy="290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программы: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255008" cy="4663440"/>
          </a:xfrm>
        </p:spPr>
        <p:txBody>
          <a:bodyPr>
            <a:normAutofit fontScale="47500" lnSpcReduction="20000"/>
          </a:bodyPr>
          <a:lstStyle/>
          <a:p>
            <a:r>
              <a:rPr lang="ru-RU" sz="3300" b="1" dirty="0" smtClean="0"/>
              <a:t>Внедрить </a:t>
            </a:r>
            <a:r>
              <a:rPr lang="ru-RU" sz="3300" b="1" dirty="0" smtClean="0"/>
              <a:t>в массовую практику работы систему </a:t>
            </a:r>
            <a:r>
              <a:rPr lang="ru-RU" sz="3300" b="1" dirty="0" err="1" smtClean="0"/>
              <a:t>профориентационных</a:t>
            </a:r>
            <a:r>
              <a:rPr lang="ru-RU" sz="3300" b="1" dirty="0" smtClean="0"/>
              <a:t> мероприятий для обучающихся школы с учетом возрастных особенностей и востребованных форматов проведения.</a:t>
            </a:r>
          </a:p>
          <a:p>
            <a:r>
              <a:rPr lang="ru-RU" sz="3300" b="1" dirty="0" smtClean="0"/>
              <a:t>Обеспечить на постоянной основе комплексное привлечение к реализации указанных мероприятий материально-технических, информационных, кадровых ресурсов профессиональных образовательных организаций, организаций высшего образования, ведущих </a:t>
            </a:r>
            <a:r>
              <a:rPr lang="ru-RU" sz="3300" b="1" dirty="0" err="1" smtClean="0"/>
              <a:t>агропредприятий</a:t>
            </a:r>
            <a:r>
              <a:rPr lang="ru-RU" sz="3300" b="1" dirty="0" smtClean="0"/>
              <a:t> региона и т.п.</a:t>
            </a:r>
          </a:p>
          <a:p>
            <a:r>
              <a:rPr lang="ru-RU" sz="3300" b="1" dirty="0" smtClean="0"/>
              <a:t>Создать условия для развития высокого уровня профессионального самоопределения обучающихся, обеспечивающего формирование осознанного выбора </a:t>
            </a:r>
            <a:r>
              <a:rPr lang="ru-RU" sz="3300" b="1" dirty="0" err="1" smtClean="0"/>
              <a:t>постшкольной</a:t>
            </a:r>
            <a:r>
              <a:rPr lang="ru-RU" sz="3300" b="1" dirty="0" smtClean="0"/>
              <a:t> траектории жизнеустройства в сельской местности.</a:t>
            </a:r>
          </a:p>
          <a:p>
            <a:endParaRPr lang="ru-RU" dirty="0"/>
          </a:p>
        </p:txBody>
      </p:sp>
      <p:pic>
        <p:nvPicPr>
          <p:cNvPr id="5" name="Picture 2" descr="http://agrkoll.ucoz.net/_nw/0/66258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276600"/>
            <a:ext cx="3066288" cy="3581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Сетевой проект «</a:t>
            </a:r>
            <a:r>
              <a:rPr lang="ru-RU" sz="2000" dirty="0" err="1" smtClean="0"/>
              <a:t>Агропоколение</a:t>
            </a:r>
            <a:r>
              <a:rPr lang="ru-RU" sz="2000" dirty="0" smtClean="0"/>
              <a:t>» направлен на создание условий для профессионального самоопределения </a:t>
            </a:r>
            <a:r>
              <a:rPr lang="ru-RU" sz="2000" dirty="0" smtClean="0"/>
              <a:t>обучающихся  </a:t>
            </a:r>
            <a:r>
              <a:rPr lang="ru-RU" sz="2000" dirty="0" smtClean="0"/>
              <a:t>и формирования </a:t>
            </a:r>
            <a:r>
              <a:rPr lang="ru-RU" sz="2000" dirty="0" smtClean="0"/>
              <a:t>мотивации</a:t>
            </a:r>
            <a:r>
              <a:rPr lang="ru-RU" sz="2000" dirty="0" smtClean="0"/>
              <a:t> </a:t>
            </a:r>
            <a:r>
              <a:rPr lang="ru-RU" sz="2000" dirty="0" smtClean="0"/>
              <a:t> к </a:t>
            </a:r>
            <a:r>
              <a:rPr lang="ru-RU" sz="2000" dirty="0" smtClean="0"/>
              <a:t>дальнейшему трудоустройству на селе.</a:t>
            </a:r>
            <a:endParaRPr lang="ru-RU" sz="2000" dirty="0"/>
          </a:p>
        </p:txBody>
      </p:sp>
      <p:pic>
        <p:nvPicPr>
          <p:cNvPr id="1028" name="Picture 4" descr="http://agrkoll.ucoz.net/_ph/1/2/992421384.jpg?1480864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6286500" cy="2971800"/>
          </a:xfrm>
          <a:prstGeom prst="rect">
            <a:avLst/>
          </a:prstGeom>
          <a:noFill/>
        </p:spPr>
      </p:pic>
      <p:pic>
        <p:nvPicPr>
          <p:cNvPr id="1032" name="Picture 8" descr="http://sp72ru.ru/wp-content/uploads/2016/02/%D0%BA%D0%BE%D0%BB%D0%BB%D0%B5%D0%B4%D0%B6-1-61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4572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32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Воспитание нового поколения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4663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Разработанный </a:t>
            </a:r>
            <a:r>
              <a:rPr lang="ru-RU" dirty="0" smtClean="0"/>
              <a:t>и внедряемый проект «</a:t>
            </a:r>
            <a:r>
              <a:rPr lang="ru-RU" dirty="0" err="1" smtClean="0"/>
              <a:t>Агропоколение</a:t>
            </a:r>
            <a:r>
              <a:rPr lang="ru-RU" dirty="0" smtClean="0"/>
              <a:t>» затронул не только школу и профессиональные учебные заведения — активно в него включились даже дошкольники.</a:t>
            </a:r>
            <a:endParaRPr lang="ru-RU" dirty="0"/>
          </a:p>
        </p:txBody>
      </p:sp>
      <p:pic>
        <p:nvPicPr>
          <p:cNvPr id="1026" name="Picture 2" descr="https://pp.vk.me/c628326/v628326054/3ea52/9v5LTPGek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657600" cy="2438401"/>
          </a:xfrm>
          <a:prstGeom prst="rect">
            <a:avLst/>
          </a:prstGeom>
          <a:noFill/>
        </p:spPr>
      </p:pic>
      <p:pic>
        <p:nvPicPr>
          <p:cNvPr id="1028" name="Picture 4" descr="https://pp.vk.me/c628326/v628326054/3ea40/T_Cy0EDaA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368299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Formoza\Мои документы\Intelli-studio\Samsung Camera\2013-06-21\SAM_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5500688"/>
            <a:ext cx="8183562" cy="1071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Поливка капусты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Уроки природы у дошколят</a:t>
            </a:r>
            <a:endParaRPr lang="ru-RU" b="1" dirty="0"/>
          </a:p>
        </p:txBody>
      </p:sp>
      <p:pic>
        <p:nvPicPr>
          <p:cNvPr id="37890" name="Picture 2" descr="L:\Новая папка\DSCF5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6962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 descr="DSCF06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7499350" cy="4552461"/>
          </a:xfr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4419600"/>
            <a:ext cx="7562088" cy="22098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600" b="1" dirty="0" smtClean="0"/>
              <a:t>И </a:t>
            </a:r>
            <a:r>
              <a:rPr lang="ru-RU" sz="3600" b="1" dirty="0" smtClean="0"/>
              <a:t>с гордостью скажу родному краю:</a:t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 smtClean="0"/>
              <a:t>Люблю и знаю, знаю и люблю</a:t>
            </a:r>
            <a:br>
              <a:rPr lang="ru-RU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 smtClean="0"/>
              <a:t>тем полней люблю, чем глубже знаю!»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dirty="0" smtClean="0"/>
              <a:t> </a:t>
            </a:r>
            <a:r>
              <a:rPr lang="ru-RU" sz="4400" dirty="0" smtClean="0"/>
              <a:t>                                            </a:t>
            </a:r>
            <a:r>
              <a:rPr lang="ru-RU" sz="2000" b="1" dirty="0" smtClean="0"/>
              <a:t>Ефремов </a:t>
            </a:r>
            <a:r>
              <a:rPr lang="ru-RU" sz="2000" b="1" dirty="0" smtClean="0"/>
              <a:t>Ю.К.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791200" y="1295400"/>
            <a:ext cx="3352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4267200" cy="3352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b="1" dirty="0" err="1" smtClean="0"/>
              <a:t>Историко</a:t>
            </a:r>
            <a:r>
              <a:rPr lang="ru-RU" b="1" dirty="0" smtClean="0"/>
              <a:t> –  </a:t>
            </a:r>
            <a:br>
              <a:rPr lang="ru-RU" b="1" dirty="0" smtClean="0"/>
            </a:br>
            <a:r>
              <a:rPr lang="ru-RU" b="1" dirty="0" smtClean="0"/>
              <a:t>    краеведческий  </a:t>
            </a:r>
            <a:br>
              <a:rPr lang="ru-RU" b="1" dirty="0" smtClean="0"/>
            </a:br>
            <a:r>
              <a:rPr lang="ru-RU" b="1" dirty="0" smtClean="0"/>
              <a:t>       центр                              с. Нижняя  Тавда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3252" name="Picture 4" descr="http://im3.turbina.ru/photos.4/6/6/0/8/0/2408066/big.photo/Nizhnetavdinskiy-kraevedt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4419600" cy="2362200"/>
          </a:xfrm>
          <a:prstGeom prst="rect">
            <a:avLst/>
          </a:prstGeom>
          <a:noFill/>
        </p:spPr>
      </p:pic>
      <p:pic>
        <p:nvPicPr>
          <p:cNvPr id="53254" name="Picture 6" descr="http://im3.turbina.ru/photos.4/5/8/0/8/0/2408085/big.photo/Nizhnetavdinskiy-kraevedt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438400"/>
            <a:ext cx="4610100" cy="362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Историко-краеведческий центр «Сибирское подворье»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главная достопримечательность Нижней Тавды – «Сибирское подворье», расположившееся в доме 1885 года постройки, – наглядная иллюстрация того, как жили наши предки. </a:t>
            </a:r>
            <a:endParaRPr lang="ru-RU" dirty="0"/>
          </a:p>
        </p:txBody>
      </p:sp>
      <p:pic>
        <p:nvPicPr>
          <p:cNvPr id="30722" name="Picture 2" descr="http://stolitsa-tours.ru/images/foto/vz_tavda/gal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419600" cy="423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-siberia.ru/files/tourresourses/images/%D0%9D%D0%B8%D0%B6%D0%BD%D1%8F%D1%8F%20%D0%A2%D0%B0%D0%B2%D0%B4%D0%B0%20%D0%A1%D0%B8%D0%B1%D0%B8%D1%80%D1%81%D0%BA%D0%BE%D0%B5%20%D0%BF%D0%BE%D0%B4%D0%B2%D0%BE%D1%80%D1%8C%D0%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43088" cy="96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Кролиководческая ферма в Андрюшино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На ферме кролики выращиваются по Михайловской технологии, широко распространенной, в том числе, и в зарубежных странах, особенно в США и Италии. Самые важные принципы, которыми  руководствуются в разведении кроликов – это хороший уход за кроликами, поддержание санитарных условий, соблюдение режима кормления и поения, тщательная очистка клеток и инвентаря, регулярная дезинфекция.</a:t>
            </a:r>
          </a:p>
          <a:p>
            <a:endParaRPr lang="ru-RU" dirty="0"/>
          </a:p>
        </p:txBody>
      </p:sp>
      <p:pic>
        <p:nvPicPr>
          <p:cNvPr id="31746" name="Picture 2" descr="http://www.bportal.ru/sites/default/files/story/13/10/05/kr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657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Казачье подворье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86200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Главная особенность – возможность организовать традиционно русскую псовую охоту, которая, по словам казаков, в России практически исчезла. Для этой цели на подворье содержатся породистые гончие и борзые, способные загнать зайца, волка или лису.</a:t>
            </a:r>
            <a:endParaRPr lang="ru-RU" sz="3300" dirty="0"/>
          </a:p>
        </p:txBody>
      </p:sp>
      <p:pic>
        <p:nvPicPr>
          <p:cNvPr id="32770" name="Picture 2" descr="https://tumix.ru/media/cache/bc/2e/bc2e3f9c508407de21ef6d7ab843b5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324350" cy="4657725"/>
          </a:xfrm>
          <a:prstGeom prst="rect">
            <a:avLst/>
          </a:prstGeom>
          <a:noFill/>
        </p:spPr>
      </p:pic>
      <p:pic>
        <p:nvPicPr>
          <p:cNvPr id="32772" name="Picture 4" descr="G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1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Центр активного отдыха «Штурм»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5814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пакет услуг – традиционный</a:t>
            </a:r>
          </a:p>
          <a:p>
            <a:pPr>
              <a:buNone/>
            </a:pPr>
            <a:r>
              <a:rPr lang="ru-RU" sz="1800" b="1" dirty="0" err="1" smtClean="0"/>
              <a:t>пейнтбол</a:t>
            </a:r>
            <a:r>
              <a:rPr lang="ru-RU" sz="1800" b="1" dirty="0" smtClean="0"/>
              <a:t>, на огромной</a:t>
            </a:r>
          </a:p>
          <a:p>
            <a:pPr>
              <a:buNone/>
            </a:pPr>
            <a:r>
              <a:rPr lang="ru-RU" sz="1800" b="1" dirty="0" smtClean="0"/>
              <a:t>площадке размером 500 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 300</a:t>
            </a:r>
          </a:p>
          <a:p>
            <a:pPr>
              <a:buNone/>
            </a:pPr>
            <a:r>
              <a:rPr lang="ru-RU" sz="1800" b="1" dirty="0" smtClean="0"/>
              <a:t>метров.  Центр предлагает</a:t>
            </a:r>
          </a:p>
          <a:p>
            <a:pPr>
              <a:buNone/>
            </a:pPr>
            <a:r>
              <a:rPr lang="ru-RU" sz="1800" b="1" dirty="0" smtClean="0"/>
              <a:t>желающим </a:t>
            </a:r>
            <a:r>
              <a:rPr lang="ru-RU" sz="1800" b="1" dirty="0" err="1" smtClean="0"/>
              <a:t>страйкбол</a:t>
            </a:r>
            <a:r>
              <a:rPr lang="ru-RU" sz="1800" b="1" dirty="0" smtClean="0"/>
              <a:t>  (шарики</a:t>
            </a:r>
          </a:p>
          <a:p>
            <a:pPr>
              <a:buNone/>
            </a:pPr>
            <a:r>
              <a:rPr lang="ru-RU" sz="1800" b="1" dirty="0" smtClean="0"/>
              <a:t>без краски) и  </a:t>
            </a:r>
            <a:r>
              <a:rPr lang="ru-RU" sz="1800" b="1" dirty="0" err="1" smtClean="0"/>
              <a:t>лазертаг</a:t>
            </a:r>
            <a:r>
              <a:rPr lang="ru-RU" sz="1800" b="1" dirty="0" smtClean="0"/>
              <a:t>. Кроме</a:t>
            </a:r>
          </a:p>
          <a:p>
            <a:pPr>
              <a:buNone/>
            </a:pPr>
            <a:r>
              <a:rPr lang="ru-RU" sz="1800" b="1" dirty="0" smtClean="0"/>
              <a:t>того, на территории базы</a:t>
            </a:r>
          </a:p>
          <a:p>
            <a:pPr>
              <a:buNone/>
            </a:pPr>
            <a:r>
              <a:rPr lang="ru-RU" sz="1800" b="1" dirty="0" smtClean="0"/>
              <a:t>работает тир для тренировки</a:t>
            </a:r>
          </a:p>
          <a:p>
            <a:pPr>
              <a:buNone/>
            </a:pPr>
            <a:r>
              <a:rPr lang="ru-RU" sz="1800" b="1" dirty="0" smtClean="0"/>
              <a:t>меткости стрельбы</a:t>
            </a:r>
          </a:p>
          <a:p>
            <a:pPr>
              <a:buNone/>
            </a:pPr>
            <a:r>
              <a:rPr lang="ru-RU" sz="1800" b="1" dirty="0" smtClean="0"/>
              <a:t>из </a:t>
            </a:r>
            <a:r>
              <a:rPr lang="ru-RU" sz="1800" b="1" dirty="0" err="1" smtClean="0"/>
              <a:t>пейнтбольного</a:t>
            </a:r>
            <a:r>
              <a:rPr lang="ru-RU" sz="1800" b="1" dirty="0" smtClean="0"/>
              <a:t> ружья, лука,</a:t>
            </a:r>
          </a:p>
          <a:p>
            <a:pPr>
              <a:buNone/>
            </a:pPr>
            <a:r>
              <a:rPr lang="ru-RU" sz="1800" b="1" dirty="0" smtClean="0"/>
              <a:t>арбалета, пневматической</a:t>
            </a:r>
          </a:p>
          <a:p>
            <a:pPr>
              <a:buNone/>
            </a:pPr>
            <a:r>
              <a:rPr lang="ru-RU" sz="1800" b="1" dirty="0" smtClean="0"/>
              <a:t>винтовки. Открылся прокат</a:t>
            </a:r>
          </a:p>
          <a:p>
            <a:pPr>
              <a:buNone/>
            </a:pPr>
            <a:r>
              <a:rPr lang="ru-RU" sz="1800" b="1" dirty="0" err="1" smtClean="0"/>
              <a:t>квадроциклов</a:t>
            </a:r>
            <a:r>
              <a:rPr lang="ru-RU" sz="1800" b="1" dirty="0" smtClean="0"/>
              <a:t>  и снегоходов.</a:t>
            </a:r>
          </a:p>
          <a:p>
            <a:pPr>
              <a:buNone/>
            </a:pPr>
            <a:r>
              <a:rPr lang="ru-RU" sz="1800" b="1" dirty="0" smtClean="0"/>
              <a:t>В аренду можно взять гостевой</a:t>
            </a:r>
          </a:p>
          <a:p>
            <a:pPr>
              <a:buNone/>
            </a:pPr>
            <a:r>
              <a:rPr lang="ru-RU" sz="1800" b="1" dirty="0" smtClean="0"/>
              <a:t>домик и  воспользоваться  услугами бани.</a:t>
            </a:r>
            <a:endParaRPr lang="ru-RU" sz="1800" b="1" dirty="0"/>
          </a:p>
        </p:txBody>
      </p:sp>
      <p:pic>
        <p:nvPicPr>
          <p:cNvPr id="33794" name="Picture 2" descr="Gr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685800"/>
            <a:ext cx="2209800" cy="2209800"/>
          </a:xfrm>
          <a:prstGeom prst="rect">
            <a:avLst/>
          </a:prstGeom>
          <a:noFill/>
        </p:spPr>
      </p:pic>
      <p:pic>
        <p:nvPicPr>
          <p:cNvPr id="33796" name="Picture 4" descr="G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1905000" cy="2095500"/>
          </a:xfrm>
          <a:prstGeom prst="rect">
            <a:avLst/>
          </a:prstGeom>
          <a:noFill/>
        </p:spPr>
      </p:pic>
      <p:pic>
        <p:nvPicPr>
          <p:cNvPr id="33798" name="Picture 6" descr="http://static.panoramio.com/photos/large/95320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48000"/>
            <a:ext cx="42672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Конно</a:t>
            </a:r>
            <a:r>
              <a:rPr lang="ru-RU" sz="3600" b="1" dirty="0" smtClean="0"/>
              <a:t> –</a:t>
            </a:r>
            <a:br>
              <a:rPr lang="ru-RU" sz="3600" b="1" dirty="0" smtClean="0"/>
            </a:br>
            <a:r>
              <a:rPr lang="ru-RU" sz="3600" b="1" dirty="0" smtClean="0"/>
              <a:t>спортивный центр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 самом районном центре</a:t>
            </a:r>
          </a:p>
          <a:p>
            <a:pPr>
              <a:buNone/>
            </a:pPr>
            <a:r>
              <a:rPr lang="ru-RU" b="1" dirty="0" smtClean="0"/>
              <a:t>в декабре 2013 года</a:t>
            </a:r>
          </a:p>
          <a:p>
            <a:pPr>
              <a:buNone/>
            </a:pPr>
            <a:r>
              <a:rPr lang="ru-RU" b="1" dirty="0" smtClean="0"/>
              <a:t>открылся новый</a:t>
            </a:r>
          </a:p>
          <a:p>
            <a:pPr>
              <a:buNone/>
            </a:pPr>
            <a:r>
              <a:rPr lang="ru-RU" b="1" dirty="0" smtClean="0"/>
              <a:t>Муниципальный</a:t>
            </a:r>
          </a:p>
          <a:p>
            <a:pPr>
              <a:buNone/>
            </a:pPr>
            <a:r>
              <a:rPr lang="ru-RU" b="1" dirty="0" smtClean="0"/>
              <a:t>конноспортивный центр.</a:t>
            </a:r>
          </a:p>
          <a:p>
            <a:pPr>
              <a:buNone/>
            </a:pPr>
            <a:r>
              <a:rPr lang="ru-RU" b="1" dirty="0" smtClean="0"/>
              <a:t>Он создан для спортивного</a:t>
            </a:r>
          </a:p>
          <a:p>
            <a:pPr>
              <a:buNone/>
            </a:pPr>
            <a:r>
              <a:rPr lang="ru-RU" b="1" dirty="0" smtClean="0"/>
              <a:t>воспитания детей. Здесь</a:t>
            </a:r>
          </a:p>
          <a:p>
            <a:pPr>
              <a:buNone/>
            </a:pPr>
            <a:r>
              <a:rPr lang="ru-RU" b="1" dirty="0" smtClean="0"/>
              <a:t>занимаются более 100 ребят</a:t>
            </a:r>
          </a:p>
          <a:p>
            <a:pPr>
              <a:buNone/>
            </a:pPr>
            <a:r>
              <a:rPr lang="ru-RU" b="1" dirty="0" smtClean="0"/>
              <a:t>от 3 до 17 лет, причем,</a:t>
            </a:r>
          </a:p>
          <a:p>
            <a:pPr>
              <a:buNone/>
            </a:pPr>
            <a:r>
              <a:rPr lang="ru-RU" b="1" dirty="0" smtClean="0"/>
              <a:t>согласно решению районной</a:t>
            </a:r>
          </a:p>
          <a:p>
            <a:pPr>
              <a:buNone/>
            </a:pPr>
            <a:r>
              <a:rPr lang="ru-RU" b="1" dirty="0" smtClean="0"/>
              <a:t>администрации, бесплатно.</a:t>
            </a:r>
            <a:endParaRPr lang="ru-RU" b="1" dirty="0"/>
          </a:p>
        </p:txBody>
      </p:sp>
      <p:pic>
        <p:nvPicPr>
          <p:cNvPr id="34818" name="Picture 2" descr="http://sp72ru.ru/wp-content/uploads/2014/02/%D1%81%D0%BF%D0%BE%D1%80%D1%82_%D0%BA%D0%BE%D0%BD%D0%B8_%D0%BD%D0%B0%D0%B5%D0%B7%D0%B4%D0%BD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3733800" cy="2667000"/>
          </a:xfrm>
          <a:prstGeom prst="rect">
            <a:avLst/>
          </a:prstGeom>
          <a:noFill/>
        </p:spPr>
      </p:pic>
      <p:pic>
        <p:nvPicPr>
          <p:cNvPr id="34820" name="Picture 4" descr="http://lenexpo.ru/sites/default/files/9/99/76299/hippo2013-balt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"/>
            <a:ext cx="299551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606</TotalTime>
  <Words>294</Words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Межрегиональная   научно-практическая                                                                          конференция </vt:lpstr>
      <vt:lpstr>Слайд 2</vt:lpstr>
      <vt:lpstr>      Историко –       краеведческий          центр                              с. Нижняя  Тавда </vt:lpstr>
      <vt:lpstr>Историко-краеведческий центр «Сибирское подворье» </vt:lpstr>
      <vt:lpstr>Слайд 5</vt:lpstr>
      <vt:lpstr>Кролиководческая ферма в Андрюшино </vt:lpstr>
      <vt:lpstr>Казачье подворье</vt:lpstr>
      <vt:lpstr>Центр активного отдыха «Штурм» </vt:lpstr>
      <vt:lpstr>Конно – спортивный центр</vt:lpstr>
      <vt:lpstr>«Тюменский Стоунхендж»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Проект «Агропоколение»</vt:lpstr>
      <vt:lpstr>Задачи программы: </vt:lpstr>
      <vt:lpstr>Сетевой проект «Агропоколение» направлен на создание условий для профессионального самоопределения обучающихся  и формирования мотивации  к дальнейшему трудоустройству на селе.</vt:lpstr>
      <vt:lpstr>Воспитание нового поколения</vt:lpstr>
      <vt:lpstr>Поливка капусты</vt:lpstr>
      <vt:lpstr>Уроки природы у дошколят</vt:lpstr>
      <vt:lpstr>     И с гордостью скажу родному краю: «Люблю и знаю, знаю и люблю и тем полней люблю, чем глубже знаю!»                                               Ефремов Ю.К.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Гостевой дом сибирский валенок</dc:title>
  <cp:lastModifiedBy>Formoza</cp:lastModifiedBy>
  <cp:revision>65</cp:revision>
  <dcterms:modified xsi:type="dcterms:W3CDTF">2016-12-05T15:54:04Z</dcterms:modified>
</cp:coreProperties>
</file>