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76" r:id="rId4"/>
    <p:sldId id="287" r:id="rId5"/>
    <p:sldId id="281" r:id="rId6"/>
    <p:sldId id="282" r:id="rId7"/>
    <p:sldId id="279" r:id="rId8"/>
    <p:sldId id="280" r:id="rId9"/>
    <p:sldId id="284" r:id="rId10"/>
    <p:sldId id="289" r:id="rId11"/>
    <p:sldId id="283" r:id="rId12"/>
    <p:sldId id="286" r:id="rId13"/>
    <p:sldId id="268" r:id="rId14"/>
    <p:sldId id="294" r:id="rId15"/>
    <p:sldId id="295" r:id="rId16"/>
    <p:sldId id="293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52" autoAdjust="0"/>
  </p:normalViewPr>
  <p:slideViewPr>
    <p:cSldViewPr>
      <p:cViewPr>
        <p:scale>
          <a:sx n="70" d="100"/>
          <a:sy n="70" d="100"/>
        </p:scale>
        <p:origin x="-198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806" y="115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99140-59BA-4BD9-99F5-2208015785CD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B99A-C061-4BD0-B4C3-3888B3A72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88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A2EA0-D1B9-421F-8B91-64CC42FE19E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9576F-CD9B-4A8F-8763-70F2114E1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7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576F-CD9B-4A8F-8763-70F2114E109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94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3038" y="195263"/>
            <a:ext cx="3971925" cy="2978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xfrm>
            <a:off x="618213" y="3327422"/>
            <a:ext cx="5909860" cy="579754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F09F408-4A65-432A-8E3F-226D5A422E90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576F-CD9B-4A8F-8763-70F2114E109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25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576F-CD9B-4A8F-8763-70F2114E109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045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576F-CD9B-4A8F-8763-70F2114E10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87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576F-CD9B-4A8F-8763-70F2114E109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75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35B35-36FB-4923-9143-9AE0BE76DA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752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04764D-7D8D-4A1C-8BAF-10AB70F75868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8A3C09-A988-4B55-B129-1EBBF2EA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844824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Отчет по семинару «Информационно-образовательная среда основной школы: проектирование и развитие»</a:t>
            </a:r>
          </a:p>
          <a:p>
            <a:pPr algn="ctr"/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046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Тюменский областной государственный институт развития регионального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619666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Заводоуковск . 17 мая 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8660" y="3236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Коллекции ПБ, используемые в образовательном процессе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8793597"/>
              </p:ext>
            </p:extLst>
          </p:nvPr>
        </p:nvGraphicFramePr>
        <p:xfrm>
          <a:off x="1" y="694652"/>
          <a:ext cx="9125444" cy="6163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135"/>
                <a:gridCol w="1120689"/>
                <a:gridCol w="2166666"/>
                <a:gridCol w="39579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занятия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Коллекция библиотеки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2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Древнего мира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1.Библейские сказания.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2.Древнееврейское царство.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Святые </a:t>
                      </a:r>
                      <a:r>
                        <a:rPr lang="ru-RU" sz="1400" dirty="0" smtClean="0">
                          <a:effectLst/>
                        </a:rPr>
                        <a:t>места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Палестины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</a:t>
                      </a:r>
                      <a:r>
                        <a:rPr lang="ru-RU" sz="1400" dirty="0" smtClean="0">
                          <a:effectLst/>
                        </a:rPr>
                        <a:t>России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Литература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 </a:t>
                      </a:r>
                      <a:r>
                        <a:rPr lang="ru-RU" sz="1400" dirty="0" smtClean="0">
                          <a:effectLst/>
                        </a:rPr>
                        <a:t>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6-7 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Культура Древней </a:t>
                      </a:r>
                      <a:r>
                        <a:rPr lang="ru-RU" sz="1400" dirty="0" smtClean="0">
                          <a:effectLst/>
                        </a:rPr>
                        <a:t>Руси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Древнерусская литература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Кирилл </a:t>
                      </a:r>
                      <a:r>
                        <a:rPr lang="ru-RU" sz="1400" dirty="0" smtClean="0">
                          <a:effectLst/>
                        </a:rPr>
                        <a:t>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Мефодий: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славянские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просветители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России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6-11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Региональный компонент до 6 уроков в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Тюменская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область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страницы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Истории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11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</a:t>
                      </a:r>
                      <a:r>
                        <a:rPr lang="ru-RU" sz="1400" dirty="0" smtClean="0">
                          <a:effectLst/>
                        </a:rPr>
                        <a:t>России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МХК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6-7, </a:t>
                      </a:r>
                      <a:r>
                        <a:rPr lang="ru-RU" sz="1400" dirty="0" smtClean="0">
                          <a:effectLst/>
                        </a:rPr>
                        <a:t>10-11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Культура и быт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Древности в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русском </a:t>
                      </a:r>
                      <a:r>
                        <a:rPr lang="ru-RU" sz="1400" dirty="0">
                          <a:effectLst/>
                        </a:rPr>
                        <a:t>искусстве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7, 10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Смутное время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Смутное </a:t>
                      </a:r>
                      <a:r>
                        <a:rPr lang="ru-RU" sz="1400" dirty="0" smtClean="0">
                          <a:effectLst/>
                        </a:rPr>
                        <a:t>время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 </a:t>
                      </a:r>
                      <a:r>
                        <a:rPr lang="ru-RU" sz="1400" dirty="0" smtClean="0">
                          <a:effectLst/>
                        </a:rPr>
                        <a:t>России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oll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940" y="1988840"/>
            <a:ext cx="1440493" cy="118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ll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8991" y="3401262"/>
            <a:ext cx="1403610" cy="115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 descr="coll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691" y="5661248"/>
            <a:ext cx="12858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oll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346" y="4663181"/>
            <a:ext cx="1213866" cy="9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oll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5562" y="911326"/>
            <a:ext cx="12858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дл\Desktop\апрель 2014\Шор2014\Доклад Милованова\standart_j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" y="-12999"/>
            <a:ext cx="894663" cy="9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2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188640"/>
            <a:ext cx="4536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Школьная </a:t>
            </a:r>
            <a:r>
              <a:rPr lang="ru-RU" sz="2000" b="1" dirty="0" smtClean="0">
                <a:solidFill>
                  <a:srgbClr val="C00000"/>
                </a:solidFill>
              </a:rPr>
              <a:t>библиотека </a:t>
            </a:r>
            <a:r>
              <a:rPr lang="ru-RU" sz="2000" dirty="0" smtClean="0"/>
              <a:t>- </a:t>
            </a:r>
            <a:r>
              <a:rPr lang="ru-RU" sz="2000" b="1" dirty="0" smtClean="0"/>
              <a:t>важнейший </a:t>
            </a:r>
            <a:r>
              <a:rPr lang="ru-RU" sz="2000" b="1" dirty="0"/>
              <a:t>компонент</a:t>
            </a:r>
          </a:p>
          <a:p>
            <a:r>
              <a:rPr lang="ru-RU" sz="2000" b="1" dirty="0"/>
              <a:t>учебного </a:t>
            </a:r>
            <a:r>
              <a:rPr lang="ru-RU" sz="2000" b="1" dirty="0" smtClean="0"/>
              <a:t>процесса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b="1" dirty="0" smtClean="0"/>
              <a:t>одно </a:t>
            </a:r>
            <a:r>
              <a:rPr lang="ru-RU" sz="2000" b="1" dirty="0"/>
              <a:t>из условий его</a:t>
            </a:r>
          </a:p>
          <a:p>
            <a:r>
              <a:rPr lang="ru-RU" sz="2000" b="1" dirty="0" smtClean="0"/>
              <a:t>реализации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13285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</a:t>
            </a:r>
            <a:r>
              <a:rPr lang="ru-RU" sz="2000" dirty="0" smtClean="0"/>
              <a:t>ногоплановая деятельность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ресурсный </a:t>
            </a:r>
            <a:r>
              <a:rPr lang="ru-RU" sz="2000" dirty="0"/>
              <a:t>библиотечный центр </a:t>
            </a:r>
            <a:endParaRPr lang="ru-RU" sz="2000" dirty="0" smtClean="0"/>
          </a:p>
          <a:p>
            <a:r>
              <a:rPr lang="ru-RU" sz="2000" dirty="0"/>
              <a:t>о</a:t>
            </a:r>
            <a:r>
              <a:rPr lang="ru-RU" sz="2000" dirty="0" smtClean="0"/>
              <a:t>бразовательного учреждения;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библиотечно-информационный центр;</a:t>
            </a:r>
          </a:p>
        </p:txBody>
      </p:sp>
      <p:pic>
        <p:nvPicPr>
          <p:cNvPr id="1026" name="Picture 2" descr="C:\Users\дл\Desktop\апрель 2014\Шор2014\Доклад Милованова\5ce17bf40de749108c64041502b3b1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" y="1285875"/>
            <a:ext cx="4009628" cy="30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293096"/>
            <a:ext cx="87129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библиотекарь участвует в </a:t>
            </a:r>
            <a:r>
              <a:rPr lang="ru-RU" sz="2000" dirty="0" smtClean="0"/>
              <a:t>создании образовательных </a:t>
            </a:r>
            <a:r>
              <a:rPr lang="ru-RU" sz="2000" dirty="0"/>
              <a:t>программ;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библиотекарь должен быть </a:t>
            </a:r>
            <a:r>
              <a:rPr lang="ru-RU" sz="2000" dirty="0" smtClean="0"/>
              <a:t>способен к </a:t>
            </a:r>
            <a:r>
              <a:rPr lang="ru-RU" sz="2000" dirty="0"/>
              <a:t>инновационной профессиональной </a:t>
            </a:r>
            <a:r>
              <a:rPr lang="ru-RU" sz="2000" dirty="0" smtClean="0"/>
              <a:t>деятельности</a:t>
            </a:r>
            <a:r>
              <a:rPr lang="ru-RU" sz="2000" dirty="0"/>
              <a:t>, обладать необходимым </a:t>
            </a:r>
            <a:r>
              <a:rPr lang="ru-RU" sz="2000" dirty="0" smtClean="0"/>
              <a:t>уровнем методологической </a:t>
            </a:r>
            <a:r>
              <a:rPr lang="ru-RU" sz="2000" dirty="0"/>
              <a:t>культуры</a:t>
            </a:r>
          </a:p>
          <a:p>
            <a:endParaRPr lang="ru-RU" dirty="0"/>
          </a:p>
        </p:txBody>
      </p:sp>
      <p:pic>
        <p:nvPicPr>
          <p:cNvPr id="7" name="Picture 2" descr="C:\Users\дл\Desktop\апрель 2014\Шор2014\Доклад Милованова\standart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" y="-13000"/>
            <a:ext cx="1101232" cy="11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5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052736"/>
            <a:ext cx="8424862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Письмо </a:t>
            </a:r>
            <a:r>
              <a:rPr lang="ru-RU" sz="2000" b="1" dirty="0" err="1"/>
              <a:t>Минобрнауки</a:t>
            </a:r>
            <a:r>
              <a:rPr lang="ru-RU" sz="2000" b="1" dirty="0"/>
              <a:t> от 15 Февраля 2012 г. N АП-147/07</a:t>
            </a:r>
          </a:p>
          <a:p>
            <a:pPr algn="just">
              <a:defRPr/>
            </a:pPr>
            <a:r>
              <a:rPr lang="ru-RU" sz="2000" b="1" dirty="0"/>
              <a:t>"О методических рекомендациях по внедрению систем ведения журналов успеваемости в электронном виде»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Федеральный </a:t>
            </a:r>
            <a:r>
              <a:rPr lang="ru-RU" sz="2000" dirty="0"/>
              <a:t>закон </a:t>
            </a:r>
            <a:r>
              <a:rPr lang="ru-RU" sz="2000" b="1" dirty="0"/>
              <a:t>«О защите детей от информации, причиняющей вред их здоровью и развитию» </a:t>
            </a:r>
            <a:r>
              <a:rPr lang="ru-RU" sz="2000" dirty="0"/>
              <a:t>№ 436-ФЗ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Постановление Правительства РФ от 18 апреля 2012 г. № 343 </a:t>
            </a:r>
            <a:r>
              <a:rPr lang="ru-RU" sz="2000" b="1" dirty="0"/>
              <a:t>«Об утверждении правил размещения в сети интернет и обновления информации об образовательном учреждении».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Письмо Министерства образования и науки РФ </a:t>
            </a:r>
            <a:r>
              <a:rPr lang="ru-RU" sz="2000" b="1" dirty="0"/>
              <a:t>"Об оснащении общеобразовательных учреждений учебным и учебно-лабораторным оборудованием" </a:t>
            </a:r>
            <a:r>
              <a:rPr lang="ru-RU" sz="2000" dirty="0"/>
              <a:t>от 24 ноября 2011 года № МД-1552/03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Постановление Главного государственного санитарного врача РФ </a:t>
            </a:r>
            <a:r>
              <a:rPr lang="ru-RU" sz="2000" b="1" dirty="0"/>
              <a:t>"О введении в действие санитарно-эпидемиологических правил и нормативов СанПиН 2.2.2/2.4.1340-03"</a:t>
            </a:r>
            <a:r>
              <a:rPr lang="ru-RU" sz="2000" dirty="0"/>
              <a:t> (15.01.2010)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024" y="260648"/>
            <a:ext cx="3384376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Нормативные акты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0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403648" y="116632"/>
            <a:ext cx="77403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</a:rPr>
              <a:t>Приказ от 14 августа 2009 г. № 593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79512" y="1533465"/>
            <a:ext cx="882047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+mn-lt"/>
              </a:rPr>
              <a:t>Качество действий работников, </a:t>
            </a:r>
            <a:r>
              <a:rPr lang="ru-RU" altLang="ru-RU" sz="2000" dirty="0" smtClean="0">
                <a:latin typeface="+mn-lt"/>
              </a:rPr>
              <a:t>обеспечивающих: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+mn-lt"/>
              </a:rPr>
              <a:t> </a:t>
            </a:r>
            <a:r>
              <a:rPr lang="ru-RU" altLang="ru-RU" sz="2000" dirty="0">
                <a:latin typeface="+mn-lt"/>
              </a:rPr>
              <a:t>эффективный поиск, структурирование информации, ее адаптацию к особенностям педагогического процесса и дидактическим требованиям, </a:t>
            </a:r>
            <a:endParaRPr lang="ru-RU" altLang="ru-RU" sz="2000" dirty="0" smtClean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+mn-lt"/>
              </a:rPr>
              <a:t>формулировку </a:t>
            </a:r>
            <a:r>
              <a:rPr lang="ru-RU" altLang="ru-RU" sz="2000" dirty="0">
                <a:latin typeface="+mn-lt"/>
              </a:rPr>
              <a:t>учебной проблемы различными информационно-коммуникативными способами, </a:t>
            </a:r>
            <a:endParaRPr lang="ru-RU" altLang="ru-RU" sz="2000" dirty="0" smtClean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+mn-lt"/>
              </a:rPr>
              <a:t>квалифицированную </a:t>
            </a:r>
            <a:r>
              <a:rPr lang="ru-RU" altLang="ru-RU" sz="2000" dirty="0">
                <a:latin typeface="+mn-lt"/>
              </a:rPr>
              <a:t>работу с различными </a:t>
            </a:r>
            <a:r>
              <a:rPr lang="ru-RU" altLang="ru-RU" sz="2000" dirty="0" smtClean="0">
                <a:latin typeface="+mn-lt"/>
              </a:rPr>
              <a:t>информационными </a:t>
            </a:r>
            <a:r>
              <a:rPr lang="ru-RU" altLang="ru-RU" sz="2000" dirty="0">
                <a:latin typeface="+mn-lt"/>
              </a:rPr>
              <a:t>ресурсами, профессиональными инструментами, готовыми программно-методическими комплексами, позволяющими проектировать решение педагогических проблем и практических задач, использование автоматизированных рабочих мест учителя в образовательном </a:t>
            </a:r>
            <a:r>
              <a:rPr lang="ru-RU" altLang="ru-RU" sz="2000" dirty="0" smtClean="0">
                <a:latin typeface="+mn-lt"/>
              </a:rPr>
              <a:t>процессе.</a:t>
            </a:r>
            <a:endParaRPr lang="ru-RU" altLang="ru-RU" sz="2000" dirty="0">
              <a:latin typeface="+mn-lt"/>
            </a:endParaRPr>
          </a:p>
          <a:p>
            <a:pPr eaLnBrk="1" hangingPunct="1"/>
            <a:r>
              <a:rPr lang="ru-RU" altLang="ru-RU" sz="2000" dirty="0">
                <a:latin typeface="+mn-lt"/>
              </a:rPr>
              <a:t>Регулярная самостоятельная познавательная деятельность, готовность к ведению </a:t>
            </a:r>
            <a:r>
              <a:rPr lang="ru-RU" altLang="ru-RU" sz="2000" dirty="0">
                <a:solidFill>
                  <a:srgbClr val="C00000"/>
                </a:solidFill>
                <a:latin typeface="+mn-lt"/>
              </a:rPr>
              <a:t>дистанционной образовательной деятельности</a:t>
            </a:r>
            <a:r>
              <a:rPr lang="ru-RU" altLang="ru-RU" sz="2000" dirty="0">
                <a:latin typeface="+mn-lt"/>
              </a:rPr>
              <a:t>, </a:t>
            </a:r>
            <a:r>
              <a:rPr lang="ru-RU" altLang="ru-RU" sz="2000" dirty="0">
                <a:solidFill>
                  <a:srgbClr val="C00000"/>
                </a:solidFill>
                <a:latin typeface="+mn-lt"/>
              </a:rPr>
              <a:t>использование компьютерных и мультимедийных технологий, цифровых образовательных ресурсов в образовательном процессе, ведение школьной документации на электронных </a:t>
            </a:r>
            <a:r>
              <a:rPr lang="ru-RU" altLang="ru-RU" sz="2000" dirty="0" smtClean="0">
                <a:solidFill>
                  <a:srgbClr val="C00000"/>
                </a:solidFill>
                <a:latin typeface="+mn-lt"/>
              </a:rPr>
              <a:t>носителях</a:t>
            </a:r>
            <a:r>
              <a:rPr lang="ru-RU" altLang="ru-RU" sz="2000" dirty="0" smtClean="0">
                <a:latin typeface="+mn-lt"/>
              </a:rPr>
              <a:t>.</a:t>
            </a:r>
            <a:endParaRPr lang="ru-RU" alt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3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Приказ </a:t>
            </a:r>
            <a:r>
              <a:rPr lang="ru-RU" b="1" dirty="0" err="1" smtClean="0">
                <a:solidFill>
                  <a:srgbClr val="C00000"/>
                </a:solidFill>
              </a:rPr>
              <a:t>Минобрнауки</a:t>
            </a:r>
            <a:r>
              <a:rPr lang="ru-RU" b="1" dirty="0" smtClean="0">
                <a:solidFill>
                  <a:srgbClr val="C00000"/>
                </a:solidFill>
              </a:rPr>
              <a:t> России </a:t>
            </a:r>
            <a:r>
              <a:rPr lang="ru-RU" b="1" dirty="0">
                <a:solidFill>
                  <a:srgbClr val="C00000"/>
                </a:solidFill>
              </a:rPr>
              <a:t>от 9 января 2014 г. N 2 г. Москва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"Об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81" y="1776584"/>
            <a:ext cx="89429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Организации, осуществляющие образовательную деятельность, </a:t>
            </a:r>
            <a:r>
              <a:rPr lang="ru-RU" dirty="0" smtClean="0"/>
              <a:t>реализуют </a:t>
            </a:r>
            <a:r>
              <a:rPr lang="ru-RU" dirty="0"/>
              <a:t>образовательные программы или их части с применением </a:t>
            </a:r>
            <a:r>
              <a:rPr lang="ru-RU" b="1" dirty="0">
                <a:solidFill>
                  <a:srgbClr val="C00000"/>
                </a:solidFill>
              </a:rPr>
              <a:t>электронного обучения,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дистанционных образовательных технологий </a:t>
            </a:r>
            <a:r>
              <a:rPr lang="ru-RU" dirty="0"/>
              <a:t>в предусмотренных </a:t>
            </a:r>
            <a:r>
              <a:rPr lang="ru-RU" dirty="0" smtClean="0"/>
              <a:t>ФЗ </a:t>
            </a:r>
            <a:r>
              <a:rPr lang="ru-RU" dirty="0"/>
              <a:t>"Об образовании в </a:t>
            </a:r>
            <a:r>
              <a:rPr lang="ru-RU" dirty="0" smtClean="0"/>
              <a:t>РФ"</a:t>
            </a:r>
            <a:r>
              <a:rPr lang="ru-RU" dirty="0"/>
              <a:t> формах получения образования и формах обучения или при их сочетании, при проведении </a:t>
            </a:r>
            <a:r>
              <a:rPr lang="ru-RU" b="1" i="1" dirty="0">
                <a:solidFill>
                  <a:srgbClr val="C00000"/>
                </a:solidFill>
              </a:rPr>
              <a:t>учебных занятий, практик, текущего контроля успеваемости, промежуточной, итоговой и (или) государственной итоговой аттестации обучающихся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/>
              <a:t>4. При реализации образовательных программ с применением </a:t>
            </a:r>
            <a:r>
              <a:rPr lang="ru-RU" b="1" dirty="0">
                <a:solidFill>
                  <a:srgbClr val="C00000"/>
                </a:solidFill>
              </a:rPr>
              <a:t>исключительно</a:t>
            </a:r>
            <a:r>
              <a:rPr lang="ru-RU" dirty="0"/>
              <a:t> электронного обучения, дистанционных образовательных технологий в организациях должны быть созданы </a:t>
            </a:r>
            <a:r>
              <a:rPr lang="ru-RU" b="1" dirty="0">
                <a:solidFill>
                  <a:srgbClr val="C00000"/>
                </a:solidFill>
              </a:rPr>
              <a:t>условия</a:t>
            </a:r>
            <a:r>
              <a:rPr lang="ru-RU" dirty="0"/>
              <a:t> для функционирования электронной информационно-образовательной среды, включающей в себя </a:t>
            </a:r>
            <a:r>
              <a:rPr lang="ru-RU" b="1" i="1" dirty="0">
                <a:solidFill>
                  <a:srgbClr val="C00000"/>
                </a:solidFill>
              </a:rPr>
              <a:t>электронные информационные ресурсы</a:t>
            </a:r>
            <a:r>
              <a:rPr lang="ru-RU" dirty="0"/>
              <a:t>, </a:t>
            </a:r>
            <a:r>
              <a:rPr lang="ru-RU" b="1" i="1" dirty="0">
                <a:solidFill>
                  <a:srgbClr val="C00000"/>
                </a:solidFill>
              </a:rPr>
              <a:t>электронные образовательные ресурсы</a:t>
            </a:r>
            <a:r>
              <a:rPr lang="ru-RU" dirty="0"/>
              <a:t>, </a:t>
            </a:r>
            <a:r>
              <a:rPr lang="ru-RU" b="1" i="1" dirty="0">
                <a:solidFill>
                  <a:srgbClr val="C00000"/>
                </a:solidFill>
              </a:rPr>
              <a:t>совокупность информационных технологий</a:t>
            </a:r>
            <a:r>
              <a:rPr lang="ru-RU" dirty="0"/>
              <a:t>, </a:t>
            </a:r>
            <a:r>
              <a:rPr lang="ru-RU" b="1" i="1" dirty="0">
                <a:solidFill>
                  <a:srgbClr val="C00000"/>
                </a:solidFill>
              </a:rPr>
              <a:t>телекоммуникационных технологий</a:t>
            </a:r>
            <a:r>
              <a:rPr lang="ru-RU" dirty="0"/>
              <a:t>, соответствующих </a:t>
            </a:r>
            <a:r>
              <a:rPr lang="ru-RU" b="1" i="1" dirty="0">
                <a:solidFill>
                  <a:srgbClr val="C00000"/>
                </a:solidFill>
              </a:rPr>
              <a:t>технологических средств</a:t>
            </a:r>
            <a:r>
              <a:rPr lang="ru-RU" dirty="0"/>
              <a:t> и обеспечивающей освоение обучающимися образовательных программ в полном объеме независимо от места нахождения обучающихся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>
            <a:off x="7812360" y="6165304"/>
            <a:ext cx="936104" cy="57606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539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92696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При реализации образовательных программ или их частей с применением электронного обучения, дистанционных образовательных технологий:</a:t>
            </a:r>
          </a:p>
          <a:p>
            <a:r>
              <a:rPr lang="ru-RU" dirty="0"/>
              <a:t>организации </a:t>
            </a:r>
            <a:r>
              <a:rPr lang="ru-RU" b="1" i="1" dirty="0">
                <a:solidFill>
                  <a:srgbClr val="C00000"/>
                </a:solidFill>
              </a:rPr>
              <a:t>оказывают</a:t>
            </a:r>
            <a:r>
              <a:rPr lang="ru-RU" dirty="0"/>
              <a:t> учебно-методическую помощь </a:t>
            </a:r>
            <a:r>
              <a:rPr lang="ru-RU" b="1" i="1" dirty="0">
                <a:solidFill>
                  <a:srgbClr val="C00000"/>
                </a:solidFill>
              </a:rPr>
              <a:t>обучающимся</a:t>
            </a:r>
            <a:r>
              <a:rPr lang="ru-RU" dirty="0"/>
              <a:t>, в том числе в </a:t>
            </a:r>
            <a:r>
              <a:rPr lang="ru-RU" b="1" i="1" dirty="0">
                <a:solidFill>
                  <a:srgbClr val="C00000"/>
                </a:solidFill>
              </a:rPr>
              <a:t>форме индивидуальных консультаций</a:t>
            </a:r>
            <a:r>
              <a:rPr lang="ru-RU" dirty="0"/>
              <a:t>, оказываемых </a:t>
            </a:r>
            <a:r>
              <a:rPr lang="ru-RU" b="1" i="1" dirty="0">
                <a:solidFill>
                  <a:srgbClr val="C00000"/>
                </a:solidFill>
              </a:rPr>
              <a:t>дистанционно</a:t>
            </a:r>
            <a:r>
              <a:rPr lang="ru-RU" dirty="0"/>
              <a:t> с использованием информационных и телекоммуникационных технологий;</a:t>
            </a:r>
          </a:p>
          <a:p>
            <a:r>
              <a:rPr lang="ru-RU" dirty="0"/>
              <a:t>организации самостоятельно определяют объем аудиторной нагрузки и соотношение объема занятий, проводимых путем непосредственного взаимодействия педагогического работника с обучающимся, и учебных занятий с применением электронного обучения, дистанционных образовательных технологий;</a:t>
            </a:r>
          </a:p>
          <a:p>
            <a:r>
              <a:rPr lang="ru-RU" dirty="0"/>
              <a:t>допускается </a:t>
            </a:r>
            <a:r>
              <a:rPr lang="ru-RU" b="1" i="1" dirty="0">
                <a:solidFill>
                  <a:srgbClr val="C00000"/>
                </a:solidFill>
              </a:rPr>
              <a:t>отсутствие </a:t>
            </a:r>
            <a:r>
              <a:rPr lang="ru-RU" dirty="0"/>
              <a:t>аудиторных занятий;</a:t>
            </a:r>
          </a:p>
          <a:p>
            <a:r>
              <a:rPr lang="ru-RU" dirty="0"/>
              <a:t>местом осуществления образовательной деятельности является место нахождения организации или ее филиала независимо от места нахождения </a:t>
            </a:r>
            <a:r>
              <a:rPr lang="ru-RU" dirty="0" smtClean="0"/>
              <a:t>обучающихся;</a:t>
            </a:r>
            <a:endParaRPr lang="ru-RU" dirty="0"/>
          </a:p>
          <a:p>
            <a:r>
              <a:rPr lang="ru-RU" dirty="0"/>
              <a:t>организации обеспечивают соответствующий применяемым технологиям уровень подготовки педагогических, научных, учебно-вспомогательных, административно-хозяйственных работников организации по дополнительным профессиональным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xmlns="" val="6545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0651" y="186138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79715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Тюменский областной государственный институт развития образования</a:t>
            </a:r>
            <a:endParaRPr lang="en-US" dirty="0" smtClean="0"/>
          </a:p>
          <a:p>
            <a:pPr algn="ctr"/>
            <a:r>
              <a:rPr lang="ru-RU" dirty="0" err="1" smtClean="0"/>
              <a:t>Милованова</a:t>
            </a:r>
            <a:r>
              <a:rPr lang="ru-RU" dirty="0" smtClean="0"/>
              <a:t> Наталья Геннадьевна</a:t>
            </a:r>
          </a:p>
          <a:p>
            <a:pPr algn="ctr"/>
            <a:r>
              <a:rPr lang="en-US" dirty="0"/>
              <a:t>n</a:t>
            </a:r>
            <a:r>
              <a:rPr lang="en-US" dirty="0" smtClean="0"/>
              <a:t>atamil2004@ mail.ru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80001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57200" y="6172200"/>
            <a:ext cx="3352800" cy="365125"/>
          </a:xfrm>
        </p:spPr>
        <p:txBody>
          <a:bodyPr/>
          <a:lstStyle/>
          <a:p>
            <a:pPr algn="l">
              <a:defRPr/>
            </a:pPr>
            <a:fld id="{E89846CA-1B3F-4911-BBC0-E8E57B8E1143}" type="slidenum">
              <a:rPr lang="ru-RU" sz="1100"/>
              <a:pPr algn="l">
                <a:defRPr/>
              </a:pPr>
              <a:t>2</a:t>
            </a:fld>
            <a:endParaRPr lang="ru-RU" sz="1100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755650" y="515938"/>
            <a:ext cx="8208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E36406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A50021"/>
                </a:solidFill>
              </a:rPr>
              <a:t>Школы существуют ради детей...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>
              <a:solidFill>
                <a:srgbClr val="A5002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>
                <a:solidFill>
                  <a:srgbClr val="A50021"/>
                </a:solidFill>
              </a:rPr>
              <a:t>…и всё, что мы делаем, должно соответствовать этой единственной цели </a:t>
            </a:r>
          </a:p>
        </p:txBody>
      </p:sp>
      <p:pic>
        <p:nvPicPr>
          <p:cNvPr id="7172" name="Picture 22" descr="PC17000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878138"/>
            <a:ext cx="2736850" cy="18716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7" descr="C:\Documents and Settings\1\Мои документы\Фото МОУ СОШ №88\DSC_0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538663"/>
            <a:ext cx="2508250" cy="2305050"/>
          </a:xfrm>
          <a:prstGeom prst="rect">
            <a:avLst/>
          </a:prstGeom>
          <a:noFill/>
          <a:ln w="38100">
            <a:solidFill>
              <a:srgbClr val="0094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:\Documents and Settings\1\Мои документы\Фото МОУ СОШ №88\DSC_0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8163" y="2492375"/>
            <a:ext cx="2782887" cy="187325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4" name="Picture 15" descr="C:\Documents and Settings\1\Мои документы\Фото МОУ СОШ №88\DSC_02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" y="2805113"/>
            <a:ext cx="2528888" cy="20177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176" name="Picture 18" descr="C:\Documents and Settings\1\Мои документы\Фото МОУ СОШ №88\P21900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8" y="4638675"/>
            <a:ext cx="2808287" cy="21066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22" descr="PC170026"/>
          <p:cNvPicPr>
            <a:picLocks noChangeAspect="1" noChangeArrowheads="1"/>
          </p:cNvPicPr>
          <p:nvPr/>
        </p:nvPicPr>
        <p:blipFill>
          <a:blip r:embed="rId8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838" y="4757738"/>
            <a:ext cx="2651125" cy="1987550"/>
          </a:xfrm>
          <a:prstGeom prst="rect">
            <a:avLst/>
          </a:prstGeom>
          <a:noFill/>
          <a:ln w="28575">
            <a:solidFill>
              <a:srgbClr val="A85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7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3552825" y="115888"/>
            <a:ext cx="5400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</a:rPr>
              <a:t>Изменения в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образовании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1125538" y="975519"/>
            <a:ext cx="2968625" cy="46196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/>
              <a:t>Информатизация </a:t>
            </a:r>
            <a:endParaRPr lang="ru-RU" altLang="ru-RU" sz="2400" b="1" dirty="0"/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1125538" y="2105345"/>
            <a:ext cx="2968625" cy="4619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Открытое общество</a:t>
            </a: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1125538" y="3293480"/>
            <a:ext cx="2968625" cy="83026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Новый культурный тип личности</a:t>
            </a:r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1043781" y="5044722"/>
            <a:ext cx="3324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Профессионализация в течение всей жизни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453" y="742684"/>
            <a:ext cx="615553" cy="514182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Социокультурные факторы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37550" y="1206500"/>
            <a:ext cx="615950" cy="3933825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</a:rPr>
              <a:t>Развитие науки</a:t>
            </a:r>
          </a:p>
        </p:txBody>
      </p:sp>
      <p:sp>
        <p:nvSpPr>
          <p:cNvPr id="9225" name="TextBox 22"/>
          <p:cNvSpPr txBox="1">
            <a:spLocks noChangeArrowheads="1"/>
          </p:cNvSpPr>
          <p:nvPr/>
        </p:nvSpPr>
        <p:spPr bwMode="auto">
          <a:xfrm>
            <a:off x="4932363" y="1222375"/>
            <a:ext cx="3097212" cy="4619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Цифровая дидактика</a:t>
            </a:r>
          </a:p>
        </p:txBody>
      </p:sp>
      <p:sp>
        <p:nvSpPr>
          <p:cNvPr id="9226" name="TextBox 23"/>
          <p:cNvSpPr txBox="1">
            <a:spLocks noChangeArrowheads="1"/>
          </p:cNvSpPr>
          <p:nvPr/>
        </p:nvSpPr>
        <p:spPr bwMode="auto">
          <a:xfrm>
            <a:off x="4932363" y="2314575"/>
            <a:ext cx="3097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Когнитивная наука и психология</a:t>
            </a:r>
          </a:p>
        </p:txBody>
      </p:sp>
      <p:sp>
        <p:nvSpPr>
          <p:cNvPr id="9227" name="TextBox 24"/>
          <p:cNvSpPr txBox="1">
            <a:spLocks noChangeArrowheads="1"/>
          </p:cNvSpPr>
          <p:nvPr/>
        </p:nvSpPr>
        <p:spPr bwMode="auto">
          <a:xfrm>
            <a:off x="4932363" y="3910013"/>
            <a:ext cx="2620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Нейробиология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767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л\Desktop\апрель 2014\Шор2014\Доклад Милованова\0c28974ea515a47026cebda3640efc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492" y="2031070"/>
            <a:ext cx="2527548" cy="194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5534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Обновление содержания образования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04423" y="47667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Интеграция ИКТ в образовательный процесс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1986215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Активные формы деятельности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342900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Инновационные формы учебной деятельности: проектная, исследовательская, дистанционная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569119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Новая роль педагога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9359" y="4567772"/>
            <a:ext cx="44771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ИОС – школа информатизации, включающая  </a:t>
            </a:r>
            <a:r>
              <a:rPr lang="ru-RU" sz="2000" b="1" dirty="0"/>
              <a:t>цифровые учебные инструменты и электронное цифровое хранилище работ учащихся и учителей, записей уроков, доступное внутри и вне школы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359" y="1986215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Новые подходы к управлению школой</a:t>
            </a:r>
            <a:endParaRPr lang="ru-RU" sz="2000" b="1" dirty="0"/>
          </a:p>
        </p:txBody>
      </p:sp>
      <p:cxnSp>
        <p:nvCxnSpPr>
          <p:cNvPr id="11" name="Прямая со стрелкой 10"/>
          <p:cNvCxnSpPr>
            <a:stCxn id="2050" idx="0"/>
            <a:endCxn id="3" idx="1"/>
          </p:cNvCxnSpPr>
          <p:nvPr/>
        </p:nvCxnSpPr>
        <p:spPr>
          <a:xfrm flipV="1">
            <a:off x="4272266" y="984504"/>
            <a:ext cx="1032157" cy="1046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050" idx="0"/>
          </p:cNvCxnSpPr>
          <p:nvPr/>
        </p:nvCxnSpPr>
        <p:spPr>
          <a:xfrm flipH="1" flipV="1">
            <a:off x="3131840" y="984504"/>
            <a:ext cx="1140426" cy="1046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50" idx="1"/>
            <a:endCxn id="9" idx="3"/>
          </p:cNvCxnSpPr>
          <p:nvPr/>
        </p:nvCxnSpPr>
        <p:spPr>
          <a:xfrm flipH="1" flipV="1">
            <a:off x="2315583" y="2647935"/>
            <a:ext cx="692909" cy="353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050" idx="3"/>
            <a:endCxn id="5" idx="1"/>
          </p:cNvCxnSpPr>
          <p:nvPr/>
        </p:nvCxnSpPr>
        <p:spPr>
          <a:xfrm flipV="1">
            <a:off x="5536040" y="2494047"/>
            <a:ext cx="764152" cy="5078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50" idx="1"/>
            <a:endCxn id="8" idx="0"/>
          </p:cNvCxnSpPr>
          <p:nvPr/>
        </p:nvCxnSpPr>
        <p:spPr>
          <a:xfrm flipH="1">
            <a:off x="2537913" y="3001878"/>
            <a:ext cx="470579" cy="1565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050" idx="3"/>
            <a:endCxn id="6" idx="1"/>
          </p:cNvCxnSpPr>
          <p:nvPr/>
        </p:nvCxnSpPr>
        <p:spPr>
          <a:xfrm>
            <a:off x="5536040" y="3001878"/>
            <a:ext cx="764152" cy="1396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050" idx="3"/>
            <a:endCxn id="7" idx="1"/>
          </p:cNvCxnSpPr>
          <p:nvPr/>
        </p:nvCxnSpPr>
        <p:spPr>
          <a:xfrm>
            <a:off x="5536040" y="3001878"/>
            <a:ext cx="548128" cy="3043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2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42493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Национальная </a:t>
            </a:r>
            <a:r>
              <a:rPr lang="ru-RU" sz="2000" b="1" dirty="0">
                <a:solidFill>
                  <a:srgbClr val="C00000"/>
                </a:solidFill>
              </a:rPr>
              <a:t>стратегия действий в интересах детей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на </a:t>
            </a:r>
            <a:r>
              <a:rPr lang="ru-RU" sz="2000" b="1" dirty="0">
                <a:solidFill>
                  <a:srgbClr val="C00000"/>
                </a:solidFill>
              </a:rPr>
              <a:t>2012 - 2017 годы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(утв. </a:t>
            </a:r>
            <a:r>
              <a:rPr lang="ru-RU" sz="2000" dirty="0" smtClean="0"/>
              <a:t>Указом Президента </a:t>
            </a:r>
            <a:r>
              <a:rPr lang="ru-RU" sz="2000" dirty="0"/>
              <a:t>РФ от </a:t>
            </a:r>
            <a:r>
              <a:rPr lang="ru-RU" sz="2000" dirty="0" smtClean="0"/>
              <a:t>01 </a:t>
            </a:r>
            <a:r>
              <a:rPr lang="ru-RU" sz="2000" dirty="0"/>
              <a:t>июня 2012 г. N 761</a:t>
            </a:r>
            <a:r>
              <a:rPr lang="ru-RU" sz="2000" dirty="0" smtClean="0"/>
              <a:t>)</a:t>
            </a:r>
            <a:endParaRPr lang="ru-RU" alt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988840"/>
            <a:ext cx="88569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III. Доступность качественного обучения и воспитания, культурное развитие и информационная безопасность детей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Формирование </a:t>
            </a:r>
            <a:r>
              <a:rPr lang="ru-RU" sz="2000" b="1" dirty="0">
                <a:solidFill>
                  <a:srgbClr val="C00000"/>
                </a:solidFill>
              </a:rPr>
              <a:t>новой общественно-государственной системы воспитания детей</a:t>
            </a:r>
            <a:r>
              <a:rPr lang="ru-RU" sz="2000" dirty="0"/>
              <a:t>, обеспечивающей их социализацию, высокий уровень </a:t>
            </a:r>
            <a:r>
              <a:rPr lang="ru-RU" sz="2000" b="1" dirty="0">
                <a:solidFill>
                  <a:srgbClr val="C00000"/>
                </a:solidFill>
              </a:rPr>
              <a:t>гражданственности, патриотичности, толерантности, законопослушное поведение</a:t>
            </a:r>
            <a:r>
              <a:rPr lang="ru-RU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Государственная </a:t>
            </a:r>
            <a:r>
              <a:rPr lang="ru-RU" sz="2000" dirty="0"/>
              <a:t>поддержка </a:t>
            </a:r>
            <a:r>
              <a:rPr lang="ru-RU" sz="2000" b="1" dirty="0">
                <a:solidFill>
                  <a:srgbClr val="C00000"/>
                </a:solidFill>
              </a:rPr>
              <a:t>развития детских библиотек</a:t>
            </a:r>
            <a:r>
              <a:rPr lang="ru-RU" sz="2000" dirty="0"/>
              <a:t>, литературы, кино и телевидения для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Организация профилактики межэтнической, межконфессиональной и социально-имущественной напряженности в образовательной среде в соответствии с современными вызовами.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</a:t>
            </a:r>
            <a:r>
              <a:rPr lang="ru-RU" sz="2000" b="1" dirty="0">
                <a:solidFill>
                  <a:srgbClr val="C00000"/>
                </a:solidFill>
              </a:rPr>
              <a:t>информационной безопасности детства </a:t>
            </a:r>
            <a:r>
              <a:rPr lang="ru-RU" sz="2000" dirty="0"/>
              <a:t>путем реализации единой государственной политики в сфере защиты детей от информации, причиняющей вред их здоровью и развитию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32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l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3705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33265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Толерантность. Петровская эпоха.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История России, 7 класс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oll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7" y="1814837"/>
            <a:ext cx="2232248" cy="183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0019" y="2060848"/>
            <a:ext cx="3780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Толерантность. Философские начала: славянофилы и западники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История России, 8 класс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7" name="Picture 5" descr="coll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0" y="3675110"/>
            <a:ext cx="2189790" cy="180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4649" y="401432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Толерантность. Современные исследования проблемы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Внеурочная деятельность с 1-11 класс</a:t>
            </a:r>
            <a:r>
              <a:rPr lang="ru-RU" dirty="0" smtClean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9483" y="28040"/>
            <a:ext cx="3611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Использование коллекций Президентской библиотеки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ФГОС ООО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8" name="Picture 6" descr="coll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16" y="5475604"/>
            <a:ext cx="2213044" cy="14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74649" y="5661542"/>
            <a:ext cx="447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Толерантность: взгляд на историю и культуру России</a:t>
            </a:r>
          </a:p>
          <a:p>
            <a:r>
              <a:rPr lang="ru-RU" dirty="0">
                <a:solidFill>
                  <a:srgbClr val="C00000"/>
                </a:solidFill>
              </a:rPr>
              <a:t>Внеурочная деятельность с 1-11 класс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2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2636912"/>
            <a:ext cx="86409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11. Федеральные государственные образовательные стандарты и федеральные государственные требования. Образовательные стандарты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15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«Сетевая форма реализации образовательных программ»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16. «Реализация образовательных программ с применением электронного обучения и дистанционных образовательных технологий»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18. «Печатные и электронные образовательные и информационные ресурсы» Информационная открытость </a:t>
            </a:r>
          </a:p>
          <a:p>
            <a:pPr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332656"/>
            <a:ext cx="6120679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Федерации»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26.12.2012 № 273)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дл\Desktop\апрель 2014\Шор2014\Доклад Милованов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160240" cy="13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726034" y="0"/>
            <a:ext cx="5329237" cy="70802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solidFill>
                  <a:srgbClr val="C00000"/>
                </a:solidFill>
              </a:rPr>
              <a:t>Требования к реализации основных образовательных программ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78" y="760955"/>
            <a:ext cx="9067634" cy="3970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Кадровое обеспечение</a:t>
            </a:r>
          </a:p>
          <a:p>
            <a:pPr marL="1200150" lvl="2" indent="-28575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Материально-техническое обеспечение</a:t>
            </a:r>
          </a:p>
          <a:p>
            <a:pPr>
              <a:defRPr/>
            </a:pPr>
            <a:r>
              <a:rPr lang="ru-RU" dirty="0"/>
              <a:t>	</a:t>
            </a:r>
            <a:r>
              <a:rPr lang="ru-RU" b="1" dirty="0">
                <a:solidFill>
                  <a:srgbClr val="C00000"/>
                </a:solidFill>
              </a:rPr>
              <a:t>Информационно-образовательная среда ОУ </a:t>
            </a:r>
            <a:r>
              <a:rPr lang="ru-RU" b="1" dirty="0" smtClean="0"/>
              <a:t>должна </a:t>
            </a:r>
            <a:r>
              <a:rPr lang="ru-RU" b="1" dirty="0"/>
              <a:t>обеспечивать</a:t>
            </a:r>
            <a:r>
              <a:rPr lang="ru-RU" dirty="0"/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информационно-методическую поддержку образовательного процесса;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планирование, организацию образовательного процесса и его ресурсного обеспечения;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проектирование и организацию индивидуальной и групповой деятельности;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мониторинг и фиксацию хода и результатов образовательного процесса;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мониторинг здоровья обучающихся;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C00000"/>
                </a:solidFill>
              </a:rPr>
              <a:t>современные процедуры создания, поиска, сбора, анализа, обработки, хранения и представления информации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/>
              <a:t>..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b="1" dirty="0"/>
              <a:t>Учебно-методическое, информационное, финансовое 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492646"/>
            <a:ext cx="1224136" cy="659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ИОС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2617" y="4365104"/>
            <a:ext cx="3384376" cy="659424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Технические средства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5175396"/>
            <a:ext cx="3384376" cy="659424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Образовательные ресурсы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5949280"/>
            <a:ext cx="3384376" cy="659424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Соответствующие педагогические технологии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19250" y="4549775"/>
            <a:ext cx="64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68538" y="4552950"/>
            <a:ext cx="0" cy="137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68538" y="4694238"/>
            <a:ext cx="1074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68538" y="5922963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32138" y="5505450"/>
            <a:ext cx="0" cy="773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32138" y="55054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116263" y="6278563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дл\Desktop\апрель 2014\Шор2014\Доклад Милованова\standart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" y="-12999"/>
            <a:ext cx="1195015" cy="14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33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234" y="1746836"/>
            <a:ext cx="90173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Навыки </a:t>
            </a:r>
            <a:r>
              <a:rPr lang="ru-RU" sz="2000" b="1" dirty="0"/>
              <a:t>работы в условиях высокотехнологичной среды: </a:t>
            </a:r>
          </a:p>
          <a:p>
            <a:r>
              <a:rPr lang="ru-RU" sz="2000" dirty="0"/>
              <a:t>• использовать различные приёмы поиска информации в Интернете, поисковые сервисы, строить запросы для поиска информации и анализировать результаты поиска;</a:t>
            </a:r>
          </a:p>
          <a:p>
            <a:r>
              <a:rPr lang="ru-RU" sz="2000" dirty="0"/>
              <a:t>• использовать приёмы поиска информации на персональном компьютере, в информационной среде учреждения и в образовательном пространстве;</a:t>
            </a:r>
          </a:p>
          <a:p>
            <a:r>
              <a:rPr lang="ru-RU" sz="2000" dirty="0"/>
              <a:t>• </a:t>
            </a:r>
            <a:r>
              <a:rPr lang="ru-RU" sz="2000" b="1" dirty="0">
                <a:solidFill>
                  <a:srgbClr val="C00000"/>
                </a:solidFill>
              </a:rPr>
              <a:t>использовать различные библиотечные, в том числе электронные, каталоги для поиска необходимых книг;</a:t>
            </a:r>
          </a:p>
          <a:p>
            <a:r>
              <a:rPr lang="ru-RU" sz="2000" dirty="0"/>
              <a:t>• искать информацию в различных базах данных, создавать и заполнять базы данных, в частности использовать различные определители;</a:t>
            </a:r>
          </a:p>
          <a:p>
            <a:r>
              <a:rPr lang="ru-RU" sz="2000" dirty="0"/>
              <a:t>• </a:t>
            </a:r>
            <a:r>
              <a:rPr lang="ru-RU" sz="2000" b="1" dirty="0">
                <a:solidFill>
                  <a:srgbClr val="C00000"/>
                </a:solidFill>
              </a:rPr>
              <a:t>формировать собственное информационное пространство: </a:t>
            </a:r>
            <a:r>
              <a:rPr lang="ru-RU" sz="2000" dirty="0"/>
              <a:t>создавать системы папок и размещать в них нужные информационные источники, размещать информацию в Интернете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192302"/>
            <a:ext cx="698477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Информационно-образовательная среда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00234" y="0"/>
            <a:ext cx="1368152" cy="902571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Для чего?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8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2461</TotalTime>
  <Words>942</Words>
  <Application>Microsoft Office PowerPoint</Application>
  <PresentationFormat>Экран (4:3)</PresentationFormat>
  <Paragraphs>156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семинар</dc:title>
  <dc:creator>123</dc:creator>
  <cp:lastModifiedBy>Oleg</cp:lastModifiedBy>
  <cp:revision>283</cp:revision>
  <cp:lastPrinted>2014-04-18T05:49:10Z</cp:lastPrinted>
  <dcterms:created xsi:type="dcterms:W3CDTF">2012-04-07T10:22:57Z</dcterms:created>
  <dcterms:modified xsi:type="dcterms:W3CDTF">2014-06-05T06:49:13Z</dcterms:modified>
</cp:coreProperties>
</file>