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98" r:id="rId3"/>
    <p:sldId id="299" r:id="rId4"/>
    <p:sldId id="300" r:id="rId5"/>
    <p:sldId id="301" r:id="rId6"/>
    <p:sldId id="302" r:id="rId7"/>
    <p:sldId id="29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"РАНЬШЕ ПОСЕЩАЛИ"</c:v>
                </c:pt>
                <c:pt idx="1">
                  <c:v>"ПОДЕШЕВЛЕ"</c:v>
                </c:pt>
                <c:pt idx="2">
                  <c:v>"НРАВИТЬСЯ ПЕДАГОГ"</c:v>
                </c:pt>
                <c:pt idx="3">
                  <c:v>"ПЛАНИРУЕМ ПОСЕЩАТЬ ПОСЛЕ ДЕТСКОГО САДА"</c:v>
                </c:pt>
                <c:pt idx="4">
                  <c:v>"ЗАНЯТЬ ИЛИ ПОПРОБОВАТЬ"</c:v>
                </c:pt>
                <c:pt idx="5">
                  <c:v>"ДЛЯ РАЗВИТИЯ РЕБЕНКА"</c:v>
                </c:pt>
                <c:pt idx="6">
                  <c:v>"КАК ДРУГИЕ"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</c:v>
                </c:pt>
                <c:pt idx="1">
                  <c:v>5</c:v>
                </c:pt>
                <c:pt idx="2">
                  <c:v>9</c:v>
                </c:pt>
                <c:pt idx="3">
                  <c:v>12</c:v>
                </c:pt>
                <c:pt idx="4">
                  <c:v>24</c:v>
                </c:pt>
                <c:pt idx="5">
                  <c:v>34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год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"РАНЬШЕ ПОСЕЩАЛИ"</c:v>
                </c:pt>
                <c:pt idx="1">
                  <c:v>"ПОДЕШЕВЛЕ"</c:v>
                </c:pt>
                <c:pt idx="2">
                  <c:v>"НРАВИТЬСЯ ПЕДАГОГ"</c:v>
                </c:pt>
                <c:pt idx="3">
                  <c:v>"ПЛАНИРУЕМ ПОСЕЩАТЬ ПОСЛЕ ДЕТСКОГО САДА"</c:v>
                </c:pt>
                <c:pt idx="4">
                  <c:v>"ЗАНЯТЬ ИЛИ ПОПРОБОВАТЬ"</c:v>
                </c:pt>
                <c:pt idx="5">
                  <c:v>"ДЛЯ РАЗВИТИЯ РЕБЕНКА"</c:v>
                </c:pt>
                <c:pt idx="6">
                  <c:v>"КАК ДРУГИЕ"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10</c:v>
                </c:pt>
                <c:pt idx="1">
                  <c:v>6</c:v>
                </c:pt>
                <c:pt idx="2">
                  <c:v>9</c:v>
                </c:pt>
                <c:pt idx="3">
                  <c:v>8</c:v>
                </c:pt>
                <c:pt idx="4">
                  <c:v>15</c:v>
                </c:pt>
                <c:pt idx="5">
                  <c:v>51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"РАНЬШЕ ПОСЕЩАЛИ"</c:v>
                </c:pt>
                <c:pt idx="1">
                  <c:v>"ПОДЕШЕВЛЕ"</c:v>
                </c:pt>
                <c:pt idx="2">
                  <c:v>"НРАВИТЬСЯ ПЕДАГОГ"</c:v>
                </c:pt>
                <c:pt idx="3">
                  <c:v>"ПЛАНИРУЕМ ПОСЕЩАТЬ ПОСЛЕ ДЕТСКОГО САДА"</c:v>
                </c:pt>
                <c:pt idx="4">
                  <c:v>"ЗАНЯТЬ ИЛИ ПОПРОБОВАТЬ"</c:v>
                </c:pt>
                <c:pt idx="5">
                  <c:v>"ДЛЯ РАЗВИТИЯ РЕБЕНКА"</c:v>
                </c:pt>
                <c:pt idx="6">
                  <c:v>"КАК ДРУГИЕ"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5</c:v>
                </c:pt>
                <c:pt idx="1">
                  <c:v>8</c:v>
                </c:pt>
                <c:pt idx="2">
                  <c:v>9</c:v>
                </c:pt>
                <c:pt idx="3">
                  <c:v>8</c:v>
                </c:pt>
                <c:pt idx="4">
                  <c:v>12</c:v>
                </c:pt>
                <c:pt idx="5">
                  <c:v>57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91872"/>
        <c:axId val="45393408"/>
      </c:barChart>
      <c:catAx>
        <c:axId val="45391872"/>
        <c:scaling>
          <c:orientation val="minMax"/>
        </c:scaling>
        <c:delete val="0"/>
        <c:axPos val="b"/>
        <c:majorTickMark val="out"/>
        <c:minorTickMark val="none"/>
        <c:tickLblPos val="nextTo"/>
        <c:crossAx val="45393408"/>
        <c:crosses val="autoZero"/>
        <c:auto val="1"/>
        <c:lblAlgn val="ctr"/>
        <c:lblOffset val="100"/>
        <c:noMultiLvlLbl val="0"/>
      </c:catAx>
      <c:valAx>
        <c:axId val="45393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391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3B3BF-3E28-457B-B824-7690750BB2B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8B24B9-18D2-4444-8A6D-478E29259BF0}">
      <dgm:prSet/>
      <dgm:spPr>
        <a:solidFill>
          <a:srgbClr val="FFC000"/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СТУДИЯ РЕЧЕВОГО РАЗВИТИЯ «ЛОГОРИТМИКА»</a:t>
          </a:r>
          <a:endParaRPr lang="ru-RU" dirty="0">
            <a:solidFill>
              <a:schemeClr val="tx1"/>
            </a:solidFill>
          </a:endParaRPr>
        </a:p>
      </dgm:t>
    </dgm:pt>
    <dgm:pt modelId="{A4C81BE4-6010-4690-8333-B0868B39B2A4}" type="parTrans" cxnId="{13BF944C-1930-4C5C-89E6-495D7FBA3B8D}">
      <dgm:prSet/>
      <dgm:spPr/>
      <dgm:t>
        <a:bodyPr/>
        <a:lstStyle/>
        <a:p>
          <a:endParaRPr lang="ru-RU"/>
        </a:p>
      </dgm:t>
    </dgm:pt>
    <dgm:pt modelId="{388FE984-9A45-4E9C-AE30-FC0F2B89ACEB}" type="sibTrans" cxnId="{13BF944C-1930-4C5C-89E6-495D7FBA3B8D}">
      <dgm:prSet/>
      <dgm:spPr/>
      <dgm:t>
        <a:bodyPr/>
        <a:lstStyle/>
        <a:p>
          <a:endParaRPr lang="ru-RU"/>
        </a:p>
      </dgm:t>
    </dgm:pt>
    <dgm:pt modelId="{DF52A4A4-B721-4531-A041-9408F4026B03}">
      <dgm:prSet/>
      <dgm:spPr>
        <a:solidFill>
          <a:srgbClr val="FFFF00"/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СТУДИЯ РЕЧЕВОГО РАЗВИТИЯ «РЕЧЕЦВЕТИК»</a:t>
          </a:r>
          <a:endParaRPr lang="ru-RU" dirty="0">
            <a:solidFill>
              <a:schemeClr val="tx1"/>
            </a:solidFill>
          </a:endParaRPr>
        </a:p>
      </dgm:t>
    </dgm:pt>
    <dgm:pt modelId="{085BB541-9518-4981-A3BB-578596A52E9B}" type="parTrans" cxnId="{540B2AFC-1378-4BCF-A760-1833BA3BC27F}">
      <dgm:prSet/>
      <dgm:spPr/>
      <dgm:t>
        <a:bodyPr/>
        <a:lstStyle/>
        <a:p>
          <a:endParaRPr lang="ru-RU"/>
        </a:p>
      </dgm:t>
    </dgm:pt>
    <dgm:pt modelId="{E48CA147-E929-449D-8575-161C0E766591}" type="sibTrans" cxnId="{540B2AFC-1378-4BCF-A760-1833BA3BC27F}">
      <dgm:prSet/>
      <dgm:spPr/>
      <dgm:t>
        <a:bodyPr/>
        <a:lstStyle/>
        <a:p>
          <a:endParaRPr lang="ru-RU"/>
        </a:p>
      </dgm:t>
    </dgm:pt>
    <dgm:pt modelId="{ABD8885F-F8F7-4489-9DF6-26383000F6BF}">
      <dgm:prSet/>
      <dgm:spPr>
        <a:solidFill>
          <a:srgbClr val="00B050"/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СТУДИЯ РАЗВИТИЯ РЕЧИ И ПОДГОТОВКИ К ОБУЧЕНИЮ ГРАМОТЕ «ПО ДОРОГЕ К АЗБУКЕ»</a:t>
          </a:r>
          <a:endParaRPr lang="ru-RU" dirty="0">
            <a:solidFill>
              <a:schemeClr val="tx1"/>
            </a:solidFill>
          </a:endParaRPr>
        </a:p>
      </dgm:t>
    </dgm:pt>
    <dgm:pt modelId="{EB82DABA-7E10-480E-984C-A9BBB190F260}" type="parTrans" cxnId="{9596E5E8-B815-46F8-B2B4-F510D2FF25A7}">
      <dgm:prSet/>
      <dgm:spPr/>
      <dgm:t>
        <a:bodyPr/>
        <a:lstStyle/>
        <a:p>
          <a:endParaRPr lang="ru-RU"/>
        </a:p>
      </dgm:t>
    </dgm:pt>
    <dgm:pt modelId="{17C48F4C-1266-4D38-86BA-0DDD5D8C7C43}" type="sibTrans" cxnId="{9596E5E8-B815-46F8-B2B4-F510D2FF25A7}">
      <dgm:prSet/>
      <dgm:spPr/>
      <dgm:t>
        <a:bodyPr/>
        <a:lstStyle/>
        <a:p>
          <a:endParaRPr lang="ru-RU"/>
        </a:p>
      </dgm:t>
    </dgm:pt>
    <dgm:pt modelId="{2E80E1DF-BCD8-4322-9D71-C991EEB1548F}" type="pres">
      <dgm:prSet presAssocID="{3633B3BF-3E28-457B-B824-7690750BB2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93BFE6-365E-4C0B-94D7-3A363C1887F0}" type="pres">
      <dgm:prSet presAssocID="{E78B24B9-18D2-4444-8A6D-478E29259BF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91019-F2F7-47CE-8B53-6EC245ADE27B}" type="pres">
      <dgm:prSet presAssocID="{388FE984-9A45-4E9C-AE30-FC0F2B89ACEB}" presName="parTxOnlySpace" presStyleCnt="0"/>
      <dgm:spPr/>
    </dgm:pt>
    <dgm:pt modelId="{0CED5D79-036F-4146-A5E3-DDD99A8280E2}" type="pres">
      <dgm:prSet presAssocID="{DF52A4A4-B721-4531-A041-9408F4026B0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A1EE7-E2FC-452A-9870-7B918882441C}" type="pres">
      <dgm:prSet presAssocID="{E48CA147-E929-449D-8575-161C0E766591}" presName="parTxOnlySpace" presStyleCnt="0"/>
      <dgm:spPr/>
    </dgm:pt>
    <dgm:pt modelId="{BF6DE6DF-0D38-4503-B775-E51357702503}" type="pres">
      <dgm:prSet presAssocID="{ABD8885F-F8F7-4489-9DF6-26383000F6B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81613B-2CCA-4286-8CF7-65EAB81FB03A}" type="presOf" srcId="{DF52A4A4-B721-4531-A041-9408F4026B03}" destId="{0CED5D79-036F-4146-A5E3-DDD99A8280E2}" srcOrd="0" destOrd="0" presId="urn:microsoft.com/office/officeart/2005/8/layout/chevron1"/>
    <dgm:cxn modelId="{41F15AB9-C06E-4414-9622-AF3DB9BB4887}" type="presOf" srcId="{ABD8885F-F8F7-4489-9DF6-26383000F6BF}" destId="{BF6DE6DF-0D38-4503-B775-E51357702503}" srcOrd="0" destOrd="0" presId="urn:microsoft.com/office/officeart/2005/8/layout/chevron1"/>
    <dgm:cxn modelId="{9596E5E8-B815-46F8-B2B4-F510D2FF25A7}" srcId="{3633B3BF-3E28-457B-B824-7690750BB2B2}" destId="{ABD8885F-F8F7-4489-9DF6-26383000F6BF}" srcOrd="2" destOrd="0" parTransId="{EB82DABA-7E10-480E-984C-A9BBB190F260}" sibTransId="{17C48F4C-1266-4D38-86BA-0DDD5D8C7C43}"/>
    <dgm:cxn modelId="{BCCA7D83-92A4-40FE-9C30-5A08AAFEA9E9}" type="presOf" srcId="{E78B24B9-18D2-4444-8A6D-478E29259BF0}" destId="{3893BFE6-365E-4C0B-94D7-3A363C1887F0}" srcOrd="0" destOrd="0" presId="urn:microsoft.com/office/officeart/2005/8/layout/chevron1"/>
    <dgm:cxn modelId="{540B2AFC-1378-4BCF-A760-1833BA3BC27F}" srcId="{3633B3BF-3E28-457B-B824-7690750BB2B2}" destId="{DF52A4A4-B721-4531-A041-9408F4026B03}" srcOrd="1" destOrd="0" parTransId="{085BB541-9518-4981-A3BB-578596A52E9B}" sibTransId="{E48CA147-E929-449D-8575-161C0E766591}"/>
    <dgm:cxn modelId="{13BF944C-1930-4C5C-89E6-495D7FBA3B8D}" srcId="{3633B3BF-3E28-457B-B824-7690750BB2B2}" destId="{E78B24B9-18D2-4444-8A6D-478E29259BF0}" srcOrd="0" destOrd="0" parTransId="{A4C81BE4-6010-4690-8333-B0868B39B2A4}" sibTransId="{388FE984-9A45-4E9C-AE30-FC0F2B89ACEB}"/>
    <dgm:cxn modelId="{842B1E56-6ABE-45F4-A8B5-FF77CE909035}" type="presOf" srcId="{3633B3BF-3E28-457B-B824-7690750BB2B2}" destId="{2E80E1DF-BCD8-4322-9D71-C991EEB1548F}" srcOrd="0" destOrd="0" presId="urn:microsoft.com/office/officeart/2005/8/layout/chevron1"/>
    <dgm:cxn modelId="{C3306FF6-E4BD-4665-A1F6-12FA1C58926D}" type="presParOf" srcId="{2E80E1DF-BCD8-4322-9D71-C991EEB1548F}" destId="{3893BFE6-365E-4C0B-94D7-3A363C1887F0}" srcOrd="0" destOrd="0" presId="urn:microsoft.com/office/officeart/2005/8/layout/chevron1"/>
    <dgm:cxn modelId="{776E700E-5AB0-4DEA-A44F-DEFECD9D4EAB}" type="presParOf" srcId="{2E80E1DF-BCD8-4322-9D71-C991EEB1548F}" destId="{6CD91019-F2F7-47CE-8B53-6EC245ADE27B}" srcOrd="1" destOrd="0" presId="urn:microsoft.com/office/officeart/2005/8/layout/chevron1"/>
    <dgm:cxn modelId="{29709D50-BD94-49EA-BEFA-DC15ADA0FA9F}" type="presParOf" srcId="{2E80E1DF-BCD8-4322-9D71-C991EEB1548F}" destId="{0CED5D79-036F-4146-A5E3-DDD99A8280E2}" srcOrd="2" destOrd="0" presId="urn:microsoft.com/office/officeart/2005/8/layout/chevron1"/>
    <dgm:cxn modelId="{CCC90B3E-B37F-4850-B6F0-71580E77B94B}" type="presParOf" srcId="{2E80E1DF-BCD8-4322-9D71-C991EEB1548F}" destId="{306A1EE7-E2FC-452A-9870-7B918882441C}" srcOrd="3" destOrd="0" presId="urn:microsoft.com/office/officeart/2005/8/layout/chevron1"/>
    <dgm:cxn modelId="{9652E346-AD0B-47A7-8E54-D9A9FB35618B}" type="presParOf" srcId="{2E80E1DF-BCD8-4322-9D71-C991EEB1548F}" destId="{BF6DE6DF-0D38-4503-B775-E5135770250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3BFE6-365E-4C0B-94D7-3A363C1887F0}">
      <dsp:nvSpPr>
        <dsp:cNvPr id="0" name=""/>
        <dsp:cNvSpPr/>
      </dsp:nvSpPr>
      <dsp:spPr>
        <a:xfrm>
          <a:off x="2510" y="756442"/>
          <a:ext cx="3058546" cy="122341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СТУДИЯ РЕЧЕВОГО РАЗВИТИЯ «ЛОГОРИТМИКА»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614219" y="756442"/>
        <a:ext cx="1835128" cy="1223418"/>
      </dsp:txXfrm>
    </dsp:sp>
    <dsp:sp modelId="{0CED5D79-036F-4146-A5E3-DDD99A8280E2}">
      <dsp:nvSpPr>
        <dsp:cNvPr id="0" name=""/>
        <dsp:cNvSpPr/>
      </dsp:nvSpPr>
      <dsp:spPr>
        <a:xfrm>
          <a:off x="2755202" y="756442"/>
          <a:ext cx="3058546" cy="122341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СТУДИЯ РЕЧЕВОГО РАЗВИТИЯ «РЕЧЕЦВЕТИК»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3366911" y="756442"/>
        <a:ext cx="1835128" cy="1223418"/>
      </dsp:txXfrm>
    </dsp:sp>
    <dsp:sp modelId="{BF6DE6DF-0D38-4503-B775-E51357702503}">
      <dsp:nvSpPr>
        <dsp:cNvPr id="0" name=""/>
        <dsp:cNvSpPr/>
      </dsp:nvSpPr>
      <dsp:spPr>
        <a:xfrm>
          <a:off x="5507894" y="756442"/>
          <a:ext cx="3058546" cy="1223418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СТУДИЯ РАЗВИТИЯ РЕЧИ И ПОДГОТОВКИ К ОБУЧЕНИЮ ГРАМОТЕ «ПО ДОРОГЕ К АЗБУКЕ»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6119603" y="756442"/>
        <a:ext cx="1835128" cy="1223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DFF4D-6406-407F-946B-41372BF498C4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EA284-5381-47FC-8435-4BA8FEAE7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8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0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3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3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9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0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1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5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3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327DD-385C-473C-8D54-170291047E37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9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mailto:raduga_12@inbox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067128" cy="922114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1800" b="1" i="1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Педагогический </a:t>
            </a:r>
            <a:r>
              <a:rPr lang="ru-RU" sz="1800" b="1" i="1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менеджмент – это процесс, который требует постоянного обновления и совершенствования</a:t>
            </a:r>
            <a: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45693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Arial Black" pitchFamily="34" charset="0"/>
              </a:rPr>
              <a:t>Система </a:t>
            </a:r>
            <a:r>
              <a:rPr lang="ru-RU" sz="3000" b="1" dirty="0">
                <a:solidFill>
                  <a:srgbClr val="C00000"/>
                </a:solidFill>
                <a:latin typeface="Arial Black" pitchFamily="34" charset="0"/>
              </a:rPr>
              <a:t>мероприятий по изучению потребности (спроса) </a:t>
            </a:r>
            <a:br>
              <a:rPr lang="ru-RU" sz="3000" b="1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000" b="1" dirty="0">
                <a:solidFill>
                  <a:srgbClr val="C00000"/>
                </a:solidFill>
                <a:latin typeface="Arial Black" pitchFamily="34" charset="0"/>
              </a:rPr>
              <a:t>родителей, ребенка, общества</a:t>
            </a:r>
            <a:endParaRPr lang="ru-RU" sz="3000" b="1" dirty="0" smtClean="0">
              <a:solidFill>
                <a:srgbClr val="C00000"/>
              </a:solidFill>
              <a:latin typeface="Arial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CCCCFF">
                  <a:lumMod val="50000"/>
                </a:srgbClr>
              </a:solidFill>
              <a:latin typeface="Arial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r">
              <a:buNone/>
            </a:pPr>
            <a:endParaRPr lang="ru-RU" sz="1600" b="1" dirty="0" smtClean="0">
              <a:solidFill>
                <a:srgbClr val="C00000"/>
              </a:solidFill>
              <a:latin typeface="Arial" charset="0"/>
            </a:endParaRPr>
          </a:p>
          <a:p>
            <a:pPr marL="0" indent="0" algn="r">
              <a:buNone/>
            </a:pPr>
            <a:r>
              <a:rPr lang="ru-RU" sz="1600" b="1" dirty="0" err="1" smtClean="0">
                <a:solidFill>
                  <a:srgbClr val="C00000"/>
                </a:solidFill>
                <a:latin typeface="Arial" charset="0"/>
              </a:rPr>
              <a:t>Вальковская</a:t>
            </a:r>
            <a:r>
              <a:rPr lang="ru-RU" sz="16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charset="0"/>
              </a:rPr>
              <a:t>Анастасия </a:t>
            </a:r>
            <a:r>
              <a:rPr lang="ru-RU" sz="1600" b="1" dirty="0" smtClean="0">
                <a:solidFill>
                  <a:srgbClr val="C00000"/>
                </a:solidFill>
                <a:latin typeface="Arial" charset="0"/>
              </a:rPr>
              <a:t>Геннадьевна,  </a:t>
            </a:r>
            <a:endParaRPr lang="ru-RU" sz="1600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</a:rPr>
              <a:t>заведующий МАДОУ </a:t>
            </a:r>
            <a:r>
              <a:rPr lang="ru-RU" sz="1600" b="1" dirty="0" err="1" smtClean="0">
                <a:solidFill>
                  <a:srgbClr val="C00000"/>
                </a:solidFill>
                <a:latin typeface="Arial" charset="0"/>
              </a:rPr>
              <a:t>Винзилинского</a:t>
            </a:r>
            <a:endParaRPr lang="ru-RU" sz="1600" b="1" dirty="0" smtClean="0">
              <a:solidFill>
                <a:srgbClr val="C00000"/>
              </a:solidFill>
              <a:latin typeface="Arial" charset="0"/>
            </a:endParaRPr>
          </a:p>
          <a:p>
            <a:pPr marL="0" indent="0" algn="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</a:rPr>
              <a:t> детского сада «Радуга»</a:t>
            </a:r>
          </a:p>
        </p:txBody>
      </p:sp>
      <p:pic>
        <p:nvPicPr>
          <p:cNvPr id="1026" name="Picture 2" descr="C:\Users\2\Pictures\фото ДОУ - 2013\07.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3780120" cy="25200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\Pictures\фото ДОУ - 2013\ладушки\фото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51212"/>
            <a:ext cx="3419872" cy="25649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2\Pictures\фото ДОУ_2015\платные услуги\День рождение\SDC110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3360000" cy="252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5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067128" cy="922114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1800" b="1" i="1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Педагогический </a:t>
            </a:r>
            <a:r>
              <a:rPr lang="ru-RU" sz="1800" b="1" i="1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менеджмент – это процесс, который требует постоянного обновления и совершенствования</a:t>
            </a:r>
            <a: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9183" y="1628800"/>
            <a:ext cx="8568952" cy="4569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>
              <a:solidFill>
                <a:srgbClr val="CCCCFF">
                  <a:lumMod val="50000"/>
                </a:srgbClr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личные беседы с родителями при приеме ребенка в детский сад;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фокус-группа (групповое интервью);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социологический опрос;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наблюдение за поведением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 родителей и детей по отношению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 к образовательной 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анализ отзывов родителей о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  работы студий дополнительного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 образования</a:t>
            </a: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r">
              <a:buNone/>
            </a:pPr>
            <a:endParaRPr lang="ru-RU" sz="1600" b="1" dirty="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4784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Методы маркетингового исследования:</a:t>
            </a:r>
            <a:endParaRPr lang="ru-RU" sz="28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4" name="Picture 2" descr="C:\Users\2\Desktop\родительское собрание\SDC13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62" y="2792150"/>
            <a:ext cx="3048338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2\Pictures\фото ДОУ_2015\май 2015\маленькая страна\SDC129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25145"/>
            <a:ext cx="3128574" cy="21402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8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067128" cy="922114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1800" b="1" i="1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Педагогический </a:t>
            </a:r>
            <a:r>
              <a:rPr lang="ru-RU" sz="1800" b="1" i="1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менеджмент – это процесс, который требует постоянного обновления и совершенствования</a:t>
            </a:r>
            <a: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569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>
              <a:solidFill>
                <a:srgbClr val="CCCCFF">
                  <a:lumMod val="50000"/>
                </a:srgbClr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r">
              <a:buNone/>
            </a:pPr>
            <a:endParaRPr lang="ru-RU" sz="1600" b="1" dirty="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4784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Мотивация родителей при выборе дополнительной образовательной услуги</a:t>
            </a:r>
            <a:endParaRPr lang="ru-RU" sz="2800" b="1" dirty="0">
              <a:solidFill>
                <a:srgbClr val="C00000"/>
              </a:solidFill>
              <a:latin typeface="Arial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95771450"/>
              </p:ext>
            </p:extLst>
          </p:nvPr>
        </p:nvGraphicFramePr>
        <p:xfrm>
          <a:off x="467544" y="2780928"/>
          <a:ext cx="8208912" cy="363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73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067128" cy="922114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1800" b="1" i="1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Педагогический </a:t>
            </a:r>
            <a:r>
              <a:rPr lang="ru-RU" sz="1800" b="1" i="1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менеджмент – это процесс, который требует постоянного обновления и совершенствования</a:t>
            </a:r>
            <a: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158206"/>
              </p:ext>
            </p:extLst>
          </p:nvPr>
        </p:nvGraphicFramePr>
        <p:xfrm>
          <a:off x="251520" y="1556792"/>
          <a:ext cx="8568952" cy="2736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484784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СПРОС МЕНЯЕТ ПРЕДЛОЖЕНИЕ</a:t>
            </a:r>
            <a:endParaRPr lang="ru-RU" sz="28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3074" name="Picture 2" descr="C:\Users\2\Pictures\фото ДОУ - 2013\жилина Е.А. - лето, сентябрь 2013\коммуникация\DSC0416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57355"/>
            <a:ext cx="2592288" cy="1944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2\Pictures\фото ДОУ - 2013\фото - Жакуповой Г.С\CIMG198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4358"/>
            <a:ext cx="2520280" cy="18902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37621"/>
            <a:ext cx="2877817" cy="20676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1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067128" cy="922114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1800" b="1" i="1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Педагогический </a:t>
            </a:r>
            <a:r>
              <a:rPr lang="ru-RU" sz="1800" b="1" i="1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менеджмент – это процесс, который требует постоянного обновления и совершенствования</a:t>
            </a:r>
            <a: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568891"/>
              </p:ext>
            </p:extLst>
          </p:nvPr>
        </p:nvGraphicFramePr>
        <p:xfrm>
          <a:off x="467544" y="1412776"/>
          <a:ext cx="8496944" cy="5301302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308019"/>
                <a:gridCol w="4188925"/>
              </a:tblGrid>
              <a:tr h="496757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Перечень дополнительных образовательных услуг в 2013 г.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Перечень дополнительных образовательных услуг в 2015 г.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</a:tr>
              <a:tr h="286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Студия физического развития «Румяные щечки»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Студия физического развития «Румяные щечки»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</a:tr>
              <a:tr h="286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Студия физического развития «Здоровячок»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Студия физического развития «Здоровячок»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</a:tr>
              <a:tr h="284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Индивидуальные занятия с логопедом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Индивидуальные занятия с логопедом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</a:tr>
              <a:tr h="286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Студия речевого развития «</a:t>
                      </a:r>
                      <a:r>
                        <a:rPr lang="ru-RU" sz="1200" dirty="0" err="1">
                          <a:effectLst/>
                        </a:rPr>
                        <a:t>Логоритмика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Студия речевого развития «</a:t>
                      </a:r>
                      <a:r>
                        <a:rPr lang="ru-RU" sz="1200" dirty="0" err="1">
                          <a:effectLst/>
                        </a:rPr>
                        <a:t>Речецветик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</a:tr>
              <a:tr h="496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Студия развития речи и подготовки к обучению грамоте «По дороге к Азбуке»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</a:tr>
              <a:tr h="286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Студия декоративно-прикладного творчества  «Бусинка»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Студия декоративно-прикладного творчества  «Бусинка»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</a:tr>
              <a:tr h="286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Хореографическая студия «Топотушки»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Хореографическая студия «Топотушки»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</a:tr>
              <a:tr h="284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Хореографическая студия «Звёздочки»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Хореографическая студия «Звёздочки»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</a:tr>
              <a:tr h="496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Студия художественно – эстетического развития «Солнечные зайчики»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Студия художественно – эстетического развития «Солнечные зайчики»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</a:tr>
              <a:tr h="496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Студия художественно-эстетического развития «Радужные лучики»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</a:tr>
              <a:tr h="304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Студия художественного творчества «Умелые ручки»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</a:tr>
              <a:tr h="242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Театральная студия «Добрые сказки»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</a:tr>
              <a:tr h="240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Вокальная студия «Звонкие голоса»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</a:tr>
              <a:tr h="240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Студия раннего развития «Ладушки»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</a:tr>
              <a:tr h="286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Организация дня рождения «Поздравляй-ка»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Организация дня рождения «Поздравляй-ка»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37685" marR="3768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6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067128" cy="922114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1800" b="1" i="1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Педагогический </a:t>
            </a:r>
            <a:r>
              <a:rPr lang="ru-RU" sz="1800" b="1" i="1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менеджмент – это процесс, который требует постоянного обновления и совершенствования</a:t>
            </a:r>
            <a: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6146" name="Picture 2" descr="C:\Users\2\Desktop\SDC13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1" y="1576561"/>
            <a:ext cx="2820822" cy="211561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05" y="4938022"/>
            <a:ext cx="3152347" cy="191997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F:\сайт в работу - раб стол\Родительское собрание_май 2015\SDC129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7940"/>
            <a:ext cx="3066886" cy="230016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2\Pictures\ВНЕШНЯЯ СРЕДА\выставочная зона\SDC135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7" y="3574935"/>
            <a:ext cx="3016219" cy="2262164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2\Pictures\фото ДОУ  - 2014\_12_декабрь  2014\SDC100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2784309" cy="208823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2\Desktop\САЙТ\_НОВОСТИ\2014\3 - март 2014\Лыжные гонки - Филиппова О.Г. (март, 2014)\лыжные гонки 2014 года\фото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3791"/>
            <a:ext cx="3015758" cy="226181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2\Pictures\фото ДОУ - 2013\день поселка  - 17.08.2013\SAM_01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3508245" cy="263118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6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12611"/>
            <a:ext cx="8229600" cy="16135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С</a:t>
            </a:r>
            <a:r>
              <a:rPr lang="ru-RU" sz="3600" b="1" dirty="0" smtClean="0">
                <a:solidFill>
                  <a:srgbClr val="FFC000"/>
                </a:solidFill>
              </a:rPr>
              <a:t>П</a:t>
            </a:r>
            <a:r>
              <a:rPr lang="ru-RU" sz="3600" b="1" dirty="0" smtClean="0">
                <a:solidFill>
                  <a:srgbClr val="FFFF00"/>
                </a:solidFill>
              </a:rPr>
              <a:t>А</a:t>
            </a:r>
            <a:r>
              <a:rPr lang="ru-RU" sz="3600" b="1" dirty="0" smtClean="0">
                <a:solidFill>
                  <a:srgbClr val="00B050"/>
                </a:solidFill>
              </a:rPr>
              <a:t>С</a:t>
            </a:r>
            <a:r>
              <a:rPr lang="ru-RU" sz="3600" b="1" dirty="0" smtClean="0">
                <a:solidFill>
                  <a:srgbClr val="00B0F0"/>
                </a:solidFill>
              </a:rPr>
              <a:t>И</a:t>
            </a:r>
            <a:r>
              <a:rPr lang="ru-RU" sz="3600" b="1" dirty="0" smtClean="0">
                <a:solidFill>
                  <a:srgbClr val="0070C0"/>
                </a:solidFill>
              </a:rPr>
              <a:t>Б</a:t>
            </a:r>
            <a:r>
              <a:rPr lang="ru-RU" sz="3600" b="1" dirty="0" smtClean="0">
                <a:solidFill>
                  <a:srgbClr val="7030A0"/>
                </a:solidFill>
              </a:rPr>
              <a:t>О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З</a:t>
            </a:r>
            <a:r>
              <a:rPr lang="ru-RU" sz="3600" b="1" dirty="0" smtClean="0">
                <a:solidFill>
                  <a:srgbClr val="FFC000"/>
                </a:solidFill>
              </a:rPr>
              <a:t>А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В</a:t>
            </a:r>
            <a:r>
              <a:rPr lang="ru-RU" sz="3600" b="1" dirty="0" smtClean="0">
                <a:solidFill>
                  <a:srgbClr val="00B050"/>
                </a:solidFill>
              </a:rPr>
              <a:t>Н</a:t>
            </a:r>
            <a:r>
              <a:rPr lang="ru-RU" sz="3600" b="1" dirty="0" smtClean="0">
                <a:solidFill>
                  <a:srgbClr val="00B0F0"/>
                </a:solidFill>
              </a:rPr>
              <a:t>И</a:t>
            </a:r>
            <a:r>
              <a:rPr lang="ru-RU" sz="3600" b="1" dirty="0" smtClean="0">
                <a:solidFill>
                  <a:srgbClr val="0070C0"/>
                </a:solidFill>
              </a:rPr>
              <a:t>М</a:t>
            </a:r>
            <a:r>
              <a:rPr lang="ru-RU" sz="3600" b="1" dirty="0" smtClean="0">
                <a:solidFill>
                  <a:srgbClr val="7030A0"/>
                </a:solidFill>
              </a:rPr>
              <a:t>А</a:t>
            </a:r>
            <a:r>
              <a:rPr lang="ru-RU" sz="3600" b="1" dirty="0" smtClean="0">
                <a:solidFill>
                  <a:srgbClr val="FF0000"/>
                </a:solidFill>
              </a:rPr>
              <a:t>Н</a:t>
            </a:r>
            <a:r>
              <a:rPr lang="ru-RU" sz="3600" b="1" dirty="0" smtClean="0">
                <a:solidFill>
                  <a:srgbClr val="FFFF00"/>
                </a:solidFill>
              </a:rPr>
              <a:t>И</a:t>
            </a:r>
            <a:r>
              <a:rPr lang="ru-RU" sz="3600" b="1" dirty="0" smtClean="0">
                <a:solidFill>
                  <a:srgbClr val="FFC000"/>
                </a:solidFill>
              </a:rPr>
              <a:t>Е</a:t>
            </a:r>
            <a:r>
              <a:rPr lang="ru-RU" sz="3600" b="1" dirty="0" smtClean="0">
                <a:solidFill>
                  <a:srgbClr val="00B0F0"/>
                </a:solidFill>
              </a:rPr>
              <a:t>!</a:t>
            </a:r>
          </a:p>
          <a:p>
            <a:pPr marL="0" indent="0" algn="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Контакты:</a:t>
            </a:r>
          </a:p>
          <a:p>
            <a:pPr marL="0" indent="0" algn="r">
              <a:buNone/>
            </a:pPr>
            <a:r>
              <a:rPr lang="en-US" sz="1800" dirty="0" smtClean="0">
                <a:solidFill>
                  <a:srgbClr val="002060"/>
                </a:solidFill>
                <a:hlinkClick r:id="rId2"/>
              </a:rPr>
              <a:t>raduga_12@inbox.ru</a:t>
            </a:r>
            <a:r>
              <a:rPr lang="ru-RU" sz="1800" dirty="0" smtClean="0">
                <a:solidFill>
                  <a:srgbClr val="002060"/>
                </a:solidFill>
              </a:rPr>
              <a:t>, т. 728-343</a:t>
            </a:r>
          </a:p>
          <a:p>
            <a:pPr marL="0" indent="0" algn="r">
              <a:buNone/>
            </a:pPr>
            <a:r>
              <a:rPr lang="ru-RU" sz="1800" dirty="0" err="1" smtClean="0">
                <a:solidFill>
                  <a:srgbClr val="002060"/>
                </a:solidFill>
              </a:rPr>
              <a:t>Вальковская</a:t>
            </a:r>
            <a:r>
              <a:rPr lang="ru-RU" sz="1800" dirty="0" smtClean="0">
                <a:solidFill>
                  <a:srgbClr val="002060"/>
                </a:solidFill>
              </a:rPr>
              <a:t> Анастасия Геннадьевна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2\Desktop\рисунок\rainbow2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21288"/>
            <a:ext cx="8208912" cy="5248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1800" b="1" i="1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Педагогический </a:t>
            </a:r>
            <a:r>
              <a:rPr lang="ru-RU" sz="1800" b="1" i="1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менеджмент – это процесс, который требует постоянного обновления и совершенствования</a:t>
            </a:r>
            <a: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CCC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8" name="Picture 8" descr="C:\Users\2\Desktop\фото для Анастасии Геннадьевны\CIMG19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3816424" cy="25731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58" y="1196752"/>
            <a:ext cx="3600400" cy="29059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2\Pictures\фото ДОУ - 2013\дополнительные платные услуги 05.2013\Фото06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9961"/>
            <a:ext cx="3470199" cy="2602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94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275</Words>
  <Application>Microsoft Office PowerPoint</Application>
  <PresentationFormat>Экран (4:3)</PresentationFormat>
  <Paragraphs>81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  Педагогический менеджмент – это процесс, который требует постоянного обновления и совершенствования   </vt:lpstr>
      <vt:lpstr>     Педагогический менеджмент – это процесс, который требует постоянного обновления и совершенствования   </vt:lpstr>
      <vt:lpstr>     Педагогический менеджмент – это процесс, который требует постоянного обновления и совершенствования   </vt:lpstr>
      <vt:lpstr>     Педагогический менеджмент – это процесс, который требует постоянного обновления и совершенствования   </vt:lpstr>
      <vt:lpstr>     Педагогический менеджмент – это процесс, который требует постоянного обновления и совершенствования   </vt:lpstr>
      <vt:lpstr>     Педагогический менеджмент – это процесс, который требует постоянного обновления и совершенствования   </vt:lpstr>
      <vt:lpstr>     Педагогический менеджмент – это процесс, который требует постоянного обновления и совершенствования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Пашкова</dc:creator>
  <cp:lastModifiedBy>2</cp:lastModifiedBy>
  <cp:revision>86</cp:revision>
  <dcterms:created xsi:type="dcterms:W3CDTF">2013-08-01T08:17:42Z</dcterms:created>
  <dcterms:modified xsi:type="dcterms:W3CDTF">2015-05-25T13:42:01Z</dcterms:modified>
</cp:coreProperties>
</file>