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7" r:id="rId3"/>
    <p:sldId id="261" r:id="rId4"/>
    <p:sldId id="278" r:id="rId5"/>
    <p:sldId id="295" r:id="rId6"/>
    <p:sldId id="296" r:id="rId7"/>
    <p:sldId id="298" r:id="rId8"/>
    <p:sldId id="297" r:id="rId9"/>
    <p:sldId id="280" r:id="rId10"/>
    <p:sldId id="282" r:id="rId11"/>
    <p:sldId id="262" r:id="rId12"/>
    <p:sldId id="285" r:id="rId13"/>
    <p:sldId id="263" r:id="rId14"/>
    <p:sldId id="284" r:id="rId15"/>
    <p:sldId id="265" r:id="rId16"/>
    <p:sldId id="271" r:id="rId17"/>
    <p:sldId id="293" r:id="rId18"/>
    <p:sldId id="290" r:id="rId19"/>
    <p:sldId id="276" r:id="rId20"/>
    <p:sldId id="299" r:id="rId21"/>
    <p:sldId id="300" r:id="rId22"/>
    <p:sldId id="274" r:id="rId23"/>
    <p:sldId id="291" r:id="rId24"/>
    <p:sldId id="29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49C"/>
    <a:srgbClr val="F26886"/>
    <a:srgbClr val="009900"/>
    <a:srgbClr val="F692A0"/>
    <a:srgbClr val="FF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87860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31E990-BCFC-4AD8-82A6-78679E858A5F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33B773-8915-44F5-B030-46F46D05A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98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Здравствуйте, уважаемые коллеги! Сегодня я хотела ба поделиться опытом организации и предоставления дополнительных платных образовательных услуг в нашем дошкольном учреждении.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14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 решения поставленных задач по оказанию дополнительных платных услуг , успешной реализации программ дополнительного образования</a:t>
            </a:r>
            <a:r>
              <a:rPr lang="ru-RU" baseline="0" dirty="0" smtClean="0"/>
              <a:t>, достижения воспитанниками планируемых результатов проводятся контроль как руководителем учреждения, заместителем руководителя, старшим воспитателем, так и медицинскими работниками. Также Заказчик, недовольный качеством предоставления услуг, в любой момент может расторгнуть договор или потребовать оказания услуги на должном уровне в соответствии с условиями договора.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87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Отчётные</a:t>
            </a:r>
            <a:r>
              <a:rPr lang="ru-RU" baseline="0" dirty="0" smtClean="0"/>
              <a:t> мероприятия по дополнительному образованию проходят в разных формах. «Театрализованная деятельность», «Эстрадный танец», «Хоровое пение», «Вокальное пение» проходят в виде театральных постановок и отчётного концерта на сцене Тюменского драматического театра.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2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Проводим</a:t>
            </a:r>
            <a:r>
              <a:rPr lang="ru-RU" baseline="0" dirty="0" smtClean="0"/>
              <a:t> декаду открытых дверей для родителей; соревнования по футболу,  плаванию, лёгкой атлетике; тематические выставки детских работ в ДОУ и Музейном </a:t>
            </a:r>
            <a:r>
              <a:rPr lang="ru-RU" baseline="0" smtClean="0"/>
              <a:t>комплексе им.И.Я.Словцова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0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</a:t>
            </a:r>
            <a:r>
              <a:rPr lang="ru-RU" baseline="0" dirty="0" smtClean="0"/>
              <a:t> дошкольной образовательной организации будет действительно качественной и результативной, если проедоставит ребёнку возможности для полноценного физического, интеллектуального, социального развития и поможет родителям в воспитании ребёнка здорового, уверенного в себе, счастливого, умного, доброго и успешного.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73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Проанализировав наш опыт работы по осуществлению</a:t>
            </a:r>
            <a:r>
              <a:rPr lang="ru-RU" baseline="0" dirty="0" smtClean="0"/>
              <a:t> дополнительного образования, мы смогли выявить не только положительные стороны реализации дополнительных услуг, но и столкнулись с небольшими проблемами.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70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Подготовку к оказанию дополнительных платных образовательных услуг следует осуществлять поэтапно.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0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первом этапе организации </a:t>
            </a:r>
            <a:r>
              <a:rPr lang="ru-RU" baseline="0" dirty="0" smtClean="0"/>
              <a:t> платных дополнительных услуг в ДОО </a:t>
            </a:r>
            <a:r>
              <a:rPr lang="ru-RU" dirty="0" smtClean="0"/>
              <a:t> мы изучили нормативно-правовую базу.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5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Прежде чем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вводить услуги, изучили спрос 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востребованных дополнительных услуг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потребителями  (родителями воспитанников, которые являются заказчиками услуг дополнительного образования), провели  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анализ материально – технической базы для предоставления конкретных услуг.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Разработали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Алгоритм организации дополнительных платных образовательных услуг по программам дополнительного образования и иных платных услуг.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Создали условия для оказания Услуг, гарантирующие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охрану жизни и здоровья обучающихся (воспитанников) (санитарно – эпидемиологический режим, противопожарный режим, охрана труда и др.) 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Разработали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Положение об организации деятельности по оказанию дополнительных платных образовательных услуг в соответствие с Уставом учреждения  и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иные документы </a:t>
            </a:r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соответствие с Алгоритмом организации дополнительных услуг.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Подвели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итоги и на педагогическом совете обсудили дальнейшую деятельность.  Составили списки воспитанников по различным направлениям деятельности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и предложили,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прежде всего своим специалистам и воспитателям подумать и предложить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свои услуги – что могут, что нужно и т.д. 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Разработали  программы  дополнительного образования , согласовали их на педагогическом Совете ОУ, получили рецензии кандидатов педагогических наук ТюмГУ, Академии искусств,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заключили с родителями (законными представителями) , приложения к договору об образовании по образовательным программам дошкольного образования об оказании дополнительных платных образовательных услуг по программам дополнительного образования и иных платных услуг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оказания дополнительных платных образовательных</a:t>
            </a:r>
            <a:r>
              <a:rPr lang="ru-RU" baseline="0" dirty="0" smtClean="0"/>
              <a:t> услуг по программам дополнительного образования мы определили следующие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9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Составили перечень документации, необходимой для</a:t>
            </a:r>
            <a:r>
              <a:rPr lang="ru-RU" baseline="0" dirty="0" smtClean="0"/>
              <a:t> оказания дополнительных услуг и </a:t>
            </a:r>
            <a:r>
              <a:rPr lang="ru-RU" dirty="0" smtClean="0"/>
              <a:t> ознакомили  с ним педагогов. Провели индивидуальное консультирование по правильному оформлению данной документации.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56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составления </a:t>
            </a:r>
            <a:r>
              <a:rPr lang="ru-RU" dirty="0" smtClean="0"/>
              <a:t>программы дополнительного образования</a:t>
            </a:r>
            <a:r>
              <a:rPr lang="ru-RU" baseline="0" dirty="0" smtClean="0"/>
              <a:t> нами были </a:t>
            </a:r>
            <a:r>
              <a:rPr lang="ru-RU" dirty="0" smtClean="0"/>
              <a:t>разработаны  следующие этапы.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36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вы можете увидеть один</a:t>
            </a:r>
            <a:r>
              <a:rPr lang="ru-RU" baseline="0" dirty="0" smtClean="0"/>
              <a:t> из этапов разработки программы дополнительного образования – сравнительный анализ на примере дополнительной программы по художественно-эстетическому развитию «Волшебная кисточка» («Изобразительная деятельность»).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06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 соответствии с Уставом ДОУ, Положением об организации деятельности по оказанию дополнительных платных образовательных услуг  дополнительные платные услуги были разделены по следующим направлениям. 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33B773-8915-44F5-B030-46F46D05AFA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7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85794"/>
            <a:ext cx="657229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86058"/>
            <a:ext cx="6043610" cy="1643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A9BE-C961-47A4-8829-78FDA5463B8D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3464-99DB-4B93-9AE8-A2F5103C9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63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0EF50-A754-4B32-8306-CB2633767E36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655B-81A3-4A63-A65A-FBAF44DC2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016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A215-5F21-4BDA-AD8C-8861D3CD47A6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F039-DC9D-42E6-A0A2-AE5C4329B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514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BCBC-56D4-4838-A94F-0807B063AC12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02F7-F523-4B64-A479-11A3C8383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049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2DB4-EE52-4522-89BA-AD61AF195832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0E6A-C05C-4995-920B-5A84122A7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056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668F-7C5A-481B-9DF9-4724603F1983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22F1-ACBA-4D99-BC67-A2EAE1C8D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065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DA13-8873-4F89-B660-FC074BC6C9BE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40537-7DF9-431C-A4D3-B1B7D64F6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432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FEC0-9962-400F-A2A4-4A07133D818C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55BC-78B3-482B-8329-88A0FC5A8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5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B117-5168-40D8-B7CF-7311A0C7C404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3782-74D1-4C01-9270-2367C3D40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166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EBF1-BB49-4F96-8BC3-70983456CD52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4596-D824-424D-B816-283B3E15C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112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6EB6-70A0-4C85-90A1-B79B505717DE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427B5-50AA-4191-AFF1-A7F758A70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377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7500937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85813" y="1785938"/>
            <a:ext cx="7500937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D13917-6FCD-4A3B-92A5-143F9C6FD259}" type="datetimeFigureOut">
              <a:rPr lang="ru-RU"/>
              <a:pPr>
                <a:defRPr/>
              </a:pPr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5ED86F-151D-413D-B091-46D4D067D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4;&#1091;&#1079;&#1099;&#1082;&#1072;\Paul%20Mauriat%20-%20Fascination%20%20(audiopoisk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hyperlink" Target="http://u.to/rRMGAg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836711"/>
            <a:ext cx="5976664" cy="259228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>Организация</a:t>
            </a:r>
            <a:r>
              <a:rPr lang="ru-RU" sz="3600" dirty="0" smtClean="0"/>
              <a:t> </a:t>
            </a:r>
            <a:r>
              <a:rPr lang="ru-RU" sz="2700" dirty="0" smtClean="0"/>
              <a:t>и</a:t>
            </a:r>
            <a:r>
              <a:rPr lang="ru-RU" sz="3600" dirty="0" smtClean="0"/>
              <a:t> </a:t>
            </a:r>
            <a:r>
              <a:rPr lang="ru-RU" sz="3100" dirty="0"/>
              <a:t>р</a:t>
            </a:r>
            <a:r>
              <a:rPr lang="ru-RU" sz="3100" dirty="0" smtClean="0"/>
              <a:t>еализация </a:t>
            </a:r>
            <a:r>
              <a:rPr lang="ru-RU" sz="2700" dirty="0" smtClean="0"/>
              <a:t>дополнительных платных образовательных услуг по программам дополнительного образования  и иных платных услуг в МАДОУ детском саду №135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>
                <a:solidFill>
                  <a:srgbClr val="009900"/>
                </a:solidFill>
              </a:rPr>
              <a:t>г. Тюмень, 2015 год</a:t>
            </a:r>
            <a:endParaRPr lang="ru-RU" sz="2700" dirty="0">
              <a:solidFill>
                <a:srgbClr val="009900"/>
              </a:solidFill>
            </a:endParaRPr>
          </a:p>
        </p:txBody>
      </p:sp>
      <p:pic>
        <p:nvPicPr>
          <p:cNvPr id="4" name="Paul Mauriat - Fascination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8640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u="sng" dirty="0">
                <a:solidFill>
                  <a:srgbClr val="FF0000"/>
                </a:solidFill>
              </a:rPr>
              <a:t>Художественно-эстетической  направленности: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5956" y="704017"/>
            <a:ext cx="2954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Изобразительная деятельность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72" y="1411903"/>
            <a:ext cx="2291726" cy="262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23104" y="805420"/>
            <a:ext cx="5139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Развитие творческих способностей детей младшего возраста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586" y="1585740"/>
            <a:ext cx="3403270" cy="234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4039344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Художественная керамика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45280"/>
            <a:ext cx="2520502" cy="21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586" y="4776792"/>
            <a:ext cx="25781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38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фото допы\IMG_115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97" b="13902"/>
          <a:stretch/>
        </p:blipFill>
        <p:spPr bwMode="auto">
          <a:xfrm>
            <a:off x="2460758" y="260648"/>
            <a:ext cx="3888432" cy="2322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844" y="3615940"/>
            <a:ext cx="4212000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3" descr="F:\Выходные\фото стенд\IMG_79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973" y="3622288"/>
            <a:ext cx="4212001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216576" y="2868905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dirty="0" smtClean="0"/>
              <a:t>Эстрадный танец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фото допы\IMG_058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89" b="6325"/>
          <a:stretch/>
        </p:blipFill>
        <p:spPr bwMode="auto">
          <a:xfrm>
            <a:off x="728481" y="361256"/>
            <a:ext cx="3329349" cy="30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фото допы\IMG_059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8" r="7751" b="6228"/>
          <a:stretch/>
        </p:blipFill>
        <p:spPr bwMode="auto">
          <a:xfrm>
            <a:off x="4719667" y="332656"/>
            <a:ext cx="4048984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465" y="3957242"/>
            <a:ext cx="3960186" cy="2640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savepic.su/1786307m.gif">
            <a:hlinkClick r:id="rId5" tooltip="http://savepic.su/1786307.htm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451888"/>
            <a:ext cx="1913471" cy="17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481" y="3757187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Вокальное пение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346146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Хоровое пение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4999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фото допы\IMG_105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07" r="2025" b="9678"/>
          <a:stretch/>
        </p:blipFill>
        <p:spPr bwMode="auto">
          <a:xfrm>
            <a:off x="429075" y="237808"/>
            <a:ext cx="4608512" cy="2865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692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1\Desktop\фото допы\IMG_09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9" t="7249" r="2076" b="7471"/>
          <a:stretch/>
        </p:blipFill>
        <p:spPr bwMode="auto">
          <a:xfrm>
            <a:off x="3995936" y="3501008"/>
            <a:ext cx="4744598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692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1\Desktop\фото допы\IMG_11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83" t="4214" r="29209" b="8932"/>
          <a:stretch/>
        </p:blipFill>
        <p:spPr bwMode="auto">
          <a:xfrm>
            <a:off x="429074" y="3501008"/>
            <a:ext cx="2854343" cy="30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692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148064" y="96242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2400" dirty="0" smtClean="0"/>
              <a:t>Театрализованная деятельность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3" y="182364"/>
            <a:ext cx="4477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u="sng" dirty="0">
                <a:solidFill>
                  <a:srgbClr val="FF0000"/>
                </a:solidFill>
              </a:rPr>
              <a:t>Коррекционного развития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9787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Коррекция речи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839787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Пропедевтические логопедические занятия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3588" y="4028277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Психологическое сопровождение развития </a:t>
            </a:r>
            <a:r>
              <a:rPr lang="ru-RU" altLang="ru-RU" sz="2000" dirty="0" smtClean="0">
                <a:solidFill>
                  <a:srgbClr val="000000"/>
                </a:solidFill>
              </a:rPr>
              <a:t>ребёнка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2900839" cy="232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38572"/>
            <a:ext cx="3525887" cy="23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606871"/>
            <a:ext cx="3033087" cy="19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864" y="4486342"/>
            <a:ext cx="2326119" cy="203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045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5" y="194220"/>
            <a:ext cx="6048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u="sng" dirty="0">
                <a:solidFill>
                  <a:srgbClr val="FF0000"/>
                </a:solidFill>
              </a:rPr>
              <a:t>Физического развития: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169478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Обучение плаванию стилем «Кроль»</a:t>
            </a:r>
          </a:p>
        </p:txBody>
      </p:sp>
      <p:sp>
        <p:nvSpPr>
          <p:cNvPr id="4" name="Прямоугольник 3"/>
          <p:cNvSpPr/>
          <p:nvPr/>
        </p:nvSpPr>
        <p:spPr>
          <a:xfrm rot="528883">
            <a:off x="5207847" y="4071698"/>
            <a:ext cx="30542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Физическое</a:t>
            </a: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развитие детей младшего возраста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94886" y="5084544"/>
            <a:ext cx="1289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Футбол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50" y="908720"/>
            <a:ext cx="3746626" cy="21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228" y="1003956"/>
            <a:ext cx="318293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48" y="4104933"/>
            <a:ext cx="2903693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622411"/>
            <a:ext cx="871850" cy="86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1\Desktop\фото допы\IMG_107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7" t="11185" r="12910" b="8124"/>
          <a:stretch/>
        </p:blipFill>
        <p:spPr bwMode="auto">
          <a:xfrm>
            <a:off x="2589573" y="836712"/>
            <a:ext cx="3830710" cy="2478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825" y="3944652"/>
            <a:ext cx="3584615" cy="252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48" y="3944652"/>
            <a:ext cx="3932812" cy="252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9422" y="288102"/>
            <a:ext cx="3191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dirty="0" smtClean="0"/>
              <a:t>Скалолазание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9497" y="3524530"/>
            <a:ext cx="3510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/>
              <a:t>Лёгкая атлетика</a:t>
            </a:r>
            <a:endParaRPr lang="ru-RU" sz="2000" b="1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4499" y="288102"/>
            <a:ext cx="216376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4362" y="81960"/>
            <a:ext cx="2713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u="sng" dirty="0">
                <a:solidFill>
                  <a:srgbClr val="FF0000"/>
                </a:solidFill>
              </a:rPr>
              <a:t>Оздоровления: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19640"/>
            <a:ext cx="45265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Профилактика простудных заболеваний (сауна)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822" y="2463032"/>
            <a:ext cx="4066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Гидромассаж ступней ног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10897" y="3212976"/>
            <a:ext cx="3694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Кислородный коктейль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1252" y="5751086"/>
            <a:ext cx="3517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Оздоровительный массаж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909728"/>
            <a:ext cx="2817749" cy="215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38" y="3063197"/>
            <a:ext cx="2182826" cy="33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305" y="3671615"/>
            <a:ext cx="2663675" cy="191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440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6981" y="135562"/>
            <a:ext cx="2059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sz="2400" u="sng" dirty="0">
                <a:solidFill>
                  <a:srgbClr val="FF0000"/>
                </a:solidFill>
              </a:rPr>
              <a:t>Иные услуги: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Сервисная услуга – «День рождения в детском саду» (праздничное представление</a:t>
            </a:r>
            <a:r>
              <a:rPr lang="ru-RU" altLang="ru-RU" sz="2000" b="1" dirty="0">
                <a:solidFill>
                  <a:srgbClr val="000000"/>
                </a:solidFill>
              </a:rPr>
              <a:t>) </a:t>
            </a:r>
            <a:endParaRPr lang="ru-RU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331313" cy="252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849" y="1374304"/>
            <a:ext cx="2184169" cy="251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683" y="4050234"/>
            <a:ext cx="3859063" cy="264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430" y="4537099"/>
            <a:ext cx="1936551" cy="219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29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848872" cy="5263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    </a:t>
            </a:r>
            <a:r>
              <a:rPr lang="ru-RU" sz="2000" dirty="0" smtClean="0"/>
              <a:t>Контроль за  осуществлением Услуг</a:t>
            </a:r>
            <a:endParaRPr lang="ru-RU" sz="2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 flipH="1">
            <a:off x="2786063" y="1285875"/>
            <a:ext cx="714375" cy="41275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6072188" y="1285875"/>
            <a:ext cx="628650" cy="42545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2500313" y="857250"/>
            <a:ext cx="4214812" cy="409575"/>
          </a:xfrm>
          <a:prstGeom prst="rect">
            <a:avLst/>
          </a:prstGeom>
          <a:solidFill>
            <a:schemeClr val="accent2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Контроль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85813" y="1785938"/>
            <a:ext cx="2143125" cy="503237"/>
          </a:xfrm>
          <a:prstGeom prst="rect">
            <a:avLst/>
          </a:prstGeom>
          <a:solidFill>
            <a:srgbClr val="00B0F0"/>
          </a:solidFill>
          <a:ln w="38100">
            <a:solidFill>
              <a:srgbClr val="F4849C"/>
            </a:solidFill>
            <a:miter lim="800000"/>
            <a:headEnd/>
            <a:tailEnd/>
          </a:ln>
        </p:spPr>
        <p:txBody>
          <a:bodyPr lIns="18000" rIns="18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00"/>
                </a:solidFill>
              </a:rPr>
              <a:t>Заведующий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3357563" y="1628800"/>
            <a:ext cx="2628900" cy="720080"/>
          </a:xfrm>
          <a:prstGeom prst="rect">
            <a:avLst/>
          </a:prstGeom>
          <a:solidFill>
            <a:srgbClr val="00B0F0"/>
          </a:solidFill>
          <a:ln w="38100">
            <a:solidFill>
              <a:srgbClr val="F4849C"/>
            </a:solidFill>
            <a:miter lim="800000"/>
            <a:headEnd/>
            <a:tailEnd/>
          </a:ln>
        </p:spPr>
        <p:txBody>
          <a:bodyPr lIns="18000" rIns="18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00"/>
                </a:solidFill>
              </a:rPr>
              <a:t>Старший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воспитатель/заместитель  заведующего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6286500" y="1785938"/>
            <a:ext cx="2147888" cy="503237"/>
          </a:xfrm>
          <a:prstGeom prst="rect">
            <a:avLst/>
          </a:prstGeom>
          <a:solidFill>
            <a:srgbClr val="00B0F0"/>
          </a:solidFill>
          <a:ln w="38100">
            <a:solidFill>
              <a:srgbClr val="F4849C"/>
            </a:solidFill>
            <a:miter lim="800000"/>
            <a:headEnd/>
            <a:tailEnd/>
          </a:ln>
        </p:spPr>
        <p:txBody>
          <a:bodyPr lIns="18000" rIns="18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00"/>
                </a:solidFill>
              </a:rPr>
              <a:t>Медицинские работники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785813" y="2643188"/>
            <a:ext cx="2143125" cy="4683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" anchor="ctr" anchorCtr="1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соблюдение законодательной базы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785813" y="3500438"/>
            <a:ext cx="2143125" cy="6302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" anchor="ctr" anchorCtr="1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порядок документального оформления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785813" y="4459569"/>
            <a:ext cx="2143125" cy="857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" anchor="ctr" anchorCtr="1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качество проведения платных образовательных услуг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3286125" y="2643188"/>
            <a:ext cx="2643188" cy="852487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18000" rIns="18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</a:rPr>
              <a:t>планирование по превышению стандарта образования</a:t>
            </a:r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3357563" y="3786188"/>
            <a:ext cx="2643187" cy="879475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18000" rIns="18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00"/>
                </a:solidFill>
              </a:rPr>
              <a:t>с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облюдение учебной  </a:t>
            </a:r>
            <a:r>
              <a:rPr lang="ru-RU" altLang="ru-RU" sz="1400" b="1" dirty="0">
                <a:solidFill>
                  <a:srgbClr val="000000"/>
                </a:solidFill>
              </a:rPr>
              <a:t>нагрузки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нормам </a:t>
            </a:r>
            <a:r>
              <a:rPr lang="ru-RU" altLang="ru-RU" sz="1400" b="1" dirty="0" err="1" smtClean="0">
                <a:solidFill>
                  <a:srgbClr val="000000"/>
                </a:solidFill>
              </a:rPr>
              <a:t>СанПина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 при </a:t>
            </a:r>
            <a:r>
              <a:rPr lang="ru-RU" altLang="ru-RU" sz="1400" b="1" dirty="0">
                <a:solidFill>
                  <a:srgbClr val="000000"/>
                </a:solidFill>
              </a:rPr>
              <a:t>оказании У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слуг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6286500" y="2857500"/>
            <a:ext cx="2159000" cy="1390650"/>
          </a:xfrm>
          <a:prstGeom prst="rect">
            <a:avLst/>
          </a:prstGeom>
          <a:solidFill>
            <a:srgbClr val="00B050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lIns="18000" rIns="18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00"/>
                </a:solidFill>
              </a:rPr>
              <a:t>соответствие дополнительной нагрузки индивидуальным физическим показателям ребенка</a:t>
            </a:r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17424" name="Rectangle 17"/>
          <p:cNvSpPr>
            <a:spLocks noChangeArrowheads="1"/>
          </p:cNvSpPr>
          <p:nvPr/>
        </p:nvSpPr>
        <p:spPr bwMode="auto">
          <a:xfrm>
            <a:off x="3357563" y="5000625"/>
            <a:ext cx="2643187" cy="4826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lIns="18000" rIns="18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00"/>
                </a:solidFill>
              </a:rPr>
              <a:t>качество проведения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Услуг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6249987" y="4718050"/>
            <a:ext cx="2195513" cy="1389063"/>
          </a:xfrm>
          <a:prstGeom prst="rect">
            <a:avLst/>
          </a:prstGeom>
          <a:solidFill>
            <a:srgbClr val="00B050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lIns="18000" rIns="18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00"/>
                </a:solidFill>
              </a:rPr>
              <a:t>составление рекомендаций при посещении </a:t>
            </a:r>
            <a:r>
              <a:rPr lang="ru-RU" altLang="ru-RU" sz="1400" b="1" dirty="0" smtClean="0">
                <a:solidFill>
                  <a:srgbClr val="000000"/>
                </a:solidFill>
              </a:rPr>
              <a:t>Услуг физической и оздоровительной направленности</a:t>
            </a: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17426" name="Line 19"/>
          <p:cNvSpPr>
            <a:spLocks noChangeShapeType="1"/>
          </p:cNvSpPr>
          <p:nvPr/>
        </p:nvSpPr>
        <p:spPr bwMode="auto">
          <a:xfrm flipH="1">
            <a:off x="1785938" y="2357438"/>
            <a:ext cx="14287" cy="30162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>
            <a:off x="1785938" y="3214688"/>
            <a:ext cx="0" cy="271462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8" name="Line 21"/>
          <p:cNvSpPr>
            <a:spLocks noChangeShapeType="1"/>
          </p:cNvSpPr>
          <p:nvPr/>
        </p:nvSpPr>
        <p:spPr bwMode="auto">
          <a:xfrm>
            <a:off x="1785938" y="4143375"/>
            <a:ext cx="0" cy="27305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0" name="Line 23"/>
          <p:cNvSpPr>
            <a:spLocks noChangeShapeType="1"/>
          </p:cNvSpPr>
          <p:nvPr/>
        </p:nvSpPr>
        <p:spPr bwMode="auto">
          <a:xfrm>
            <a:off x="4714875" y="2286000"/>
            <a:ext cx="1588" cy="300038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1" name="Line 24"/>
          <p:cNvSpPr>
            <a:spLocks noChangeShapeType="1"/>
          </p:cNvSpPr>
          <p:nvPr/>
        </p:nvSpPr>
        <p:spPr bwMode="auto">
          <a:xfrm>
            <a:off x="4714875" y="3500438"/>
            <a:ext cx="1588" cy="271462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2" name="Line 25"/>
          <p:cNvSpPr>
            <a:spLocks noChangeShapeType="1"/>
          </p:cNvSpPr>
          <p:nvPr/>
        </p:nvSpPr>
        <p:spPr bwMode="auto">
          <a:xfrm>
            <a:off x="4714875" y="4714875"/>
            <a:ext cx="1588" cy="271463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3" name="Line 26"/>
          <p:cNvSpPr>
            <a:spLocks noChangeShapeType="1"/>
          </p:cNvSpPr>
          <p:nvPr/>
        </p:nvSpPr>
        <p:spPr bwMode="auto">
          <a:xfrm>
            <a:off x="7429500" y="2357438"/>
            <a:ext cx="0" cy="4318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4" name="Line 27"/>
          <p:cNvSpPr>
            <a:spLocks noChangeShapeType="1"/>
          </p:cNvSpPr>
          <p:nvPr/>
        </p:nvSpPr>
        <p:spPr bwMode="auto">
          <a:xfrm>
            <a:off x="7500938" y="4286250"/>
            <a:ext cx="0" cy="43180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5" name="Line 28"/>
          <p:cNvSpPr>
            <a:spLocks noChangeShapeType="1"/>
          </p:cNvSpPr>
          <p:nvPr/>
        </p:nvSpPr>
        <p:spPr bwMode="auto">
          <a:xfrm>
            <a:off x="4714875" y="1285875"/>
            <a:ext cx="1588" cy="44767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  <p:bldP spid="17430" grpId="0" animBg="1"/>
      <p:bldP spid="17431" grpId="0" animBg="1"/>
      <p:bldP spid="17432" grpId="0" animBg="1"/>
      <p:bldP spid="17433" grpId="0" animBg="1"/>
      <p:bldP spid="17434" grpId="0" animBg="1"/>
      <p:bldP spid="174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71600" y="476672"/>
            <a:ext cx="763284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Поэтапная организация платного дополнительного образования</a:t>
            </a:r>
            <a:endParaRPr lang="ru-RU" sz="2800" b="1" dirty="0">
              <a:solidFill>
                <a:schemeClr val="tx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395536" y="1430779"/>
            <a:ext cx="8424936" cy="4814446"/>
          </a:xfrm>
          <a:prstGeom prst="rect">
            <a:avLst/>
          </a:prstGeom>
          <a:solidFill>
            <a:srgbClr val="FFFF66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18000" rIns="18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alt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</a:p>
          <a:p>
            <a:pPr eaLnBrk="1" hangingPunct="1"/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нормативно-правовой документации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  <a:p>
            <a:pPr eaLnBrk="1" hangingPunct="1"/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спроса на услуги дополнительного платного образования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  <a:p>
            <a:pPr eaLnBrk="1" hangingPunct="1"/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организационных вопросов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</a:p>
          <a:p>
            <a:pPr eaLnBrk="1" hangingPunct="1"/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пакета документов</a:t>
            </a:r>
          </a:p>
          <a:p>
            <a:pPr eaLnBrk="1" hangingPunct="1"/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</a:p>
          <a:p>
            <a:pPr eaLnBrk="1" hangingPunct="1"/>
            <a:r>
              <a:rPr lang="ru-RU" alt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Контрольные мероприятия, определяющие качество предоставления дополнительных платных образовательных услуг по программам дополнительного образования и иных платных услуг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78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872" cy="526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 smtClean="0"/>
              <a:t>    </a:t>
            </a:r>
            <a:r>
              <a:rPr lang="ru-RU" sz="2000" dirty="0"/>
              <a:t>И</a:t>
            </a:r>
            <a:r>
              <a:rPr lang="ru-RU" sz="2000" dirty="0" smtClean="0"/>
              <a:t>тоговые мероприятия по дополнительному образованию</a:t>
            </a:r>
            <a:endParaRPr lang="ru-RU" sz="2000" dirty="0"/>
          </a:p>
        </p:txBody>
      </p:sp>
      <p:pic>
        <p:nvPicPr>
          <p:cNvPr id="1027" name="Picture 3" descr="C:\Users\1\Desktop\театр\IMG_4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19"/>
            <a:ext cx="2700299" cy="1800199"/>
          </a:xfrm>
          <a:prstGeom prst="round2Diag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театр\IMG_447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5" r="5128" b="6497"/>
          <a:stretch/>
        </p:blipFill>
        <p:spPr bwMode="auto">
          <a:xfrm>
            <a:off x="3095834" y="2372382"/>
            <a:ext cx="2608915" cy="1853132"/>
          </a:xfrm>
          <a:prstGeom prst="round2Diag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Театр Отчетный концерт2014\IMG_04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77071"/>
            <a:ext cx="2724071" cy="1776363"/>
          </a:xfrm>
          <a:prstGeom prst="teardrop">
            <a:avLst/>
          </a:prstGeom>
          <a:noFill/>
          <a:ln w="38100">
            <a:solidFill>
              <a:srgbClr val="F2688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Театр Отчетный концерт2014\IMG_04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786" y="3298948"/>
            <a:ext cx="1944216" cy="2981475"/>
          </a:xfrm>
          <a:prstGeom prst="hexagon">
            <a:avLst/>
          </a:prstGeom>
          <a:noFill/>
          <a:ln w="38100">
            <a:solidFill>
              <a:srgbClr val="F484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Театр Отчетный концерт2014\IMG_050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912167"/>
            <a:ext cx="3091556" cy="2016000"/>
          </a:xfrm>
          <a:prstGeom prst="round2Diag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Театр Отчетный концерт2014\IMG_049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390" y="4464674"/>
            <a:ext cx="3349698" cy="2184335"/>
          </a:xfrm>
          <a:prstGeom prst="rect">
            <a:avLst/>
          </a:prstGeom>
          <a:noFill/>
          <a:ln w="38100">
            <a:solidFill>
              <a:srgbClr val="F484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07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48872" cy="526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000" dirty="0" smtClean="0"/>
              <a:t>    </a:t>
            </a:r>
            <a:r>
              <a:rPr lang="ru-RU" sz="2000" dirty="0"/>
              <a:t>И</a:t>
            </a:r>
            <a:r>
              <a:rPr lang="ru-RU" sz="2000" dirty="0" smtClean="0"/>
              <a:t>тоговые мероприятия по дополнительному образованию</a:t>
            </a:r>
            <a:endParaRPr lang="ru-RU" sz="2000" dirty="0"/>
          </a:p>
        </p:txBody>
      </p:sp>
      <p:pic>
        <p:nvPicPr>
          <p:cNvPr id="1026" name="Picture 2" descr="F:\АРХИВ\14-15 уч год\Откр ДОПы\IMG_37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916324" cy="1944216"/>
          </a:xfrm>
          <a:prstGeom prst="round2DiagRect">
            <a:avLst/>
          </a:prstGeom>
          <a:noFill/>
          <a:ln w="38100">
            <a:solidFill>
              <a:srgbClr val="00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АРХИВ\14-15 уч год\Откр ДОПы\IMG_37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830003"/>
            <a:ext cx="3383968" cy="2255979"/>
          </a:xfrm>
          <a:prstGeom prst="round2Diag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1\Desktop\малыш\IMG_49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916324" cy="1944216"/>
          </a:xfrm>
          <a:prstGeom prst="round2Diag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АРХИВ\14-15 уч год\счоревнования девочки\IMG_27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776388"/>
            <a:ext cx="2880320" cy="1920213"/>
          </a:xfrm>
          <a:prstGeom prst="round2Diag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Выставка в музее\IMG_129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694" y="3308203"/>
            <a:ext cx="3204356" cy="2136237"/>
          </a:xfrm>
          <a:prstGeom prst="round2Diag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64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71813" y="714375"/>
            <a:ext cx="3000375" cy="1857375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Дополнительное платное образование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57813" y="3143250"/>
            <a:ext cx="2786062" cy="1857375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Родители (законные представители)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50" y="3071813"/>
            <a:ext cx="2786063" cy="1857375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МАДОУ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786188" y="3714750"/>
            <a:ext cx="1428750" cy="785813"/>
          </a:xfrm>
          <a:prstGeom prst="leftRightArrow">
            <a:avLst/>
          </a:prstGeom>
          <a:solidFill>
            <a:srgbClr val="0099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8843924">
            <a:off x="1628775" y="2052638"/>
            <a:ext cx="1474788" cy="785812"/>
          </a:xfrm>
          <a:prstGeom prst="leftRightArrow">
            <a:avLst/>
          </a:prstGeom>
          <a:solidFill>
            <a:srgbClr val="0099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2832629">
            <a:off x="5980113" y="2058988"/>
            <a:ext cx="1477962" cy="785812"/>
          </a:xfrm>
          <a:prstGeom prst="leftRightArrow">
            <a:avLst/>
          </a:prstGeom>
          <a:solidFill>
            <a:srgbClr val="0099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88640"/>
            <a:ext cx="829060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F497D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1F497D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Организация и реализация дополнительного образования в дошкольном учреждении (организации)</a:t>
            </a:r>
          </a:p>
          <a:p>
            <a:pPr algn="ctr"/>
            <a:r>
              <a:rPr lang="ru-RU" b="1" dirty="0" smtClean="0">
                <a:solidFill>
                  <a:srgbClr val="1F497D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Плюсы и минусы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8998287">
            <a:off x="5427942" y="1125347"/>
            <a:ext cx="288000" cy="720000"/>
          </a:xfrm>
          <a:prstGeom prst="downArrow">
            <a:avLst/>
          </a:prstGeom>
          <a:solidFill>
            <a:srgbClr val="F692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925519">
            <a:off x="3713507" y="1110347"/>
            <a:ext cx="288000" cy="720000"/>
          </a:xfrm>
          <a:prstGeom prst="downArrow">
            <a:avLst/>
          </a:prstGeom>
          <a:solidFill>
            <a:srgbClr val="F48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528" y="2276872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 Широкий спектр дополнительных услуг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 Право выбора родителями и воспитанниками занятий по интересам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 Возможность получения  воспитанниками дополнительного образования, не выходя за пределы детского сада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2348880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 Отсутствие достаточного количества помещений для удовлетворения спросов всех желающих посещать услуги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  Непонимание родителями (законными представителями) ограничений в количестве дополнительных услуг для своего ребёнка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317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6073" y="1556792"/>
            <a:ext cx="44518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4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71600" y="0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Нормативно-правовая документация</a:t>
            </a:r>
            <a:endParaRPr lang="ru-RU" sz="2400" b="1" dirty="0">
              <a:solidFill>
                <a:schemeClr val="tx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251520" y="620688"/>
            <a:ext cx="8712968" cy="5904656"/>
          </a:xfrm>
          <a:prstGeom prst="rect">
            <a:avLst/>
          </a:prstGeom>
          <a:solidFill>
            <a:srgbClr val="FFFF66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lIns="18000" rIns="18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00000"/>
                </a:solidFill>
              </a:rPr>
              <a:t>ФЗ «Об образовании в РФ» от 29.12.2012 г.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00000"/>
                </a:solidFill>
              </a:rPr>
              <a:t>Закон «О защите прав потребителей»   № 2300-1 от 07.02.1992г. </a:t>
            </a:r>
          </a:p>
          <a:p>
            <a:pPr eaLnBrk="1" hangingPunct="1"/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</a:rPr>
              <a:t>     (ред. от 05.05.2014г., вступил в силу 01.07.2014г.)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00000"/>
                </a:solidFill>
              </a:rPr>
              <a:t>«</a:t>
            </a:r>
            <a:r>
              <a:rPr lang="ru-RU" altLang="ru-RU" dirty="0" err="1" smtClean="0">
                <a:solidFill>
                  <a:srgbClr val="000000"/>
                </a:solidFill>
              </a:rPr>
              <a:t>СанПин</a:t>
            </a:r>
            <a:r>
              <a:rPr lang="ru-RU" altLang="ru-RU" dirty="0" smtClean="0">
                <a:solidFill>
                  <a:srgbClr val="000000"/>
                </a:solidFill>
              </a:rPr>
              <a:t>» 2.4.1.3049-13 №26 от 15.05.2013 г.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00000"/>
                </a:solidFill>
              </a:rPr>
              <a:t>Постановление Правительства РФ №706 «Об утверждении Правил оказания платных образовательных услуг» от 15.08.2013 г.</a:t>
            </a:r>
          </a:p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00000"/>
                </a:solidFill>
              </a:rPr>
              <a:t>Приказ Министерства образования и науки РФ «Об утверждении порядка организации и осуществления деятельности по дополнительным образовательным программам»</a:t>
            </a:r>
            <a:r>
              <a:rPr lang="ru-RU" altLang="ru-RU" dirty="0">
                <a:solidFill>
                  <a:srgbClr val="000000"/>
                </a:solidFill>
              </a:rPr>
              <a:t> №</a:t>
            </a:r>
            <a:r>
              <a:rPr lang="ru-RU" altLang="ru-RU" dirty="0" smtClean="0">
                <a:solidFill>
                  <a:srgbClr val="000000"/>
                </a:solidFill>
              </a:rPr>
              <a:t>1008  от 29.08.2013 г. </a:t>
            </a:r>
          </a:p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00000"/>
                </a:solidFill>
              </a:rPr>
              <a:t>Закон Тюменской обл. «Об основах функционирования образовательной системы в Тюменской области» №328 от 28.12.2004г. (ред. от  07.06.2012г.)</a:t>
            </a:r>
          </a:p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00000"/>
                </a:solidFill>
              </a:rPr>
              <a:t>Постановление Администрации </a:t>
            </a:r>
            <a:r>
              <a:rPr lang="ru-RU" altLang="ru-RU" dirty="0" err="1" smtClean="0">
                <a:solidFill>
                  <a:srgbClr val="000000"/>
                </a:solidFill>
              </a:rPr>
              <a:t>г.Тюмени</a:t>
            </a:r>
            <a:r>
              <a:rPr lang="ru-RU" altLang="ru-RU" dirty="0" smtClean="0">
                <a:solidFill>
                  <a:srgbClr val="000000"/>
                </a:solidFill>
              </a:rPr>
              <a:t> «Об утверждении Методики определения тарифов на платные образовательные услуги, оказываемые МОУ </a:t>
            </a:r>
            <a:r>
              <a:rPr lang="ru-RU" altLang="ru-RU" dirty="0" err="1" smtClean="0">
                <a:solidFill>
                  <a:srgbClr val="000000"/>
                </a:solidFill>
              </a:rPr>
              <a:t>г.Тюмени</a:t>
            </a:r>
            <a:r>
              <a:rPr lang="ru-RU" altLang="ru-RU" dirty="0" smtClean="0">
                <a:solidFill>
                  <a:srgbClr val="000000"/>
                </a:solidFill>
              </a:rPr>
              <a:t>» №104-пк от 30.12.2009г.</a:t>
            </a:r>
          </a:p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00000"/>
                </a:solidFill>
              </a:rPr>
              <a:t>Лицензия на осуществление образовательной деятельности с приложением №00031 от 06.03.2014г.</a:t>
            </a:r>
          </a:p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00000"/>
                </a:solidFill>
              </a:rPr>
              <a:t>Устав МАДОУ д/с №135  </a:t>
            </a:r>
            <a:r>
              <a:rPr lang="ru-RU" altLang="ru-RU" dirty="0" err="1" smtClean="0">
                <a:solidFill>
                  <a:srgbClr val="000000"/>
                </a:solidFill>
              </a:rPr>
              <a:t>г.Тюмени</a:t>
            </a:r>
            <a:r>
              <a:rPr lang="ru-RU" altLang="ru-RU" dirty="0" smtClean="0">
                <a:solidFill>
                  <a:srgbClr val="000000"/>
                </a:solidFill>
              </a:rPr>
              <a:t> от 25.03.2014г.</a:t>
            </a:r>
          </a:p>
          <a:p>
            <a:pPr marL="342900" lvl="0" indent="-342900"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rgbClr val="000000"/>
                </a:solidFill>
              </a:rPr>
              <a:t>Положение «Об организации деятельности по оказанию дополнительных платных образовательных услуг по программам дополнительного образования и иных платных услуг» (</a:t>
            </a:r>
            <a:r>
              <a:rPr lang="ru-RU" altLang="ru-RU" dirty="0" err="1" smtClean="0">
                <a:solidFill>
                  <a:srgbClr val="000000"/>
                </a:solidFill>
              </a:rPr>
              <a:t>нов.ред</a:t>
            </a:r>
            <a:r>
              <a:rPr lang="ru-RU" altLang="ru-RU" dirty="0" smtClean="0">
                <a:solidFill>
                  <a:srgbClr val="000000"/>
                </a:solidFill>
              </a:rPr>
              <a:t>. от 29.08.2014г.)</a:t>
            </a:r>
            <a:endParaRPr lang="ru-RU" alt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71600" y="476672"/>
            <a:ext cx="763284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ФЗ «Об образовании в РФ», ст.75</a:t>
            </a:r>
            <a:endParaRPr lang="ru-RU" sz="2800" b="1" dirty="0">
              <a:solidFill>
                <a:schemeClr val="tx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251520" y="1196752"/>
            <a:ext cx="8640960" cy="54006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lIns="18000" rIns="18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</a:rPr>
              <a:t>Дополнительное образование детей и взрослых направлено на формирование и развитие творческих способностей детей и взрослых, удовлетворение их индивидуальных потребностей в интеллектуальном, нравственном и физическом совершенствовании, формирование культуры здорового и безопасного образа жизни, укрепление здоровья, а также на организацию их свободного времени.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</a:rPr>
              <a:t>Дополнительное образование детей обеспечивает их адаптацию к жизни в обществе, профессиональную ориентацию, а также выявление и поддержку детей, проявивших выдающиеся способности. 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0000"/>
                </a:solidFill>
              </a:rPr>
              <a:t>Дополнительные общеобразовательные программы для детей должны учитывать возрастные и индивидуальные особенности детей.</a:t>
            </a:r>
            <a:endParaRPr lang="ru-RU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98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Задачи  оказания дополнительных платных услуг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 МАДОУ д/с №135 города Тюмени:</a:t>
            </a:r>
            <a:endParaRPr lang="ru-RU" b="1" dirty="0">
              <a:solidFill>
                <a:schemeClr val="tx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3528" y="1268760"/>
            <a:ext cx="8568952" cy="4392488"/>
          </a:xfrm>
          <a:prstGeom prst="rect">
            <a:avLst/>
          </a:prstGeom>
          <a:solidFill>
            <a:srgbClr val="FFFF66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lIns="18000" rIns="1800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а) удовлетворение потребностей воспитанников в получении дополнительного образования и развития их личности;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б) обеспечение безопасности жизнедеятельности воспитанников, создание благоприятных условий для осуществления образовательного процесса;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в) повышение уровня оплаты труда работников образовательного учреждения;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г) совершенствование учебно-материальной базы образовательного учреждения.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78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79712" y="332656"/>
            <a:ext cx="5302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1F497D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Документация педагога ДПО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3960440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ru-RU" sz="20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Программа дополнительного образования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endParaRPr lang="ru-RU" sz="1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Расписание дополнительных </a:t>
            </a:r>
            <a:r>
              <a:rPr lang="ru-RU" sz="2000" dirty="0"/>
              <a:t>занятий на учебный </a:t>
            </a:r>
            <a:r>
              <a:rPr lang="ru-RU" sz="2000" dirty="0" smtClean="0"/>
              <a:t>год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График работы педагога дополнительного образования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Список детей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Табель </a:t>
            </a:r>
            <a:r>
              <a:rPr lang="ru-RU" sz="2000" dirty="0"/>
              <a:t>посещаемости </a:t>
            </a:r>
            <a:r>
              <a:rPr lang="ru-RU" sz="2000" dirty="0" smtClean="0"/>
              <a:t>детей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 Мониторинг успешности освоения программы дополнительного образования на </a:t>
            </a:r>
            <a:r>
              <a:rPr lang="ru-RU" sz="2000" dirty="0"/>
              <a:t>начало и конец </a:t>
            </a:r>
            <a:r>
              <a:rPr lang="ru-RU" sz="2000" dirty="0" smtClean="0"/>
              <a:t>года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83278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332656"/>
            <a:ext cx="820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1F497D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Этапы разработки дополнительной программы дополнительного образования:</a:t>
            </a:r>
            <a:endParaRPr lang="ru-RU" dirty="0" smtClean="0"/>
          </a:p>
        </p:txBody>
      </p:sp>
      <p:sp>
        <p:nvSpPr>
          <p:cNvPr id="10" name="Заголовок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464496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endParaRPr lang="ru-RU" sz="20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Изучение целей, задач, программного содержания основной образовательной программы дошкольного образования дошкольного учреждения (организации)</a:t>
            </a:r>
          </a:p>
          <a:p>
            <a:pPr>
              <a:lnSpc>
                <a:spcPct val="120000"/>
              </a:lnSpc>
              <a:buFont typeface="Arial" charset="0"/>
              <a:buNone/>
              <a:defRPr/>
            </a:pPr>
            <a:endParaRPr lang="ru-RU" sz="1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Сравнительный анализ программного содержания основной образовательной программы дошкольного образования дошкольного учреждения (организации) и программы дополнительного образования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Обсуждение программы на педсовете ОУ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ru-RU" sz="2000" dirty="0" smtClean="0"/>
              <a:t>Рецензирование программы дополнительного образования </a:t>
            </a:r>
          </a:p>
          <a:p>
            <a:pPr>
              <a:lnSpc>
                <a:spcPct val="120000"/>
              </a:lnSpc>
              <a:buNone/>
              <a:defRPr/>
            </a:pPr>
            <a:endParaRPr lang="ru-RU" sz="2000" dirty="0" smtClean="0"/>
          </a:p>
          <a:p>
            <a:pPr>
              <a:lnSpc>
                <a:spcPct val="120000"/>
              </a:lnSpc>
              <a:buNone/>
              <a:defRPr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83278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Пример сравнительного анализа  программного содержания основной образовательной программы дошкольного образования дошкольного учреждения и  программы  дополнительного образования:</a:t>
            </a:r>
            <a:endParaRPr lang="ru-RU" b="1" dirty="0">
              <a:solidFill>
                <a:schemeClr val="tx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340768"/>
          <a:ext cx="8784976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/>
                <a:gridCol w="4392488"/>
              </a:tblGrid>
              <a:tr h="181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Основная образовательная программа  дошкольного</a:t>
                      </a:r>
                      <a:r>
                        <a:rPr lang="ru-RU" sz="1200" baseline="0" dirty="0" smtClean="0"/>
                        <a:t>  образования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Дополнительная программа «ВОЛШЕБНАЯ КИСТОЧКА»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144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Младшая группа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22984">
                <a:tc>
                  <a:txBody>
                    <a:bodyPr/>
                    <a:lstStyle/>
                    <a:p>
                      <a:r>
                        <a:rPr lang="ru-RU" sz="1200" u="sng" kern="1200" dirty="0" smtClean="0"/>
                        <a:t>Рисование.</a:t>
                      </a:r>
                    </a:p>
                    <a:p>
                      <a:pPr lvl="0"/>
                      <a:r>
                        <a:rPr lang="ru-RU" sz="1200" kern="1200" dirty="0" smtClean="0"/>
                        <a:t>Изображать  отдельные предметы, простые по композиции и незамысловатые по содержанию сюжеты. </a:t>
                      </a:r>
                    </a:p>
                    <a:p>
                      <a:pPr lvl="0"/>
                      <a:r>
                        <a:rPr lang="ru-RU" sz="1200" kern="1200" dirty="0" smtClean="0"/>
                        <a:t>Подбирает цвета, соответствующие изображаемым предметам. </a:t>
                      </a:r>
                    </a:p>
                    <a:p>
                      <a:pPr lvl="0"/>
                      <a:r>
                        <a:rPr lang="ru-RU" sz="1200" kern="1200" dirty="0" smtClean="0"/>
                        <a:t>Правильно пользуется карандашами, фломастерами, кистью и красками. </a:t>
                      </a:r>
                    </a:p>
                    <a:p>
                      <a:pPr lvl="0"/>
                      <a:r>
                        <a:rPr lang="ru-RU" sz="1200" u="sng" kern="1200" dirty="0" smtClean="0"/>
                        <a:t>Лепка.</a:t>
                      </a:r>
                      <a:r>
                        <a:rPr lang="ru-RU" sz="1200" kern="1200" dirty="0" smtClean="0"/>
                        <a:t> Умеет отделять от большого куска глины небольшие комочки, раскатывать их прямыми и круговыми движениями ладоней. </a:t>
                      </a:r>
                    </a:p>
                    <a:p>
                      <a:r>
                        <a:rPr lang="ru-RU" sz="1200" kern="1200" dirty="0" smtClean="0"/>
                        <a:t>Лепит различные предметы, состоящие из 1-3 частей, используя разнообразные приемы лепки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u="sng" kern="1200" dirty="0" smtClean="0"/>
                        <a:t>Рисование.</a:t>
                      </a:r>
                    </a:p>
                    <a:p>
                      <a:pPr lvl="0"/>
                      <a:r>
                        <a:rPr lang="ru-RU" sz="1200" kern="1200" dirty="0" smtClean="0"/>
                        <a:t>Обучение смешиванию красок. </a:t>
                      </a:r>
                    </a:p>
                    <a:p>
                      <a:pPr lvl="0"/>
                      <a:r>
                        <a:rPr lang="ru-RU" sz="1200" kern="1200" dirty="0" smtClean="0"/>
                        <a:t>Овладение навыками равномерного заполнения листа бумаги.</a:t>
                      </a:r>
                    </a:p>
                    <a:p>
                      <a:pPr lvl="0"/>
                      <a:r>
                        <a:rPr lang="ru-RU" sz="1200" kern="1200" dirty="0" smtClean="0"/>
                        <a:t>Изображение разных пятен двумя цветами</a:t>
                      </a:r>
                    </a:p>
                    <a:p>
                      <a:pPr lvl="0"/>
                      <a:r>
                        <a:rPr lang="ru-RU" sz="1200" kern="1200" dirty="0" smtClean="0"/>
                        <a:t>Приобретение навыков работы  гуашью:  проведение линий с разным нажимом на кисть «примакивание».</a:t>
                      </a:r>
                    </a:p>
                    <a:p>
                      <a:pPr lvl="0"/>
                      <a:r>
                        <a:rPr lang="ru-RU" sz="1200" kern="1200" dirty="0" smtClean="0"/>
                        <a:t>Нанесение  точки  кистью (пальцем)  на округлую форму бумаги.</a:t>
                      </a:r>
                    </a:p>
                    <a:p>
                      <a:pPr lvl="0"/>
                      <a:r>
                        <a:rPr lang="ru-RU" sz="1200" kern="1200" dirty="0" smtClean="0"/>
                        <a:t>Овладение первоначальными знаниями о технике «коллаж».</a:t>
                      </a:r>
                    </a:p>
                    <a:p>
                      <a:pPr lvl="0"/>
                      <a:r>
                        <a:rPr lang="ru-RU" sz="1200" kern="1200" dirty="0" smtClean="0"/>
                        <a:t>Использование различных умений для создания образа (монотипия,  печать «пальчиком», ладошкой.)</a:t>
                      </a:r>
                    </a:p>
                    <a:p>
                      <a:pPr lvl="0"/>
                      <a:r>
                        <a:rPr lang="ru-RU" sz="1200" kern="1200" dirty="0" smtClean="0"/>
                        <a:t>Знакомство с матрешками. Украшение растительным узором матрешки.</a:t>
                      </a:r>
                    </a:p>
                    <a:p>
                      <a:pPr lvl="0"/>
                      <a:r>
                        <a:rPr lang="ru-RU" sz="1200" kern="1200" dirty="0" smtClean="0"/>
                        <a:t>Обучение элементам портрета.</a:t>
                      </a:r>
                    </a:p>
                    <a:p>
                      <a:r>
                        <a:rPr lang="ru-RU" sz="1200" kern="1200" dirty="0" smtClean="0"/>
                        <a:t> </a:t>
                      </a:r>
                      <a:r>
                        <a:rPr lang="ru-RU" sz="1200" u="sng" kern="1200" dirty="0" smtClean="0"/>
                        <a:t>Лепка.</a:t>
                      </a:r>
                    </a:p>
                    <a:p>
                      <a:pPr lvl="0"/>
                      <a:r>
                        <a:rPr lang="ru-RU" sz="1200" kern="1200" dirty="0" smtClean="0"/>
                        <a:t>Овладение навыками  работы с глиной.</a:t>
                      </a:r>
                    </a:p>
                    <a:p>
                      <a:pPr lvl="0"/>
                      <a:r>
                        <a:rPr lang="ru-RU" sz="1200" kern="1200" dirty="0" smtClean="0"/>
                        <a:t>Раскатывание цилиндрической формы (столбик).</a:t>
                      </a:r>
                    </a:p>
                    <a:p>
                      <a:pPr lvl="0"/>
                      <a:r>
                        <a:rPr lang="ru-RU" sz="1200" kern="1200" dirty="0" smtClean="0"/>
                        <a:t>Обучение приемам украшения </a:t>
                      </a:r>
                    </a:p>
                    <a:p>
                      <a:pPr lvl="0"/>
                      <a:r>
                        <a:rPr lang="ru-RU" sz="1200" kern="1200" dirty="0" smtClean="0"/>
                        <a:t> Знакомство с понятиями картина, выставка, зритель, художник, лепное изделие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5733256"/>
          <a:ext cx="8784976" cy="640080"/>
        </p:xfrm>
        <a:graphic>
          <a:graphicData uri="http://schemas.openxmlformats.org/drawingml/2006/table">
            <a:tbl>
              <a:tblPr/>
              <a:tblGrid>
                <a:gridCol w="8784976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Вывод: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дополнительной  программе «Волшебная кисточка», наряду  с основными техниками рисования используются и не традиционные (тычок жесткой кистью, с традиционными восковые мелки и акварель, монотипия и печать пальчиком и ладошкой, коллаж).  Дети знакомятся с понятиями картина, выставка , зритель, художник, лепное изделие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27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23528" y="476672"/>
            <a:ext cx="8712968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 Виды  дополнительных платных </a:t>
            </a:r>
            <a:r>
              <a:rPr lang="ru-RU" sz="2000" b="1" dirty="0" smtClean="0">
                <a:solidFill>
                  <a:srgbClr val="1F497D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образовательных </a:t>
            </a:r>
            <a:r>
              <a:rPr lang="ru-RU" sz="2000" b="1" dirty="0" smtClean="0">
                <a:solidFill>
                  <a:schemeClr val="tx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услуг </a:t>
            </a:r>
          </a:p>
          <a:p>
            <a:pPr algn="ctr" eaLnBrk="1" hangingPunct="1"/>
            <a:r>
              <a:rPr lang="ru-RU" sz="2000" b="1" dirty="0" smtClean="0">
                <a:solidFill>
                  <a:schemeClr val="tx2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по программам дополнительного образования и иных платных услуг в МАДОУ д/с №135</a:t>
            </a:r>
          </a:p>
          <a:p>
            <a:pPr algn="ctr" eaLnBrk="1" hangingPunct="1"/>
            <a:r>
              <a:rPr lang="ru-RU" altLang="ru-RU" sz="2000" u="sng" dirty="0" smtClean="0">
                <a:solidFill>
                  <a:srgbClr val="FF0000"/>
                </a:solidFill>
              </a:rPr>
              <a:t>Образовательно-развивающей </a:t>
            </a:r>
            <a:r>
              <a:rPr lang="ru-RU" altLang="ru-RU" sz="2000" u="sng" dirty="0">
                <a:solidFill>
                  <a:srgbClr val="FF0000"/>
                </a:solidFill>
              </a:rPr>
              <a:t>направленности:</a:t>
            </a:r>
          </a:p>
          <a:p>
            <a:pPr eaLnBrk="1" hangingPunct="1"/>
            <a:endParaRPr lang="ru-RU" altLang="ru-RU" sz="1100" b="1" dirty="0"/>
          </a:p>
          <a:p>
            <a:pPr marL="228600" indent="-228600" eaLnBrk="1" hangingPunct="1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Развитие познавательных </a:t>
            </a:r>
            <a:r>
              <a:rPr lang="ru-RU" altLang="ru-RU" sz="2000" dirty="0" smtClean="0">
                <a:solidFill>
                  <a:srgbClr val="000000"/>
                </a:solidFill>
              </a:rPr>
              <a:t>процессов</a:t>
            </a:r>
          </a:p>
          <a:p>
            <a:pPr eaLnBrk="1" hangingPunct="1"/>
            <a:r>
              <a:rPr lang="ru-RU" altLang="ru-RU" sz="2000" dirty="0" smtClean="0">
                <a:solidFill>
                  <a:srgbClr val="000000"/>
                </a:solidFill>
              </a:rPr>
              <a:t> </a:t>
            </a:r>
            <a:r>
              <a:rPr lang="ru-RU" altLang="ru-RU" sz="2000" dirty="0">
                <a:solidFill>
                  <a:srgbClr val="000000"/>
                </a:solidFill>
              </a:rPr>
              <a:t>у детей старшего дошкольного возраста</a:t>
            </a:r>
          </a:p>
          <a:p>
            <a:pPr algn="ctr">
              <a:defRPr/>
            </a:pPr>
            <a:endParaRPr lang="ru-RU" sz="2000" b="1" dirty="0">
              <a:solidFill>
                <a:schemeClr val="tx2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84" y="2742262"/>
            <a:ext cx="3616346" cy="263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27062" y="2726855"/>
            <a:ext cx="36724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0000"/>
                </a:solidFill>
              </a:rPr>
              <a:t>Формирование предпосылок универсальных учебных действий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872" y="4050294"/>
            <a:ext cx="4032448" cy="266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121" y="1410050"/>
            <a:ext cx="1410350" cy="140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010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КОМ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1175</TotalTime>
  <Words>1568</Words>
  <Application>Microsoft Office PowerPoint</Application>
  <PresentationFormat>Экран (4:3)</PresentationFormat>
  <Paragraphs>172</Paragraphs>
  <Slides>24</Slides>
  <Notes>14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Презентация КОМП</vt:lpstr>
      <vt:lpstr>  Организация и реализация дополнительных платных образовательных услуг по программам дополнительного образования  и иных платных услуг в МАДОУ детском саду №135   г. Тюмень, 2015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Контроль за  осуществлением Услуг</vt:lpstr>
      <vt:lpstr>    Итоговые мероприятия по дополнительному образованию</vt:lpstr>
      <vt:lpstr>    Итоговые мероприятия по дополнительному образованию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131</cp:revision>
  <dcterms:created xsi:type="dcterms:W3CDTF">2011-07-13T14:13:24Z</dcterms:created>
  <dcterms:modified xsi:type="dcterms:W3CDTF">2015-05-26T07:49:12Z</dcterms:modified>
</cp:coreProperties>
</file>