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3" r:id="rId3"/>
    <p:sldId id="267" r:id="rId4"/>
    <p:sldId id="270" r:id="rId5"/>
    <p:sldId id="269" r:id="rId6"/>
    <p:sldId id="262" r:id="rId7"/>
    <p:sldId id="268" r:id="rId8"/>
    <p:sldId id="266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4" autoAdjust="0"/>
    <p:restoredTop sz="71147" autoAdjust="0"/>
  </p:normalViewPr>
  <p:slideViewPr>
    <p:cSldViewPr>
      <p:cViewPr varScale="1">
        <p:scale>
          <a:sx n="91" d="100"/>
          <a:sy n="91" d="100"/>
        </p:scale>
        <p:origin x="19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188E0-B751-4FF7-890A-9559B8F0EB21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08CC3-1E24-4341-87AE-7CD526CF3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2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CDA4A-5DB8-496E-8314-0FDC9044477A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DEA01-6A8A-48DE-97BE-71F140C11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Дополнительное</a:t>
            </a:r>
            <a:r>
              <a:rPr lang="ru-RU" baseline="0" dirty="0" smtClean="0"/>
              <a:t> образование дошкольников по праву рассматривается как важнейшая составляющая образовательного пространства, которое помогает развивать у ребенка дошкольного возраста физические, интеллектуальные и личностные качества.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8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Образовательный и финансовый потенциал дополнительного образования мы не можем не использовать в работе. Самое главное</a:t>
            </a:r>
            <a:r>
              <a:rPr lang="ru-RU" baseline="0" dirty="0" smtClean="0"/>
              <a:t>, благодаря дополнительным образовательным услугам уже в дошкольном возрасте выявляются способные и талантливые дети, создаются благоприятные условия для разностороннего развития детей и реализации их творческих способностей. 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Проблемы –  это дар свыше, ведь они помогают нам становиться сильнее и мудрее!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4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Наш детский сад – не просто детский сад – мы Центр развития ребенка, а значит наша задача –</a:t>
            </a:r>
            <a:r>
              <a:rPr lang="ru-RU" baseline="0" dirty="0" smtClean="0"/>
              <a:t> всестороннее </a:t>
            </a:r>
            <a:r>
              <a:rPr lang="ru-RU" dirty="0" smtClean="0"/>
              <a:t>развитие дошкольников,</a:t>
            </a:r>
            <a:r>
              <a:rPr lang="ru-RU" baseline="0" dirty="0" smtClean="0"/>
              <a:t> оказание более широкого спектра услуг, превышение стандарта. Статус потребовал разработки новых, нестандартных подходов к развитию детей.  Как раз для решения этих проблем более 10 лет назад были внедрены первые дополнительные услуги. За 10 лет увеличивался спектр услуг, сами дополнительные услуги менялись вместе со временем.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1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 90-х годов прошлого века,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обнаружив, что многие дети часто и длительно болеют, под руководством Тюменской медицинской академии проводилась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витамино-фитотерапия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физиолечение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массаж, хвойные ванны, полоскание зева, грязелечение, электросон,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спелеотерапия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аэронизация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воздуха. Это были одни из первых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дополнительных услуг – оздоровительные. Удовлетворение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социального заказа родителей,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общества – важнейший показатель эффективности как дополнительного образования, так и всей системы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0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2000 годов, когда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еще компьютеры были не в каждой семье, в детском саду был открыт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омпьютерно-игровой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комплекс, (сначала с компьютерами, позже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интерактивной доской),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готовил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дошкольников к жизни 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обществе.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 в 2010</a:t>
            </a:r>
            <a:r>
              <a:rPr lang="ru-RU" baseline="0" dirty="0" smtClean="0"/>
              <a:t>, когда компьютеры заполонили мир, услуга перестала быть актуальной. Развивать востребованные услуги и чутко реагировать  на быстро меняющиеся условия, потребности детей и запросы родителей – вот следующая проблема, над решением которой мы работаем постоянно.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Из-за увеличения рождаемости и количества родителей,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стремящихся как можно раньше отдать ребенка в детский сад, </a:t>
            </a:r>
            <a:r>
              <a:rPr lang="ru-RU" baseline="0" dirty="0" smtClean="0"/>
              <a:t>появился спрос на услуги дошкольного образования для детей раннего возраста.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месте КИК появился Центр игровой поддержки ребенка, 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развития детей раннего возраста, их социализации и адаптации. Исходя из анализа материально-технических и кадровых условий ДОУ, финансово-экономической базы, образовательных запросов родителей в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рамках ЦИПР были открыты сразу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несколько групп кратковременного пребывания на платной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основе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Лучшим показателем нашей работы явилось увеличение детей в ГКП с 12 малышей в 2010 году, до 52 - в 2011 году, до 124 – в  2013 году.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позволило увеличить клиентскую базу нашей организации за счет привлечения детей, не посещающих детский сад, на 35%.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01.01.2014 года данные услуги для родителей детей младшего возраста стали бесплатными. Проблема увеличения клиентской базы, охвата детей дополнительным образованием – это проблема, над которой приходится работать снова и снова.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6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течение 2013 годов вышло много документов, регламентирующих деятельность дополнительного образования.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Актуальнейшая 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роблема и задача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организация дополнительного образования в соответствии с новой нормативно-правовой базой.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</a:t>
            </a:r>
            <a:r>
              <a:rPr lang="ru-RU" dirty="0" smtClean="0"/>
              <a:t>последние годы наблюдается снижение</a:t>
            </a:r>
            <a:r>
              <a:rPr lang="ru-RU" baseline="0" dirty="0" smtClean="0"/>
              <a:t> количества предоставляемых дополнительных услуг. Если в 2012 была 31 услуга, в 2014 – 26, в 2015 – 21. Связано это в первую очередь с повышением требований к доп.услугам, к программам доп.образования и качеству оказания образовательных услуг, ведь согласно действующим «Правилам оказания платных образовательных услуг», № 706 содержание программы дополнительного образования не должно дублировать содержание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общеобразовательной программы дошкольного образования.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 этой целью ряд авторских программ прошли консультирование у специалистов дошкольного образования ТОГИРРО, программа по музыкальному образованию проходит рецензирование у кандидата искусствоведения Коваленко Надежды Дмитриевны, 2 программы отправлены для рецензирования в Санкт-Петербургский центр дополнительного профессионального образования.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0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Повышение компетенции, профессионализма специалистов доп.образования,</a:t>
            </a:r>
            <a:r>
              <a:rPr lang="ru-RU" baseline="0" dirty="0" smtClean="0"/>
              <a:t> более высокие требования к профессиональному уровню педагогов – еще одна проблема и необходимость сегодняшнего дня. Ведь профессионализм педагога - </a:t>
            </a:r>
            <a:r>
              <a:rPr lang="ru-RU" dirty="0" smtClean="0"/>
              <a:t>одно из важнейших условий улучшения качества образования</a:t>
            </a:r>
            <a:r>
              <a:rPr lang="ru-RU" baseline="0" dirty="0" smtClean="0"/>
              <a:t>. Среди педагогов доп.образования у нас есть тренер спортивной школы, преподаватель клуба «Би-би-си» по изучению английского языка, вокалистка  тюменской филармонии. На следующий учебный год танцы будет вести педагог частной школы танца «</a:t>
            </a:r>
            <a:r>
              <a:rPr lang="ru-RU" baseline="0" dirty="0" err="1" smtClean="0"/>
              <a:t>Виктори</a:t>
            </a:r>
            <a:r>
              <a:rPr lang="ru-RU" baseline="0" dirty="0" smtClean="0"/>
              <a:t>». В этом году воспитатель детского сада прошла обучение на курсах по робототехнике в Москве. Вполне возможно, скоро появится новая дополнительная услуга по робототехнике.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3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условий</a:t>
            </a:r>
            <a:r>
              <a:rPr lang="ru-RU" baseline="0" dirty="0" smtClean="0"/>
              <a:t> для оказания дополнительных услуг – еще одна проблема, от решения которой зависит реализация, функционирование дополнительной услуги, интерес детей, родителей и увлеченность педагогов. Например, организовывая новую услугу - футбол, сначала мы приобрели только мячи, арендовали спортзал для футбольных тренировок. Позже приобрели маленькие ворота, еще позже – большие ворота, футбольное обмундирование, в 2014 году на территории сада появилось футбольное поле. В развитие надо вкладывать!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4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Платные услуги – хороший</a:t>
            </a:r>
            <a:r>
              <a:rPr lang="ru-RU" baseline="0" dirty="0" smtClean="0"/>
              <a:t> источник привлечения дополнительных средств, благодаря им нам удалось пережить сложные времена недофинансирования, детский сад </a:t>
            </a:r>
            <a:r>
              <a:rPr lang="ru-RU" dirty="0" smtClean="0"/>
              <a:t>смог сохранить материально-техническую базу и кадровый потенциал.</a:t>
            </a:r>
            <a:r>
              <a:rPr lang="ru-RU" baseline="0" dirty="0" smtClean="0"/>
              <a:t> Привлечение </a:t>
            </a:r>
            <a:r>
              <a:rPr lang="ru-RU" dirty="0" smtClean="0"/>
              <a:t>дополнительных источников финансирования </a:t>
            </a:r>
            <a:r>
              <a:rPr lang="ru-RU" baseline="0" dirty="0" smtClean="0"/>
              <a:t>помогает нам </a:t>
            </a:r>
            <a:r>
              <a:rPr lang="ru-RU" dirty="0" smtClean="0"/>
              <a:t>обновлять предметно-развивающую</a:t>
            </a:r>
            <a:r>
              <a:rPr lang="ru-RU" baseline="0" dirty="0" smtClean="0"/>
              <a:t> среду сада, </a:t>
            </a:r>
            <a:r>
              <a:rPr lang="ru-RU" dirty="0" smtClean="0"/>
              <a:t>поддерживать высокий</a:t>
            </a:r>
            <a:r>
              <a:rPr lang="ru-RU" baseline="0" dirty="0" smtClean="0"/>
              <a:t> </a:t>
            </a:r>
            <a:r>
              <a:rPr lang="ru-RU" dirty="0" smtClean="0"/>
              <a:t>уровень заработной платы</a:t>
            </a:r>
            <a:r>
              <a:rPr lang="ru-RU" baseline="0" dirty="0" smtClean="0"/>
              <a:t> сотрудников и обеспечивать высокий уровень образования, как бесплатного, так и платного.  Стоимость услуг за три последние года не увеличивалась и составляет 100 рублей за одно занятие.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A01-6A8A-48DE-97BE-71F140C11B8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2465-B323-4C42-A4B0-1C6915ED8F0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840A-05A4-4306-8E6A-3856E93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8" y="1"/>
            <a:ext cx="9192857" cy="68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Дополнительные образовательные услуги: проблемы и пути решения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8143932" cy="3000372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600" b="1" dirty="0" smtClean="0">
                <a:solidFill>
                  <a:srgbClr val="002060"/>
                </a:solidFill>
              </a:rPr>
              <a:t>Заведующий </a:t>
            </a:r>
          </a:p>
          <a:p>
            <a:pPr algn="r"/>
            <a:r>
              <a:rPr lang="ru-RU" sz="2600" b="1" dirty="0" smtClean="0">
                <a:solidFill>
                  <a:srgbClr val="002060"/>
                </a:solidFill>
              </a:rPr>
              <a:t>МАДОУ детским садом № 172 города Тюмени  </a:t>
            </a:r>
          </a:p>
          <a:p>
            <a:pPr algn="r"/>
            <a:r>
              <a:rPr lang="ru-RU" sz="2600" b="1" dirty="0" smtClean="0">
                <a:solidFill>
                  <a:srgbClr val="002060"/>
                </a:solidFill>
              </a:rPr>
              <a:t>Селиверстова Юлия Викторовна</a:t>
            </a:r>
          </a:p>
          <a:p>
            <a:pPr algn="r"/>
            <a:endParaRPr lang="ru-RU" sz="3100" b="1" dirty="0" smtClean="0">
              <a:solidFill>
                <a:srgbClr val="002060"/>
              </a:solidFill>
            </a:endParaRPr>
          </a:p>
          <a:p>
            <a:pPr algn="r"/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Тюмень, 2015 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8" y="1"/>
            <a:ext cx="9192857" cy="68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28794" y="4786322"/>
            <a:ext cx="7215206" cy="133984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Проблемы –  это дар свыше,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ведь они помогают нам становиться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сильнее и мудрее!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даш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1835785" cy="2744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Маша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85728"/>
            <a:ext cx="1842135" cy="2375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://lycee81tmn.ru/news81l/data/upimages/84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928934"/>
            <a:ext cx="2247036" cy="1770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ttp://lycee81tmn.ru/news81l/data/upimages/3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000372"/>
            <a:ext cx="2458221" cy="1683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http://lycee81tmn.ru/news81l/data/upimages/644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14290"/>
            <a:ext cx="328614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2000264" cy="2295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8" y="1"/>
            <a:ext cx="919285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001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Расширение спектра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дополнительных услуг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1142984"/>
          <a:ext cx="8501122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/>
                <a:gridCol w="5500726"/>
              </a:tblGrid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Год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Количество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 дополнительных услуг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8" y="1"/>
            <a:ext cx="9192857" cy="68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001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Выполнение социального заказа родителей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Юлия\Desktop\2013-05-16\00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14422"/>
            <a:ext cx="364333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Юлия\Desktop\2013-05-16\00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929066"/>
            <a:ext cx="364333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G:\Интернетстраница\Визитка МАДОУ172\физио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28"/>
          <a:stretch>
            <a:fillRect/>
          </a:stretch>
        </p:blipFill>
        <p:spPr bwMode="auto">
          <a:xfrm>
            <a:off x="785786" y="1643050"/>
            <a:ext cx="3500462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8" y="1"/>
            <a:ext cx="9192857" cy="68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Удовлетворение потребности детей и запросов родителей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Юлия\Desktop\директор\172\фото детсада\фото на улице и в группе\S370026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21609" y="2165010"/>
            <a:ext cx="3819243" cy="2918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Юлия\Desktop\директор\172\фото детсада\фото на улице и в группе\SA40010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4500594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7" y="-11572"/>
            <a:ext cx="9192857" cy="72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Увеличение клиентской базы за счет родителей неорганизованных детей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SC0386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643050"/>
            <a:ext cx="3071834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325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643050"/>
            <a:ext cx="3204729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Юлия\Desktop\2013-05-16\Старые фото сада\IMG_631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214818"/>
            <a:ext cx="3141169" cy="2214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Юлия\Desktop\Новая           папка\172\фото детсада\ГКП\ГКП\Первые шаги\_MG_55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214818"/>
            <a:ext cx="3286148" cy="2190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7" y="0"/>
            <a:ext cx="9192857" cy="68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</a:rPr>
              <a:t>Повышение качества дополнительных услуг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5357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Федеральный закон от 29.12.2012 г. «Об образовании в Российской Федерации»;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«Правила оказания платных образовательных услуг», утвержденных постановлением Правительства Российской Федерации от 15.08.2013 г. № 706;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Приказ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Минобрнауки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России от 09.12.2013 г. № 1315 «Об утверждении примерной формы договора об образовании...»;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Приказ Министерства образования и науки Российской Федерации (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Минобрнауки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России) от 17 октября 2013 г. N 1155 г. Москва «Об утверждении федерального государственного образовательного стандарта дошкольного образования»; 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Основная общеобразовательная программа дошкольного образования детского сада;</a:t>
            </a:r>
          </a:p>
          <a:p>
            <a:pPr algn="just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СанПиН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2.4.1.3049-13 «Санитарно-эпидемиологические  требования к устройству, содержанию и организации режима работы ДОО» от 15.05.2013 г.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8" y="1"/>
            <a:ext cx="9192857" cy="68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Повышение компетенции и профессионализма педагогов  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Юлия\Desktop\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500174"/>
            <a:ext cx="2129545" cy="2928958"/>
          </a:xfrm>
          <a:prstGeom prst="rect">
            <a:avLst/>
          </a:prstGeom>
          <a:noFill/>
        </p:spPr>
      </p:pic>
      <p:pic>
        <p:nvPicPr>
          <p:cNvPr id="1028" name="Picture 4" descr="C:\Users\Юлия\Desktop\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500174"/>
            <a:ext cx="2181620" cy="3000396"/>
          </a:xfrm>
          <a:prstGeom prst="rect">
            <a:avLst/>
          </a:prstGeom>
          <a:noFill/>
        </p:spPr>
      </p:pic>
      <p:pic>
        <p:nvPicPr>
          <p:cNvPr id="1029" name="Picture 5" descr="C:\Users\Юлия\Desktop\0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2124551" cy="3006734"/>
          </a:xfrm>
          <a:prstGeom prst="rect">
            <a:avLst/>
          </a:prstGeom>
          <a:noFill/>
        </p:spPr>
      </p:pic>
      <p:pic>
        <p:nvPicPr>
          <p:cNvPr id="1030" name="Picture 6" descr="C:\Users\Юлия\Desktop\г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2129677" cy="2928958"/>
          </a:xfrm>
          <a:prstGeom prst="rect">
            <a:avLst/>
          </a:prstGeom>
          <a:noFill/>
        </p:spPr>
      </p:pic>
      <p:pic>
        <p:nvPicPr>
          <p:cNvPr id="1031" name="Picture 7" descr="C:\Users\Юлия\Desktop\IMG_759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2786082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Users\Юлия\Desktop\IMG_635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714884"/>
            <a:ext cx="2786082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670886"/>
            <a:ext cx="2786082" cy="195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8" y="1"/>
            <a:ext cx="9192857" cy="68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Создание условий для организации дополнительных услуг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142984"/>
            <a:ext cx="3071834" cy="4607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857653" cy="264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C:\Users\user4\Desktop\119___10\IMG_1940.JPG"/>
          <p:cNvPicPr>
            <a:picLocks noGrp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14818"/>
            <a:ext cx="3857652" cy="264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ЦЕНТР РАЗВИТИЯ РЕБЕНКА –ДЕТСКИЙ САД № 172 ГОРОДА  ТЮМЕНИ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58" y="1"/>
            <a:ext cx="9192857" cy="68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Привлечение дополнительных средств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599" cy="5212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6148"/>
                <a:gridCol w="1714512"/>
                <a:gridCol w="1076313"/>
                <a:gridCol w="1076313"/>
                <a:gridCol w="107631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r>
                        <a:rPr lang="ru-RU" sz="24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r>
                        <a:rPr lang="ru-RU" sz="24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измерения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2013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1554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Сумма доходов, полученных учреждением от оказания платных услуг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рублей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5342,2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5219,7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6209,8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1193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Средняя заработная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плата  педагогов дополнительного образования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645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Общее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потребителей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воспользовавшихся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платными </a:t>
                      </a: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услугами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АУ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</TotalTime>
  <Words>1284</Words>
  <Application>Microsoft Office PowerPoint</Application>
  <PresentationFormat>Экран (4:3)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Дополнительные образовательные услуги: проблемы и пути решения  </vt:lpstr>
      <vt:lpstr>Расширение спектра  дополнительных услуг</vt:lpstr>
      <vt:lpstr>Выполнение социального заказа родителей</vt:lpstr>
      <vt:lpstr>Удовлетворение потребности детей и запросов родителей</vt:lpstr>
      <vt:lpstr>Увеличение клиентской базы за счет родителей неорганизованных детей</vt:lpstr>
      <vt:lpstr>Повышение качества дополнительных услуг</vt:lpstr>
      <vt:lpstr>Повышение компетенции и профессионализма педагогов   </vt:lpstr>
      <vt:lpstr>Создание условий для организации дополнительных услуг</vt:lpstr>
      <vt:lpstr>Привлечение дополнительных средств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</cp:lastModifiedBy>
  <cp:revision>183</cp:revision>
  <dcterms:created xsi:type="dcterms:W3CDTF">2013-05-18T03:37:09Z</dcterms:created>
  <dcterms:modified xsi:type="dcterms:W3CDTF">2015-05-26T07:51:09Z</dcterms:modified>
</cp:coreProperties>
</file>