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21" autoAdjust="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F49B0-7C56-41AF-B8BB-96DA94725DD5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AD947-BCA9-494B-9048-CFC9887B1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55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несколько лет в одном из заданий ЕГЭ высокого уровня сложности нужно решить задание с параметром. В соответствии с кодификатором элементов содержания для проведения единого государственного</a:t>
            </a:r>
            <a:r>
              <a:rPr lang="ru-RU" sz="14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экзамена по математике (КЭС), в этом задании может быть уравнение, неравенство, либо их система. В демоверсии 2017 г. – система уравнений с модулем. (2015. 2016 гг. – аналогично).</a:t>
            </a:r>
          </a:p>
          <a:p>
            <a:pPr algn="just"/>
            <a:r>
              <a:rPr lang="ru-RU" sz="14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Вообще говоря, согласно спецификации, чтобы решить эту задачу, нужно уметь решать рациональные, иррациональные, показательные, тригонометрические, логарифмические уравнения и неравенства, их системы.</a:t>
            </a:r>
          </a:p>
          <a:p>
            <a:pPr algn="just"/>
            <a:r>
              <a:rPr lang="ru-RU" sz="14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мой взгляд, задачи с параметром – незаменимое средство для тренировки логического мышления. Решение и разбор задач позволяет намного лучше понять стандартные, без параметра, задачи.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AD947-BCA9-494B-9048-CFC9887B12D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06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Т.К. среди заданий с параметром на ЕГЭ (впрочем, как и на олимпиадах) встречаются различные виды задач, то и критерии оценки таких заданий сильно различаются. Общим является то, что для получения даже одного балла нужно существенно продвинуться в решении.</a:t>
            </a:r>
          </a:p>
          <a:p>
            <a:r>
              <a:rPr lang="ru-RU" dirty="0" smtClean="0"/>
              <a:t>В качестве примера предлагаю ознакомиться с критериями оценивания одной из таких задач.</a:t>
            </a:r>
          </a:p>
          <a:p>
            <a:r>
              <a:rPr lang="ru-RU" dirty="0" smtClean="0"/>
              <a:t>В учебно-методических</a:t>
            </a:r>
            <a:r>
              <a:rPr lang="ru-RU" baseline="0" dirty="0" smtClean="0"/>
              <a:t> материалах для председателей и членов региональных предметных комиссий по проверке выполнения заданий с развернутым ответом экзаменационных работ ЕГЭ 2015 года приводятся такие критерии оценки данного задания.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AD947-BCA9-494B-9048-CFC9887B12D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226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AD947-BCA9-494B-9048-CFC9887B12D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6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26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49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706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5266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65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330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8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28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51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90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14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60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1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2B25A-628A-47EA-9432-5AF03AA040E8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45DA1C-2629-4AC7-8E49-F7A432D44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90000">
              <a:schemeClr val="bg2">
                <a:lumMod val="90000"/>
              </a:schemeClr>
            </a:gs>
            <a:gs pos="100000">
              <a:schemeClr val="accent2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8900" y="1238131"/>
            <a:ext cx="74485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РЕШЕНИЯ ЗАДАЧ С ПАРАМЕТРАМИ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95775" y="6105418"/>
            <a:ext cx="7596809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М.Л.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Таланцева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методист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ЛабЕМО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ЦОД ТОГИРРО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4582" y="1432598"/>
            <a:ext cx="58681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Алгебраические выражения и параметр как переменная. 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Линейные уравнения и неравенства.</a:t>
            </a:r>
          </a:p>
          <a:p>
            <a:pPr marL="457200" indent="-457200" algn="just">
              <a:buAutoNum type="arabicPeriod"/>
            </a:pPr>
            <a:r>
              <a:rPr lang="ru-RU" sz="2000" b="1" baseline="0" dirty="0" smtClean="0">
                <a:solidFill>
                  <a:srgbClr val="002060"/>
                </a:solidFill>
              </a:rPr>
              <a:t>Квадратные уравнения и уравнения,</a:t>
            </a:r>
            <a:r>
              <a:rPr lang="ru-RU" sz="2000" b="1" dirty="0" smtClean="0">
                <a:solidFill>
                  <a:srgbClr val="002060"/>
                </a:solidFill>
              </a:rPr>
              <a:t> сводящиеся к квадратным. Исследование квадратного трехчлена.</a:t>
            </a:r>
            <a:endParaRPr lang="ru-RU" sz="2000" b="1" baseline="0" dirty="0" smtClean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5015" y="395834"/>
            <a:ext cx="9945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АЛГЕБРАИЧЕСКИЙ МЕТОД РЕШЕНИЯ ЗАДАЧ С ПАРАМЕТРАМИ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97548" y="1067958"/>
            <a:ext cx="4696212" cy="31085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baseline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решения задач, которые не требует применения аппарата математического анализа и построения графиков функций, кроме элементарных.</a:t>
            </a:r>
          </a:p>
          <a:p>
            <a:pPr algn="just"/>
            <a:endParaRPr lang="ru-RU" sz="2400" b="1" baseline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 – стандартные алгебраические преобразования и не слишком сложный логический перебо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</a:t>
            </a:r>
            <a:endParaRPr lang="ru-RU" sz="1400" b="1" i="1" baseline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50574" y="384721"/>
                <a:ext cx="11436626" cy="6488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Упростите выражение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</m:e>
                        </m:rad>
                      </m:e>
                    </m:rad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 </m:t>
                    </m:r>
                    <m:rad>
                      <m:radPr>
                        <m:degHide m:val="on"/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</m:e>
                        </m:rad>
                      </m:e>
                    </m:rad>
                  </m:oMath>
                </a14:m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вычислите его значение при 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1 + α, где 0 &lt; α &lt; 1.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+2</m:t>
                        </m:r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 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</m:e>
                    </m:rad>
                  </m:oMath>
                </a14:m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+2</m:t>
                        </m:r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 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ru-RU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−1</m:t>
                                    </m:r>
                                  </m:e>
                                </m:rad>
                                <m:r>
                                  <a:rPr lang="ru-RU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+1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ru-RU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−1</m:t>
                                    </m:r>
                                  </m:e>
                                </m:rad>
                                <m:r>
                                  <a:rPr lang="ru-RU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 условию  </a:t>
                </a:r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1 + α, где 0 &lt; α &lt; 1. 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Получаем 0 &lt; </a:t>
                </a:r>
                <a:r>
                  <a:rPr lang="en-US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</a:t>
                </a: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= 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α</a:t>
                </a: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&lt; 1.</a:t>
                </a:r>
              </a:p>
              <a:p>
                <a:pPr marL="457200" indent="540385">
                  <a:lnSpc>
                    <a:spcPct val="150000"/>
                  </a:lnSpc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2.</a:t>
                </a:r>
              </a:p>
              <a:p>
                <a:pPr marL="457200" indent="540385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</a:t>
                </a:r>
                <a:r>
                  <a:rPr lang="ru-RU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4" y="384721"/>
                <a:ext cx="11436626" cy="6488956"/>
              </a:xfrm>
              <a:prstGeom prst="rect">
                <a:avLst/>
              </a:prstGeom>
              <a:blipFill rotWithShape="0">
                <a:blip r:embed="rId2"/>
                <a:stretch>
                  <a:fillRect l="-746" r="-800" b="-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949966" y="15389"/>
            <a:ext cx="6118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Алгебраические выражения и параметр как переменная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431235" y="1015413"/>
                <a:ext cx="10190922" cy="4918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99110" indent="540385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Задачи для самостоятельного решения</a:t>
                </a:r>
                <a:endParaRPr lang="ru-RU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каких значениях параметра a значение выражения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𝟕</m:t>
                                </m:r>
                              </m:den>
                            </m:f>
                          </m:sup>
                        </m:sSup>
                        <m:r>
                          <a:rPr lang="ru-RU" sz="2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2000" b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ru-RU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f>
                          <m:f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𝟕</m:t>
                            </m:r>
                          </m:den>
                        </m:f>
                      </m:sup>
                    </m:sSup>
                  </m:oMath>
                </a14:m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равно 30?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каких значениях параметра a значение выражения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𝟑</m:t>
                        </m:r>
                      </m:deg>
                      <m:e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𝟎</m:t>
                        </m:r>
                        <m:r>
                          <a:rPr lang="ru-RU" sz="2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𝟎𝟎𝟏</m:t>
                        </m:r>
                        <m:r>
                          <a:rPr lang="ru-RU" sz="2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𝒂</m:t>
                        </m:r>
                      </m:e>
                    </m:rad>
                  </m:oMath>
                </a14:m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равно 0,5?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каком значении параметра b значение выражения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𝐥𝐨𝐠</m:t>
                                </m:r>
                              </m:e>
                              <m:sub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𝟒</m:t>
                                </m:r>
                              </m:sub>
                            </m:sSub>
                          </m:fName>
                          <m:e>
                            <m:r>
                              <a:rPr lang="ru-RU" sz="2000" b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𝒃</m:t>
                            </m:r>
                            <m:r>
                              <a:rPr lang="ru-RU" sz="2000" b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𝐥𝐨𝐠</m:t>
                                </m:r>
                              </m:e>
                              <m:sub>
                                <m:r>
                                  <a:rPr lang="ru-RU" sz="20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𝟒</m:t>
                                </m:r>
                              </m:sub>
                            </m:sSub>
                          </m:fName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𝟑</m:t>
                            </m:r>
                          </m:e>
                        </m:func>
                      </m:den>
                    </m:f>
                  </m:oMath>
                </a14:m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равно 3?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Найдите значение выражения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ru-RU" sz="2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𝟐𝟑</m:t>
                        </m:r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𝒚</m:t>
                        </m:r>
                      </m:num>
                      <m:den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</m:den>
                    </m:f>
                    <m:r>
                      <a:rPr lang="ru-RU" sz="2000" b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(x0; y0) – решение системы уравнений</a:t>
                </a:r>
              </a:p>
              <a:p>
                <a:pPr marL="180340" indent="-18034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20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sz="20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𝒚</m:t>
                                  </m:r>
                                  <m:r>
                                    <a:rPr lang="ru-RU" sz="20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ru-RU" sz="2000" b="1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</m:rad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𝟏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ru-RU" sz="20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𝒂</m:t>
                              </m:r>
                              <m:r>
                                <a:rPr lang="ru-RU" sz="2000" b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1015413"/>
                <a:ext cx="10190922" cy="4918782"/>
              </a:xfrm>
              <a:prstGeom prst="rect">
                <a:avLst/>
              </a:prstGeom>
              <a:blipFill rotWithShape="0">
                <a:blip r:embed="rId2"/>
                <a:stretch>
                  <a:fillRect l="-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6073658" y="0"/>
            <a:ext cx="6118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Алгебраические выражения и параметр как переменная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7294" y="0"/>
            <a:ext cx="55659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  <a:tabLst>
                <a:tab pos="228600" algn="l"/>
                <a:tab pos="44958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Линейные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уравнения и неравенства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79443" y="1149081"/>
                <a:ext cx="10508973" cy="5360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каждого значения параметра 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решите неравенство 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ru-RU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&gt; </a:t>
                </a:r>
                <a:r>
                  <a:rPr lang="ru-RU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Решение. </a:t>
                </a:r>
                <a:endParaRPr lang="ru-RU" sz="24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Рассмотрим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все возможные случаи: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&gt;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0;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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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&lt;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0;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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 </m:t>
                    </m:r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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lnSpc>
                    <a:spcPct val="150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 =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0; 0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&gt; 3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решений нет.</a:t>
                </a:r>
              </a:p>
              <a:p>
                <a:pPr indent="540385">
                  <a:lnSpc>
                    <a:spcPct val="150000"/>
                  </a:lnSpc>
                </a:pP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&gt;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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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при </a:t>
                </a:r>
                <a:r>
                  <a:rPr 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&lt;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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; </m:t>
                    </m:r>
                    <m:f>
                      <m:fPr>
                        <m:ctrlP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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при </a:t>
                </a:r>
                <a:r>
                  <a:rPr lang="ru-RU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 = </a:t>
                </a:r>
                <a:r>
                  <a:rPr lang="ru-RU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 решений нет.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1149081"/>
                <a:ext cx="10508973" cy="5360635"/>
              </a:xfrm>
              <a:prstGeom prst="rect">
                <a:avLst/>
              </a:prstGeom>
              <a:blipFill rotWithShape="0">
                <a:blip r:embed="rId2"/>
                <a:stretch>
                  <a:fillRect l="-870" b="-15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8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48139" y="1608703"/>
                <a:ext cx="11913704" cy="1968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8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Найдите, при каких значениях параметра </a:t>
                </a:r>
                <a:r>
                  <a:rPr lang="en-US" sz="2800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уравнение</a:t>
                </a:r>
              </a:p>
              <a:p>
                <a:pPr marL="180340" indent="-180340"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𝒙</m:t>
                          </m:r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𝟒</m:t>
                          </m:r>
                        </m:e>
                      </m:d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𝟏𝟎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𝒂𝒙</m:t>
                          </m:r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540385" indent="-540385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имеет корень, принадлежащий промежутку (0;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]"/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𝟗</m:t>
                        </m:r>
                      </m:e>
                    </m:d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39" y="1608703"/>
                <a:ext cx="11913704" cy="1968488"/>
              </a:xfrm>
              <a:prstGeom prst="rect">
                <a:avLst/>
              </a:prstGeom>
              <a:blipFill rotWithShape="0">
                <a:blip r:embed="rId2"/>
                <a:stretch>
                  <a:fillRect l="-1024" b="-7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59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85530" y="0"/>
                <a:ext cx="12006470" cy="6916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540385">
                  <a:lnSpc>
                    <a:spcPct val="150000"/>
                  </a:lnSpc>
                </a:pPr>
                <a:r>
                  <a:rPr lang="ru-RU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Выясним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при каких значениях параметра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уравнение имеет корни.</a:t>
                </a: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−8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+10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(2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-10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ax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)=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+18);</a:t>
                </a:r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i="1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(2-10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)=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+18).</a:t>
                </a:r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2−10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≠0, то есть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≠0,2 и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≠0, то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18+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2−10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Найдем, при каких значениях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корень уравнения принадлежит промежутку </a:t>
                </a:r>
                <a14:m>
                  <m:oMath xmlns:m="http://schemas.openxmlformats.org/officeDocument/2006/math">
                    <m:d>
                      <m:dPr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0;</m:t>
                        </m:r>
                        <m:d>
                          <m:dPr>
                            <m:begChr m:val=""/>
                            <m:endChr m:val="]"/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9</m:t>
                            </m:r>
                          </m:e>
                        </m:d>
                      </m:e>
                    </m:d>
                    <m:r>
                      <a:rPr lang="ru-RU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 Т.Е.  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0&lt;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18+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2−10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≤9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  </m:t>
                    </m:r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18+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2−10</m:t>
                                </m:r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≤9,</m:t>
                            </m:r>
                          </m:e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18+</m:t>
                                </m:r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2−10</m:t>
                                </m:r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&gt;0;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91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2−10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≤0,</m:t>
                            </m:r>
                          </m:e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18+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10(0,2−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)</m:t>
                                </m:r>
                              </m:den>
                            </m:f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&gt;0;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≤0 или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&gt;0,2,</m:t>
                            </m:r>
                          </m:e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−18&lt;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&lt;0,2;</m:t>
                            </m:r>
                          </m:e>
                        </m:eqArr>
                      </m:e>
                    </m:d>
                  </m:oMath>
                </a14:m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Учитывая, что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≠0, получим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𝜖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−18;0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0,2, уравнение принимает вид 0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=3,64,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корней нет.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0, уравнение превращается в тождество 0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=0.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Корнем уравнения является любое действительное число, то есть при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 уравнение имеет корни, принадлежащие заданному промежутку.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Значит, искомые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𝜖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(−18; </m:t>
                    </m:r>
                    <m:d>
                      <m:dPr>
                        <m:begChr m:val=""/>
                        <m:endChr m:val="]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𝜖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(−18; </m:t>
                    </m:r>
                    <m:d>
                      <m:dPr>
                        <m:begChr m:val=""/>
                        <m:endChr m:val="]"/>
                        <m:ctrlP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30" y="0"/>
                <a:ext cx="12006470" cy="6916381"/>
              </a:xfrm>
              <a:prstGeom prst="rect">
                <a:avLst/>
              </a:prstGeom>
              <a:blipFill rotWithShape="0">
                <a:blip r:embed="rId2"/>
                <a:stretch>
                  <a:fillRect r="-406" b="-9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54157" y="910807"/>
                <a:ext cx="10800522" cy="5497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99110" indent="540385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Задачи для самостоятельного решения</a:t>
                </a:r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Решите уравнение </a:t>
                </a:r>
                <a14:m>
                  <m:oMath xmlns:m="http://schemas.openxmlformats.org/officeDocument/2006/math"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𝟕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𝟒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при всех значениях параметра 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Решите уравнение </a:t>
                </a:r>
                <a14:m>
                  <m:oMath xmlns:m="http://schemas.openxmlformats.org/officeDocument/2006/math"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𝟓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d>
                      <m:dPr>
                        <m:ctrlPr>
                          <a:rPr lang="ru-RU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𝒂</m:t>
                        </m:r>
                      </m:e>
                    </m:d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𝟑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𝟕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при всех значениях параметра 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каждого значения параметра 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решите неравенство </a:t>
                </a:r>
                <a14:m>
                  <m:oMath xmlns:m="http://schemas.openxmlformats.org/officeDocument/2006/math"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𝒂𝒙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𝟐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Для каждого значения параметра 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решите неравенство </a:t>
                </a:r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80340" indent="-180340"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𝟏𝟐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𝒂𝒙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𝟏𝟒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≥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𝒙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𝟕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𝒂</m:t>
                      </m:r>
                      <m:r>
                        <a:rPr lang="ru-RU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157" y="910807"/>
                <a:ext cx="10800522" cy="5497402"/>
              </a:xfrm>
              <a:prstGeom prst="rect">
                <a:avLst/>
              </a:prstGeom>
              <a:blipFill rotWithShape="0">
                <a:blip r:embed="rId2"/>
                <a:stretch>
                  <a:fillRect l="-1016" r="-11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7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5236" y="0"/>
            <a:ext cx="11277599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tabLst>
                <a:tab pos="228600" algn="l"/>
                <a:tab pos="449580" algn="l"/>
              </a:tabLs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Квадратные уравнения и уравнения, сводящиеся к квадратным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04800" y="498663"/>
                <a:ext cx="11887200" cy="6239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2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каких значениях параметра m уравнение </a:t>
                </a:r>
                <a14:m>
                  <m:oMath xmlns:m="http://schemas.openxmlformats.org/officeDocument/2006/math"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𝒎</m:t>
                    </m:r>
                    <m:sSup>
                      <m:sSupPr>
                        <m:ctrlPr>
                          <a:rPr lang="ru-RU" sz="2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2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𝟓</m:t>
                    </m:r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  <m:r>
                      <a:rPr lang="ru-RU" sz="2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</m:t>
                    </m:r>
                    <m:r>
                      <a:rPr lang="ru-RU" sz="2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ru-RU" sz="22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имеет единственный корень?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Решение. </a:t>
                </a:r>
                <a:endParaRPr lang="ru-RU" sz="22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Разберем возможные случаи.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</a:t>
                </a: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ru-RU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 уравнение становится линейным </a:t>
                </a:r>
                <a14:m>
                  <m:oMath xmlns:m="http://schemas.openxmlformats.org/officeDocument/2006/math"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−5</m:t>
                    </m:r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+1=0</m:t>
                    </m:r>
                  </m:oMath>
                </a14:m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Оно имеет единственный корень </a:t>
                </a: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0,2.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 </a:t>
                </a: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≠0 </m:t>
                    </m:r>
                  </m:oMath>
                </a14:m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уравнение квадратное, оно имеет корень при </a:t>
                </a: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Дискриминант </a:t>
                </a: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</m:t>
                    </m:r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=25−4</m:t>
                    </m:r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2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25−4</m:t>
                      </m:r>
                      <m:r>
                        <a:rPr lang="en-US" sz="2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𝑚</m:t>
                      </m:r>
                      <m:r>
                        <a:rPr lang="en-US" sz="2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=0,</m:t>
                      </m:r>
                    </m:oMath>
                  </m:oMathPara>
                </a14:m>
                <a:endParaRPr lang="ru-RU" sz="22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ru-RU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6,25.</a:t>
                </a:r>
              </a:p>
              <a:p>
                <a:pPr marL="457200" indent="540385">
                  <a:lnSpc>
                    <a:spcPct val="150000"/>
                  </a:lnSpc>
                </a:pP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Значит, уравнение имеет единственный корень при </a:t>
                </a:r>
                <a14:m>
                  <m:oMath xmlns:m="http://schemas.openxmlformats.org/officeDocument/2006/math"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 и </m:t>
                    </m:r>
                    <m:r>
                      <a:rPr lang="en-US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ru-R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=6,25.</m:t>
                    </m:r>
                  </m:oMath>
                </a14:m>
                <a:endParaRPr lang="ru-RU" sz="22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</a:t>
                </a:r>
                <a:r>
                  <a:rPr lang="ru-RU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0; 6,25.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8663"/>
                <a:ext cx="11887200" cy="6239657"/>
              </a:xfrm>
              <a:prstGeom prst="rect">
                <a:avLst/>
              </a:prstGeom>
              <a:blipFill rotWithShape="0">
                <a:blip r:embed="rId2"/>
                <a:stretch>
                  <a:fillRect l="-667" r="-667" b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9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15617" y="201588"/>
                <a:ext cx="11476383" cy="70385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Найдите все значения параметра </a:t>
                </a:r>
                <a:r>
                  <a:rPr lang="en-US" sz="2800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при которых корни квадратного уравнения </a:t>
                </a:r>
                <a14:m>
                  <m:oMath xmlns:m="http://schemas.openxmlformats.org/officeDocument/2006/math"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𝒑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𝟖</m:t>
                        </m:r>
                      </m:e>
                    </m:d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𝟐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𝒑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  <m:r>
                      <a:rPr lang="ru-RU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:</m:t>
                    </m:r>
                  </m:oMath>
                </a14:m>
                <a:endParaRPr lang="ru-RU" sz="28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а) разного знака,</a:t>
                </a:r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б) положительные,</a:t>
                </a:r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в) отрицательные.</a:t>
                </a:r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Решение. </a:t>
                </a:r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Вычислим</a:t>
                </a:r>
                <a:r>
                  <a:rPr lang="ru-RU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дискриминант данного уравнения 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𝐷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ru-RU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−8</m:t>
                              </m:r>
                            </m:e>
                          </m:d>
                        </m:e>
                        <m:sup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−4∙2∙</m:t>
                      </m:r>
                      <m:d>
                        <m:d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−2</m:t>
                          </m:r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e>
                      </m:d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−16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+64+16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ru-RU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+64.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Т.к.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𝐷</m:t>
                    </m:r>
                    <m:r>
                      <a:rPr lang="ru-RU" sz="28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 при любом значении </a:t>
                </a:r>
                <a:r>
                  <a:rPr lang="en-US" sz="28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уравнение имеет 2 различных корня.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endParaRPr lang="ru-RU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17" y="201588"/>
                <a:ext cx="11476383" cy="7038594"/>
              </a:xfrm>
              <a:prstGeom prst="rect">
                <a:avLst/>
              </a:prstGeom>
              <a:blipFill rotWithShape="0">
                <a:blip r:embed="rId2"/>
                <a:stretch>
                  <a:fillRect l="-1062" r="-1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71061" y="201588"/>
                <a:ext cx="11820939" cy="6940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по условию корни разного знака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следовательно,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&lt;0.</m:t>
                    </m:r>
                  </m:oMath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 −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&lt;0, 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&gt;0.</m:t>
                      </m:r>
                    </m:oMath>
                  </m:oMathPara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б) по условию корни положительные, т.е.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&gt;0,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&gt;0.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8034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Получаем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&gt;0, 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&lt;0,</m:t>
                    </m:r>
                  </m:oMath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8−</m:t>
                          </m:r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&gt;0, </m:t>
                      </m:r>
                      <m:r>
                        <a:rPr lang="ru-R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8−</m:t>
                      </m:r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&gt;0,  </m:t>
                      </m:r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ru-R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&lt;8.</m:t>
                      </m:r>
                    </m:oMath>
                  </m:oMathPara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в) по условию корни отрицательные, т.е.</a:t>
                </a:r>
              </a:p>
              <a:p>
                <a:pPr marL="457200" indent="540385"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&gt;0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&lt;0.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18034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Получаем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&gt;0, 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&lt;0 </m:t>
                    </m:r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r>
                          <a:rPr lang="ru-R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&lt; 0, </a:t>
                </a:r>
                <a:r>
                  <a:rPr lang="ru-RU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8-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&lt; 0, </a:t>
                </a:r>
                <a:r>
                  <a:rPr lang="ru-RU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ru-RU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&gt; 8. </a:t>
                </a:r>
                <a:r>
                  <a:rPr lang="ru-RU" sz="2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Таких </a:t>
                </a:r>
                <a:r>
                  <a:rPr lang="en-US" sz="20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нет</a:t>
                </a:r>
                <a:r>
                  <a:rPr lang="ru-RU" sz="20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540385"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ru-RU" sz="20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Ответ: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б)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&lt;0, в) нет таких 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𝑝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000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61" y="201588"/>
                <a:ext cx="11820939" cy="694010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2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3500" y="243434"/>
            <a:ext cx="6774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ЗАДАЧ С ПАРАМЕТРАМИ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906426"/>
              </p:ext>
            </p:extLst>
          </p:nvPr>
        </p:nvGraphicFramePr>
        <p:xfrm>
          <a:off x="2025899" y="2525606"/>
          <a:ext cx="9638030" cy="395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120">
                  <a:extLst>
                    <a:ext uri="{9D8B030D-6E8A-4147-A177-3AD203B41FA5}">
                      <a16:colId xmlns:a16="http://schemas.microsoft.com/office/drawing/2014/main" val="1930144733"/>
                    </a:ext>
                  </a:extLst>
                </a:gridCol>
                <a:gridCol w="1565910">
                  <a:extLst>
                    <a:ext uri="{9D8B030D-6E8A-4147-A177-3AD203B41FA5}">
                      <a16:colId xmlns:a16="http://schemas.microsoft.com/office/drawing/2014/main" val="3018951200"/>
                    </a:ext>
                  </a:extLst>
                </a:gridCol>
              </a:tblGrid>
              <a:tr h="3993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Содержание критерия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697628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Обоснованно получен верный ответ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016017"/>
                  </a:ext>
                </a:extLst>
              </a:tr>
              <a:tr h="68928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С помощью верного рассуждения получено множество значений </a:t>
                      </a:r>
                      <a:r>
                        <a:rPr lang="ru-RU" b="1" i="1" dirty="0" smtClean="0">
                          <a:solidFill>
                            <a:srgbClr val="002060"/>
                          </a:solidFill>
                        </a:rPr>
                        <a:t>а, </a:t>
                      </a:r>
                      <a:r>
                        <a:rPr lang="ru-RU" b="1" i="0" dirty="0" smtClean="0">
                          <a:solidFill>
                            <a:srgbClr val="002060"/>
                          </a:solidFill>
                        </a:rPr>
                        <a:t>отличающееся от искомого конечным числом точек</a:t>
                      </a:r>
                      <a:endParaRPr lang="ru-RU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592484"/>
                  </a:ext>
                </a:extLst>
              </a:tr>
              <a:tr h="68928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С помощью верного рассуждения получены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все граничные точки искомого множества значений </a:t>
                      </a:r>
                      <a:r>
                        <a:rPr lang="ru-RU" b="1" i="1" baseline="0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endParaRPr lang="ru-RU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631613"/>
                  </a:ext>
                </a:extLst>
              </a:tr>
              <a:tr h="68928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Верно найдена хотя бы одна граничная точка искомого множества значений </a:t>
                      </a:r>
                      <a:r>
                        <a:rPr lang="ru-RU" b="1" i="1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endParaRPr lang="ru-RU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345971"/>
                  </a:ext>
                </a:extLst>
              </a:tr>
              <a:tr h="68928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Решение не соответствует ни одному из критериев, перечисленных выше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09783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002060"/>
                          </a:solidFill>
                        </a:rPr>
                        <a:t>Максимальный балл</a:t>
                      </a:r>
                      <a:endParaRPr lang="ru-RU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67802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05499" y="912614"/>
                <a:ext cx="9855971" cy="11662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Задача.</a:t>
                </a:r>
              </a:p>
              <a:p>
                <a:pPr algn="just"/>
                <a:r>
                  <a:rPr lang="ru-RU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все значения а, при каждом из которых уравнение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ru-RU" sz="2000" b="1" i="1" smtClean="0">
                                <a:latin typeface="Cambria Math" panose="02040503050406030204" pitchFamily="18" charset="0"/>
                              </a:rPr>
                              <m:t>х</m:t>
                            </m:r>
                          </m:den>
                        </m:f>
                        <m:r>
                          <a:rPr lang="ru-RU" sz="2000" b="1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ru-RU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ru-RU" sz="2000" b="1" i="1" smtClean="0">
                        <a:latin typeface="Cambria Math" panose="02040503050406030204" pitchFamily="18" charset="0"/>
                      </a:rPr>
                      <m:t>=ах −</m:t>
                    </m:r>
                    <m:r>
                      <a:rPr lang="ru-RU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2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</a:t>
                </a:r>
                <a:r>
                  <a:rPr lang="ru-RU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промежутке (0; +∞) имеет более двух корней.</a:t>
                </a:r>
                <a:endPara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499" y="912614"/>
                <a:ext cx="9855971" cy="1166281"/>
              </a:xfrm>
              <a:prstGeom prst="rect">
                <a:avLst/>
              </a:prstGeom>
              <a:blipFill>
                <a:blip r:embed="rId3"/>
                <a:stretch>
                  <a:fillRect l="-681" t="-3141" b="-8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19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807574"/>
              </p:ext>
            </p:extLst>
          </p:nvPr>
        </p:nvGraphicFramePr>
        <p:xfrm>
          <a:off x="357953" y="1437096"/>
          <a:ext cx="11834046" cy="5086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2946">
                  <a:extLst>
                    <a:ext uri="{9D8B030D-6E8A-4147-A177-3AD203B41FA5}">
                      <a16:colId xmlns:a16="http://schemas.microsoft.com/office/drawing/2014/main" val="4242787061"/>
                    </a:ext>
                  </a:extLst>
                </a:gridCol>
                <a:gridCol w="1101929">
                  <a:extLst>
                    <a:ext uri="{9D8B030D-6E8A-4147-A177-3AD203B41FA5}">
                      <a16:colId xmlns:a16="http://schemas.microsoft.com/office/drawing/2014/main" val="4017711660"/>
                    </a:ext>
                  </a:extLst>
                </a:gridCol>
                <a:gridCol w="1031806">
                  <a:extLst>
                    <a:ext uri="{9D8B030D-6E8A-4147-A177-3AD203B41FA5}">
                      <a16:colId xmlns:a16="http://schemas.microsoft.com/office/drawing/2014/main" val="2529539436"/>
                    </a:ext>
                  </a:extLst>
                </a:gridCol>
                <a:gridCol w="1072990">
                  <a:extLst>
                    <a:ext uri="{9D8B030D-6E8A-4147-A177-3AD203B41FA5}">
                      <a16:colId xmlns:a16="http://schemas.microsoft.com/office/drawing/2014/main" val="1981897511"/>
                    </a:ext>
                  </a:extLst>
                </a:gridCol>
                <a:gridCol w="1184295">
                  <a:extLst>
                    <a:ext uri="{9D8B030D-6E8A-4147-A177-3AD203B41FA5}">
                      <a16:colId xmlns:a16="http://schemas.microsoft.com/office/drawing/2014/main" val="2920993605"/>
                    </a:ext>
                  </a:extLst>
                </a:gridCol>
                <a:gridCol w="1158695">
                  <a:extLst>
                    <a:ext uri="{9D8B030D-6E8A-4147-A177-3AD203B41FA5}">
                      <a16:colId xmlns:a16="http://schemas.microsoft.com/office/drawing/2014/main" val="4172460552"/>
                    </a:ext>
                  </a:extLst>
                </a:gridCol>
                <a:gridCol w="1366531">
                  <a:extLst>
                    <a:ext uri="{9D8B030D-6E8A-4147-A177-3AD203B41FA5}">
                      <a16:colId xmlns:a16="http://schemas.microsoft.com/office/drawing/2014/main" val="3136076875"/>
                    </a:ext>
                  </a:extLst>
                </a:gridCol>
                <a:gridCol w="694854">
                  <a:extLst>
                    <a:ext uri="{9D8B030D-6E8A-4147-A177-3AD203B41FA5}">
                      <a16:colId xmlns:a16="http://schemas.microsoft.com/office/drawing/2014/main" val="1309372915"/>
                    </a:ext>
                  </a:extLst>
                </a:gridCol>
              </a:tblGrid>
              <a:tr h="503473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848173"/>
                  </a:ext>
                </a:extLst>
              </a:tr>
              <a:tr h="9165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(в 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5459481"/>
                  </a:ext>
                </a:extLst>
              </a:tr>
              <a:tr h="9165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 (в 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8721946"/>
                  </a:ext>
                </a:extLst>
              </a:tr>
              <a:tr h="9165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 (в 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0817945"/>
                  </a:ext>
                </a:extLst>
              </a:tr>
              <a:tr h="9165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 (в 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0,02/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9344271"/>
                  </a:ext>
                </a:extLst>
              </a:tr>
              <a:tr h="91657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Положительный 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0,8/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522515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40330" y="243434"/>
            <a:ext cx="92773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ВЫПОЛНЕНИЯ ЗАДАНИЙ ЕГЭ ПО МАТЕМАТИКЕ (ПРОФИЛЬНЫЙ УРОВЕНЬ) ПОВЫШЕННОГО И ВЫСОКОГО УРОВНЯ СЛОЖНОСТИ В 2016 ОБУЧАЮЩИМИСЯ ТЮМЕНСКОЙ ОБЛАСТИ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6770" y="508725"/>
            <a:ext cx="11035229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величина, характеризующая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какое-нибудь основное свойство машины, устройства, системы или явления, процесса.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r">
              <a:lnSpc>
                <a:spcPct val="150000"/>
              </a:lnSpc>
              <a:spcAft>
                <a:spcPts val="800"/>
              </a:spcAft>
            </a:pP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Толковый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словарь </a:t>
            </a:r>
            <a:endPara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 - величина, входящая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математическую формулу и сохраняющую своё постоянное значение лишь в условиях данной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задачи. </a:t>
            </a:r>
          </a:p>
          <a:p>
            <a:pPr indent="540385" algn="r">
              <a:lnSpc>
                <a:spcPct val="150000"/>
              </a:lnSpc>
              <a:spcAft>
                <a:spcPts val="800"/>
              </a:spcAft>
            </a:pP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Энциклопедический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словарь, Большой словарь иностранных слов, Толковый словарь Ушакова и другие. </a:t>
            </a:r>
            <a:endPara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r">
              <a:lnSpc>
                <a:spcPct val="150000"/>
              </a:lnSpc>
              <a:spcAft>
                <a:spcPts val="800"/>
              </a:spcAft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r">
              <a:lnSpc>
                <a:spcPct val="150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Параметром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называется независимая переменная, значение которой в задаче считается заданным фиксированным или произвольным действительным числом, или числом, принадлежащим заранее оговоренному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множеству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3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211" y="236723"/>
            <a:ext cx="10748790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Многообразие заданий с параметрами охватывает весь курс школьной математики, но подавляющая часть из них относится к одному из четырех типов: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7594" y="2874098"/>
            <a:ext cx="11468558" cy="334995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уравнения, неравенства, их системы и совокупности, которые необходимо решить либо для любого значения параметра (параметров), либо для значений параметра, принадлежащих заранее оговоренному множеству. Этот тип заданий является базовым при овладении темой «Задания с параметрами», поскольку вложенный труд предопределяет успех и при решении задач всех других основных типов.</a:t>
            </a:r>
          </a:p>
        </p:txBody>
      </p:sp>
    </p:spTree>
    <p:extLst>
      <p:ext uri="{BB962C8B-B14F-4D97-AF65-F5344CB8AC3E}">
        <p14:creationId xmlns:p14="http://schemas.microsoft.com/office/powerpoint/2010/main" val="37777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211" y="236723"/>
            <a:ext cx="10748790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Многообразие заданий с параметрами охватывает весь курс школьной математики, но подавляющая часть из них относится к одному из четырех типов: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0846" y="2190591"/>
            <a:ext cx="11468557" cy="453919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уравнения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неравенства, их системы и совокупности, для которых требуется определить количество решений в зависимости от значения параметра (параметров). При решении заданий данного типа нет необходимости ни решать заданные уравнения, неравенства, их системы и совокупности и т. д., ни приводить эти решения; такая лишняя в большинстве случаев работа является тактической ошибкой, приводящей к неоправданным затратам времени. </a:t>
            </a:r>
          </a:p>
        </p:txBody>
      </p:sp>
    </p:spTree>
    <p:extLst>
      <p:ext uri="{BB962C8B-B14F-4D97-AF65-F5344CB8AC3E}">
        <p14:creationId xmlns:p14="http://schemas.microsoft.com/office/powerpoint/2010/main" val="17904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211" y="236723"/>
            <a:ext cx="10748790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Многообразие заданий с параметрами охватывает весь курс школьной математики, но подавляющая часть из них относится к одному из четырех типов: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7594" y="2733930"/>
            <a:ext cx="11468557" cy="267765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уравнения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неравенства, их системы и совокупности, для которых требуется найти все те значения параметра, при которых указанные уравнения, неравенства, их системы и совокупности имеют заданное число решений (в частности, не имеют или имеют бесконечное множество решений). Легко увидеть, что задачи типа 3 в каком-то смысле обратны задачам типа 2.</a:t>
            </a:r>
          </a:p>
        </p:txBody>
      </p:sp>
    </p:spTree>
    <p:extLst>
      <p:ext uri="{BB962C8B-B14F-4D97-AF65-F5344CB8AC3E}">
        <p14:creationId xmlns:p14="http://schemas.microsoft.com/office/powerpoint/2010/main" val="32202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211" y="236723"/>
            <a:ext cx="10748790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Многообразие заданий с параметрами охватывает весь курс школьной математики, но подавляющая часть из них относится к одному из четырех типов: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0847" y="2694173"/>
            <a:ext cx="11468557" cy="353943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уравнения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неравенства, их системы и совокупности, для которых при искомых значениях параметра множество решений удовлетворяет заданным условиям в области определения. Например, найти значения параметра, при которых: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выполняется для любого значения переменной из заданного промежутка;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решений первого уравнения является подмножеством множества решений второго уравнения и т. д.</a:t>
            </a:r>
          </a:p>
        </p:txBody>
      </p:sp>
    </p:spTree>
    <p:extLst>
      <p:ext uri="{BB962C8B-B14F-4D97-AF65-F5344CB8AC3E}">
        <p14:creationId xmlns:p14="http://schemas.microsoft.com/office/powerpoint/2010/main" val="15310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0180" y="1020288"/>
            <a:ext cx="105063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1" baseline="0" dirty="0" smtClean="0">
                <a:solidFill>
                  <a:srgbClr val="002060"/>
                </a:solidFill>
              </a:rPr>
              <a:t>АЛГЕБРАИЧЕСКИЙ МЕТОД РЕШЕНИЯ – СПОСОБ</a:t>
            </a:r>
            <a:r>
              <a:rPr lang="ru-RU" sz="2800" b="1" dirty="0" smtClean="0">
                <a:solidFill>
                  <a:srgbClr val="002060"/>
                </a:solidFill>
              </a:rPr>
              <a:t> ПРЯМОГО РЕШЕНИЯ, ПОВТОРЯЮЩЕГО СТАНДАРТНЫЕ ПРОЦЕДУРЫ НАХОЖДЕНИЯ ОТВЕТА В ЗАДАЧАХ БЕЗ ПАРАМЕТРА</a:t>
            </a:r>
            <a:r>
              <a:rPr lang="ru-RU" sz="2800" b="1" baseline="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endParaRPr lang="ru-RU" sz="2800" b="1" baseline="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МЕТОД РЕШЕНИЯ, ОСНОВАННЫЙ НА ПОСТРОЕНИИ И ИССЛЕДОВАНИИ ГЕОМЕТРИЧЕСКОЙ МОДЕЛИ ДАННОЙ ЗАДАЧИ;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ФУНКЦИОНАЛЬНЫЙ (АНАЛИТИЧЕСКИЙ) МЕТОД, В КОТОРОМ БОГУТ БЫТЬ И ГЕОМЕТРИЧЕСКИЕ, И АЛГЕБРАИЧЕСКИЕ ЭЛЕМЕНТЫ, НО НЕОБХОДИМОЙ ЧАСТЬЮ РЕШЕНИЯ ЯВЛЯЕТСЯ ИССЛЕДОВАНИЕ И ПРИМЕНЕНИЕ СВОЙСТВ НЕКОТОРОЙ ФУНКЦИИ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5900" y="395834"/>
            <a:ext cx="6774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РЕШЕНИЯ ЗАДАЧ С ПАРАМЕТРАМИ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3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</TotalTime>
  <Words>1065</Words>
  <Application>Microsoft Office PowerPoint</Application>
  <PresentationFormat>Широкоэкранный</PresentationFormat>
  <Paragraphs>188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Maрина</dc:creator>
  <cp:lastModifiedBy>Марина Maрина</cp:lastModifiedBy>
  <cp:revision>39</cp:revision>
  <dcterms:created xsi:type="dcterms:W3CDTF">2017-01-30T04:35:25Z</dcterms:created>
  <dcterms:modified xsi:type="dcterms:W3CDTF">2017-09-12T11:40:07Z</dcterms:modified>
</cp:coreProperties>
</file>