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8" r:id="rId3"/>
    <p:sldId id="270" r:id="rId4"/>
    <p:sldId id="271" r:id="rId5"/>
    <p:sldId id="269" r:id="rId6"/>
    <p:sldId id="272" r:id="rId7"/>
    <p:sldId id="275" r:id="rId8"/>
    <p:sldId id="273" r:id="rId9"/>
    <p:sldId id="274" r:id="rId10"/>
    <p:sldId id="277" r:id="rId11"/>
    <p:sldId id="287" r:id="rId12"/>
    <p:sldId id="288" r:id="rId13"/>
    <p:sldId id="278" r:id="rId14"/>
    <p:sldId id="289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C7E52C-9B5E-48B9-BF17-1C5F169B5434}">
          <p14:sldIdLst>
            <p14:sldId id="266"/>
            <p14:sldId id="268"/>
            <p14:sldId id="270"/>
            <p14:sldId id="271"/>
            <p14:sldId id="269"/>
            <p14:sldId id="272"/>
            <p14:sldId id="275"/>
            <p14:sldId id="273"/>
            <p14:sldId id="274"/>
            <p14:sldId id="277"/>
            <p14:sldId id="287"/>
            <p14:sldId id="288"/>
            <p14:sldId id="278"/>
            <p14:sldId id="28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76" d="100"/>
          <a:sy n="76" d="100"/>
        </p:scale>
        <p:origin x="15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Олимпиадное движение по истории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участвуют в олимпиаде 5 - 11 классы </c:v>
                </c:pt>
                <c:pt idx="1">
                  <c:v>не участвуют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77777777777779"/>
          <c:y val="0.27176205373309503"/>
          <c:w val="0.33796296296296297"/>
          <c:h val="0.24424150175332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олимпиадоное движение по обществознанию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участвуют в олимпиаде</c:v>
                </c:pt>
                <c:pt idx="1">
                  <c:v>не участвуют в олимпиаде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009648099543117"/>
          <c:y val="0.39385363954588226"/>
          <c:w val="0.33064425974530959"/>
          <c:h val="0.249795236947363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гражданское самосознание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2014 - 2015 гг</c:v>
                </c:pt>
                <c:pt idx="1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соблюдение законов государства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2014 - 2015 гг</c:v>
                </c:pt>
                <c:pt idx="1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3.7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патриотизам, интернационализм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2014 - 2015 гг</c:v>
                </c:pt>
                <c:pt idx="1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330520"/>
        <c:axId val="340334832"/>
      </c:barChart>
      <c:catAx>
        <c:axId val="340330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0334832"/>
        <c:crosses val="autoZero"/>
        <c:auto val="1"/>
        <c:lblAlgn val="ctr"/>
        <c:lblOffset val="100"/>
        <c:noMultiLvlLbl val="0"/>
      </c:catAx>
      <c:valAx>
        <c:axId val="34033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330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2342-16A2-4D2F-ADAE-D59D54B3DD7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5F14-7367-43E2-9289-CB7E40F21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8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643676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Обобщение опыта 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школьного методического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бъединения учителей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стории по формированию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снов гражданской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дентичности в образовательном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пространстве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373216"/>
            <a:ext cx="3676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Троицкая Алена Юрьевна, </a:t>
            </a:r>
          </a:p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 МАОУ «</a:t>
            </a:r>
            <a:r>
              <a:rPr lang="ru-RU" smtClean="0"/>
              <a:t>Заводоуковская</a:t>
            </a:r>
            <a:r>
              <a:rPr lang="ru-RU" dirty="0" smtClean="0"/>
              <a:t> СОШ№2»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7642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Результативность: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komanda24.com/wp-content/uploads/2016/09/komanda-odna-t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420888"/>
            <a:ext cx="57531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27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3977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1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2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Военно-патриотический квест &amp;quot;Вперед, к победе&amp;#33;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0" y="2492896"/>
            <a:ext cx="190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68747" y="2492896"/>
            <a:ext cx="44347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Учащиеся 10 классов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аняли первое место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489" y="980728"/>
            <a:ext cx="865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Квест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«Вперед. К Победе»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628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Результаты диагностики изучения </a:t>
            </a:r>
            <a:r>
              <a:rPr lang="ru-RU" sz="2800" dirty="0"/>
              <a:t>уровней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гражданственности у обучающихся 8-11классов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580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0025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заложить в годы детства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основы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человечности и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гражданственности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дать ребенку правильное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видение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добра и зла.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В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Сухомлинский.</a:t>
            </a:r>
          </a:p>
          <a:p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0025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 </a:t>
            </a:r>
            <a:r>
              <a:rPr lang="ru-RU" sz="3200" dirty="0" smtClean="0"/>
              <a:t>в </a:t>
            </a:r>
            <a:r>
              <a:rPr lang="ru-RU" sz="3200" dirty="0"/>
              <a:t>условиях </a:t>
            </a:r>
            <a:r>
              <a:rPr lang="ru-RU" sz="3200" dirty="0" smtClean="0"/>
              <a:t>современного этапа развития российского </a:t>
            </a:r>
            <a:r>
              <a:rPr lang="ru-RU" sz="3200" dirty="0"/>
              <a:t>общества, </a:t>
            </a:r>
            <a:r>
              <a:rPr lang="ru-RU" sz="3200" dirty="0" smtClean="0"/>
              <a:t>его </a:t>
            </a:r>
            <a:r>
              <a:rPr lang="ru-RU" sz="3200" dirty="0"/>
              <a:t>ориентации </a:t>
            </a:r>
            <a:r>
              <a:rPr lang="ru-RU" sz="3200" dirty="0" smtClean="0"/>
              <a:t>на </a:t>
            </a:r>
            <a:r>
              <a:rPr lang="ru-RU" sz="3200" dirty="0"/>
              <a:t>построение </a:t>
            </a:r>
            <a:r>
              <a:rPr lang="ru-RU" sz="3200" dirty="0" smtClean="0"/>
              <a:t>правового </a:t>
            </a:r>
            <a:r>
              <a:rPr lang="ru-RU" sz="3200" dirty="0"/>
              <a:t>демократического </a:t>
            </a:r>
            <a:r>
              <a:rPr lang="ru-RU" sz="3200" dirty="0" smtClean="0"/>
              <a:t>государства</a:t>
            </a:r>
            <a:r>
              <a:rPr lang="ru-RU" sz="3200" dirty="0"/>
              <a:t>, формирование </a:t>
            </a:r>
            <a:r>
              <a:rPr lang="ru-RU" sz="3200" dirty="0" smtClean="0"/>
              <a:t>гражданской </a:t>
            </a:r>
          </a:p>
          <a:p>
            <a:r>
              <a:rPr lang="ru-RU" sz="3200" dirty="0" smtClean="0"/>
              <a:t>позиции одним </a:t>
            </a:r>
            <a:r>
              <a:rPr lang="ru-RU" sz="3200" dirty="0"/>
              <a:t>из основных </a:t>
            </a:r>
            <a:endParaRPr lang="ru-RU" sz="3200" dirty="0" smtClean="0"/>
          </a:p>
          <a:p>
            <a:r>
              <a:rPr lang="ru-RU" sz="3200" dirty="0" smtClean="0"/>
              <a:t>принципов </a:t>
            </a:r>
            <a:r>
              <a:rPr lang="ru-RU" sz="3200" dirty="0"/>
              <a:t>государственной политики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области образования</a:t>
            </a:r>
            <a:r>
              <a:rPr lang="ru-RU" sz="4000" dirty="0"/>
              <a:t>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00250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Гражданственность: </a:t>
            </a:r>
          </a:p>
          <a:p>
            <a:r>
              <a:rPr lang="ru-RU" sz="4000" dirty="0" smtClean="0"/>
              <a:t>– </a:t>
            </a:r>
            <a:r>
              <a:rPr lang="ru-RU" sz="3200" dirty="0"/>
              <a:t>нравственная позиция</a:t>
            </a:r>
            <a:r>
              <a:rPr lang="ru-RU" sz="3200" dirty="0" smtClean="0"/>
              <a:t>, выражающаяся </a:t>
            </a:r>
            <a:r>
              <a:rPr lang="ru-RU" sz="3200" dirty="0"/>
              <a:t>в чувстве долга и </a:t>
            </a:r>
            <a:r>
              <a:rPr lang="ru-RU" sz="3200" dirty="0" smtClean="0"/>
              <a:t>ответственности </a:t>
            </a:r>
            <a:r>
              <a:rPr lang="ru-RU" sz="3200" dirty="0"/>
              <a:t>человека перед </a:t>
            </a:r>
            <a:r>
              <a:rPr lang="ru-RU" sz="3200" dirty="0" smtClean="0"/>
              <a:t>гражданским </a:t>
            </a:r>
            <a:r>
              <a:rPr lang="ru-RU" sz="3200" dirty="0"/>
              <a:t>коллективом, к </a:t>
            </a:r>
            <a:endParaRPr lang="ru-RU" sz="3200" dirty="0" smtClean="0"/>
          </a:p>
          <a:p>
            <a:r>
              <a:rPr lang="ru-RU" sz="3200" dirty="0" smtClean="0"/>
              <a:t>которому </a:t>
            </a:r>
            <a:r>
              <a:rPr lang="ru-RU" sz="3200" dirty="0"/>
              <a:t>он принадлежит: </a:t>
            </a:r>
            <a:r>
              <a:rPr lang="ru-RU" sz="3200" dirty="0" smtClean="0"/>
              <a:t>государство</a:t>
            </a:r>
            <a:r>
              <a:rPr lang="ru-RU" sz="3200" dirty="0"/>
              <a:t>, семья, церковь, </a:t>
            </a:r>
            <a:r>
              <a:rPr lang="ru-RU" sz="3200" dirty="0" smtClean="0"/>
              <a:t>профессиональная </a:t>
            </a:r>
            <a:r>
              <a:rPr lang="ru-RU" sz="3200" dirty="0"/>
              <a:t>или иная </a:t>
            </a:r>
            <a:endParaRPr lang="ru-RU" sz="3200" dirty="0" smtClean="0"/>
          </a:p>
          <a:p>
            <a:r>
              <a:rPr lang="ru-RU" sz="3200" dirty="0" smtClean="0"/>
              <a:t>общность</a:t>
            </a:r>
            <a:r>
              <a:rPr lang="ru-RU" sz="3200" dirty="0"/>
              <a:t>, в готовности отстаивать </a:t>
            </a:r>
            <a:r>
              <a:rPr lang="ru-RU" sz="3200" dirty="0" smtClean="0"/>
              <a:t>и </a:t>
            </a:r>
            <a:r>
              <a:rPr lang="ru-RU" sz="3200" dirty="0"/>
              <a:t>защищать от всяких посягательств </a:t>
            </a:r>
            <a:endParaRPr lang="ru-RU" sz="3200" dirty="0" smtClean="0"/>
          </a:p>
          <a:p>
            <a:r>
              <a:rPr lang="ru-RU" sz="3200" dirty="0" smtClean="0"/>
              <a:t>её </a:t>
            </a:r>
            <a:r>
              <a:rPr lang="ru-RU" sz="3200" dirty="0"/>
              <a:t>права и </a:t>
            </a:r>
            <a:r>
              <a:rPr lang="ru-RU" sz="3200" dirty="0" smtClean="0"/>
              <a:t>интересы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387232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Нормативно-правовые акты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marL="742950" indent="-742950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Конституция РФ</a:t>
            </a:r>
          </a:p>
          <a:p>
            <a:pPr marL="742950" indent="-742950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об образовании</a:t>
            </a:r>
          </a:p>
          <a:p>
            <a:pPr marL="742950" indent="-742950">
              <a:buAutoNum type="arabicPeriod"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программа ОУ</a:t>
            </a:r>
          </a:p>
          <a:p>
            <a:pPr marL="742950" indent="-742950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ШМО учителей истории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243795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4000" dirty="0"/>
              <a:t>формировать гражданскую </a:t>
            </a:r>
            <a:endParaRPr lang="ru-RU" sz="4000" dirty="0" smtClean="0"/>
          </a:p>
          <a:p>
            <a:r>
              <a:rPr lang="ru-RU" sz="4000" dirty="0" smtClean="0"/>
              <a:t>позицию </a:t>
            </a:r>
            <a:r>
              <a:rPr lang="ru-RU" sz="4000" dirty="0"/>
              <a:t>учащихся на уроках </a:t>
            </a:r>
            <a:endParaRPr lang="ru-RU" sz="4000" dirty="0" smtClean="0"/>
          </a:p>
          <a:p>
            <a:r>
              <a:rPr lang="ru-RU" sz="4000" dirty="0" smtClean="0"/>
              <a:t>истории </a:t>
            </a:r>
            <a:r>
              <a:rPr lang="ru-RU" sz="4000" dirty="0"/>
              <a:t>и </a:t>
            </a:r>
            <a:r>
              <a:rPr lang="ru-RU" sz="4000" dirty="0" smtClean="0"/>
              <a:t>обществознания; </a:t>
            </a:r>
          </a:p>
          <a:p>
            <a:r>
              <a:rPr lang="ru-RU" sz="4000" dirty="0" smtClean="0"/>
              <a:t>во внеурочной деятельности ШМО </a:t>
            </a:r>
          </a:p>
          <a:p>
            <a:r>
              <a:rPr lang="ru-RU" sz="4000" dirty="0"/>
              <a:t>у</a:t>
            </a:r>
            <a:r>
              <a:rPr lang="ru-RU" sz="4000" dirty="0" smtClean="0"/>
              <a:t>чителей истории и обществознания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621" y="1213009"/>
            <a:ext cx="8296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Проектно-исследовательская деятельность: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Фоминцева НА\Desktop\Майер Владимир Владимир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8940"/>
            <a:ext cx="2447338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оминцева НА\Desktop\педагог года\3. Мои звездочки\Творческие работы учащихся\Из истории строиельства железной дороги Тюмень - Омск\грамота Май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4899"/>
            <a:ext cx="2526182" cy="34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school-zvd.ru/_uploads/images/9_m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6889"/>
            <a:ext cx="7272808" cy="4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48" y="1213009"/>
            <a:ext cx="8340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Видеоролики: «Спасибо за победу»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r="36337" b="23590"/>
          <a:stretch/>
        </p:blipFill>
        <p:spPr bwMode="auto">
          <a:xfrm>
            <a:off x="667549" y="1937561"/>
            <a:ext cx="7808902" cy="460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шаблона ссылка на </a:t>
            </a:r>
            <a:r>
              <a:rPr lang="en-US" dirty="0" err="1" smtClean="0"/>
              <a:t>Pedsovet.su</a:t>
            </a:r>
            <a:r>
              <a:rPr lang="en-US" dirty="0" smtClean="0"/>
              <a:t> </a:t>
            </a:r>
            <a:r>
              <a:rPr lang="ru-RU" dirty="0" smtClean="0"/>
              <a:t>обязательна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11"/>
            <a:ext cx="9144000" cy="73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chool-zvd.ru/_uploads/images/IMG_9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8" y="1566952"/>
            <a:ext cx="31807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8332"/>
            <a:ext cx="380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из СССР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school-zvd.ru/_uploads/images/IMG_9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78" y="1600200"/>
            <a:ext cx="3136270" cy="23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chool-zvd.ru/_uploads/images/IMG_9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8" y="4222043"/>
            <a:ext cx="318077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chool-zvd.ru/_uploads/images/IMG_93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78" y="4149080"/>
            <a:ext cx="30843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chool-zvd.ru/_uploads/images/IMG_25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799096"/>
            <a:ext cx="8716824" cy="58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диагностики изучения уровней сформированности гражданственности у обучающихся 8-11классов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Фоминцева НА</dc:creator>
  <cp:lastModifiedBy>user</cp:lastModifiedBy>
  <cp:revision>19</cp:revision>
  <dcterms:created xsi:type="dcterms:W3CDTF">2016-12-14T01:23:59Z</dcterms:created>
  <dcterms:modified xsi:type="dcterms:W3CDTF">2016-12-19T11:02:37Z</dcterms:modified>
</cp:coreProperties>
</file>