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80" r:id="rId4"/>
    <p:sldId id="282" r:id="rId5"/>
    <p:sldId id="284" r:id="rId6"/>
    <p:sldId id="276" r:id="rId7"/>
    <p:sldId id="277" r:id="rId8"/>
    <p:sldId id="272" r:id="rId9"/>
    <p:sldId id="258" r:id="rId10"/>
    <p:sldId id="259" r:id="rId11"/>
    <p:sldId id="261" r:id="rId12"/>
    <p:sldId id="262" r:id="rId13"/>
    <p:sldId id="263" r:id="rId14"/>
    <p:sldId id="274" r:id="rId15"/>
    <p:sldId id="283" r:id="rId16"/>
    <p:sldId id="257" r:id="rId17"/>
    <p:sldId id="275" r:id="rId18"/>
    <p:sldId id="281" r:id="rId19"/>
    <p:sldId id="267" r:id="rId20"/>
    <p:sldId id="268" r:id="rId21"/>
    <p:sldId id="269" r:id="rId22"/>
    <p:sldId id="271" r:id="rId23"/>
    <p:sldId id="273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96221-F676-4DD8-BCA7-C7E0FA7F543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C06F2-BCE0-441A-998A-6F4FA2A5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1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C06F2-BCE0-441A-998A-6F4FA2A583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1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B9D6A0-FD98-4277-9713-16310DCCC0AF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0E5FE2-E375-494B-BAE3-DD49EBC0D5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44825"/>
            <a:ext cx="8458200" cy="684076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Обучение русскому языку детей-мигрантов в среднем и старшем звене при помощи текстов унт.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381328"/>
            <a:ext cx="84582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0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      Лексические ошибки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Основная </a:t>
            </a:r>
            <a:r>
              <a:rPr lang="ru-RU" b="1" dirty="0">
                <a:latin typeface="Arial Black" panose="020B0A04020102020204" pitchFamily="34" charset="0"/>
              </a:rPr>
              <a:t>проблема заключается в небольшом </a:t>
            </a:r>
            <a:r>
              <a:rPr lang="ru-RU" b="1" dirty="0" smtClean="0">
                <a:latin typeface="Arial Black" panose="020B0A04020102020204" pitchFamily="34" charset="0"/>
              </a:rPr>
              <a:t>объеме словарного </a:t>
            </a:r>
            <a:r>
              <a:rPr lang="ru-RU" b="1" dirty="0">
                <a:latin typeface="Arial Black" panose="020B0A04020102020204" pitchFamily="34" charset="0"/>
              </a:rPr>
              <a:t>запаса ученика-мигранта (незнание названий </a:t>
            </a:r>
            <a:r>
              <a:rPr lang="ru-RU" b="1" dirty="0" smtClean="0">
                <a:latin typeface="Arial Black" panose="020B0A04020102020204" pitchFamily="34" charset="0"/>
              </a:rPr>
              <a:t>профессий</a:t>
            </a:r>
            <a:r>
              <a:rPr lang="ru-RU" b="1" dirty="0">
                <a:latin typeface="Arial Black" panose="020B0A04020102020204" pitchFamily="34" charset="0"/>
              </a:rPr>
              <a:t>, черт характера человека, частей тела и т. д.). </a:t>
            </a:r>
            <a:r>
              <a:rPr lang="ru-RU" b="1" dirty="0" smtClean="0">
                <a:latin typeface="Arial Black" panose="020B0A04020102020204" pitchFamily="34" charset="0"/>
              </a:rPr>
              <a:t>Также часто </a:t>
            </a:r>
            <a:r>
              <a:rPr lang="ru-RU" b="1" dirty="0">
                <a:latin typeface="Arial Black" panose="020B0A04020102020204" pitchFamily="34" charset="0"/>
              </a:rPr>
              <a:t>встречаются ошибки в выборе слова в речи </a:t>
            </a:r>
            <a:r>
              <a:rPr lang="ru-RU" b="1" dirty="0" smtClean="0">
                <a:latin typeface="Arial Black" panose="020B0A04020102020204" pitchFamily="34" charset="0"/>
              </a:rPr>
              <a:t>детей-мигрантов </a:t>
            </a:r>
            <a:r>
              <a:rPr lang="ru-RU" b="1" dirty="0">
                <a:latin typeface="Arial Black" panose="020B0A04020102020204" pitchFamily="34" charset="0"/>
              </a:rPr>
              <a:t>(например, слова «должен», «может», «нужно»). 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</a:t>
            </a:r>
            <a:r>
              <a:rPr lang="ru-RU" sz="4000" b="1" dirty="0" smtClean="0"/>
              <a:t>Орфографические ошибки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Орфографические ошибки детей-мигрантов связаны </a:t>
            </a:r>
            <a:r>
              <a:rPr lang="ru-RU" b="1" dirty="0" smtClean="0">
                <a:latin typeface="Arial Black" panose="020B0A04020102020204" pitchFamily="34" charset="0"/>
              </a:rPr>
              <a:t>не только </a:t>
            </a:r>
            <a:r>
              <a:rPr lang="ru-RU" b="1" dirty="0">
                <a:latin typeface="Arial Black" panose="020B0A04020102020204" pitchFamily="34" charset="0"/>
              </a:rPr>
              <a:t>с незнанием элементарных правил написания слов </a:t>
            </a:r>
            <a:r>
              <a:rPr lang="ru-RU" b="1" dirty="0" smtClean="0">
                <a:latin typeface="Arial Black" panose="020B0A04020102020204" pitchFamily="34" charset="0"/>
              </a:rPr>
              <a:t>на русском </a:t>
            </a:r>
            <a:r>
              <a:rPr lang="ru-RU" b="1" dirty="0">
                <a:latin typeface="Arial Black" panose="020B0A04020102020204" pitchFamily="34" charset="0"/>
              </a:rPr>
              <a:t>языке, но и с написанием слов по схеме «пишу </a:t>
            </a:r>
            <a:r>
              <a:rPr lang="ru-RU" b="1" dirty="0" smtClean="0">
                <a:latin typeface="Arial Black" panose="020B0A04020102020204" pitchFamily="34" charset="0"/>
              </a:rPr>
              <a:t>как слышу</a:t>
            </a:r>
            <a:r>
              <a:rPr lang="ru-RU" b="1" dirty="0">
                <a:latin typeface="Arial Black" panose="020B0A04020102020204" pitchFamily="34" charset="0"/>
              </a:rPr>
              <a:t>». В связи с этим в письменных текстах таких </a:t>
            </a:r>
            <a:r>
              <a:rPr lang="ru-RU" b="1" dirty="0" smtClean="0">
                <a:latin typeface="Arial Black" panose="020B0A04020102020204" pitchFamily="34" charset="0"/>
              </a:rPr>
              <a:t>учеников можно </a:t>
            </a:r>
            <a:r>
              <a:rPr lang="ru-RU" b="1" dirty="0">
                <a:latin typeface="Arial Black" panose="020B0A04020102020204" pitchFamily="34" charset="0"/>
              </a:rPr>
              <a:t>встретить такие слова, как «</a:t>
            </a:r>
            <a:r>
              <a:rPr lang="ru-RU" b="1" dirty="0" err="1">
                <a:latin typeface="Arial Black" panose="020B0A04020102020204" pitchFamily="34" charset="0"/>
              </a:rPr>
              <a:t>симйа</a:t>
            </a:r>
            <a:r>
              <a:rPr lang="ru-RU" b="1" dirty="0">
                <a:latin typeface="Arial Black" panose="020B0A04020102020204" pitchFamily="34" charset="0"/>
              </a:rPr>
              <a:t>», «</a:t>
            </a:r>
            <a:r>
              <a:rPr lang="ru-RU" b="1" dirty="0" err="1">
                <a:latin typeface="Arial Black" panose="020B0A04020102020204" pitchFamily="34" charset="0"/>
              </a:rPr>
              <a:t>канешна</a:t>
            </a:r>
            <a:r>
              <a:rPr lang="ru-RU" b="1" dirty="0">
                <a:latin typeface="Arial Black" panose="020B0A04020102020204" pitchFamily="34" charset="0"/>
              </a:rPr>
              <a:t>», «</a:t>
            </a:r>
            <a:r>
              <a:rPr lang="ru-RU" b="1" dirty="0" err="1" smtClean="0">
                <a:latin typeface="Arial Black" panose="020B0A04020102020204" pitchFamily="34" charset="0"/>
              </a:rPr>
              <a:t>памагайэт</a:t>
            </a:r>
            <a:r>
              <a:rPr lang="ru-RU" b="1" dirty="0">
                <a:latin typeface="Arial Black" panose="020B0A04020102020204" pitchFamily="34" charset="0"/>
              </a:rPr>
              <a:t>» и т. п. </a:t>
            </a:r>
          </a:p>
        </p:txBody>
      </p:sp>
    </p:spTree>
    <p:extLst>
      <p:ext uri="{BB962C8B-B14F-4D97-AF65-F5344CB8AC3E}">
        <p14:creationId xmlns:p14="http://schemas.microsoft.com/office/powerpoint/2010/main" val="41637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Грамматические ошибки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b="1" dirty="0">
                <a:latin typeface="Arial Black" panose="020B0A04020102020204" pitchFamily="34" charset="0"/>
              </a:rPr>
              <a:t>Грамматические ошибки чаще всего связаны с </a:t>
            </a:r>
            <a:r>
              <a:rPr lang="ru-RU" sz="9600" b="1" dirty="0" smtClean="0">
                <a:latin typeface="Arial Black" panose="020B0A04020102020204" pitchFamily="34" charset="0"/>
              </a:rPr>
              <a:t>неправильным </a:t>
            </a:r>
            <a:r>
              <a:rPr lang="ru-RU" sz="9600" b="1" dirty="0">
                <a:latin typeface="Arial Black" panose="020B0A04020102020204" pitchFamily="34" charset="0"/>
              </a:rPr>
              <a:t>согласованием существительных и прилагательных.</a:t>
            </a:r>
          </a:p>
          <a:p>
            <a:r>
              <a:rPr lang="ru-RU" sz="9600" b="1" dirty="0">
                <a:latin typeface="Arial Black" panose="020B0A04020102020204" pitchFamily="34" charset="0"/>
              </a:rPr>
              <a:t>Многим детям трудно определить род существительного, </a:t>
            </a:r>
            <a:r>
              <a:rPr lang="ru-RU" sz="9600" b="1" dirty="0" err="1">
                <a:latin typeface="Arial Black" panose="020B0A04020102020204" pitchFamily="34" charset="0"/>
              </a:rPr>
              <a:t>осо</a:t>
            </a:r>
            <a:r>
              <a:rPr lang="ru-RU" sz="9600" b="1" dirty="0">
                <a:latin typeface="Arial Black" panose="020B0A04020102020204" pitchFamily="34" charset="0"/>
              </a:rPr>
              <a:t>-</a:t>
            </a:r>
          </a:p>
          <a:p>
            <a:r>
              <a:rPr lang="ru-RU" sz="9600" b="1" dirty="0" err="1">
                <a:latin typeface="Arial Black" panose="020B0A04020102020204" pitchFamily="34" charset="0"/>
              </a:rPr>
              <a:t>бенно</a:t>
            </a:r>
            <a:r>
              <a:rPr lang="ru-RU" sz="9600" b="1" dirty="0">
                <a:latin typeface="Arial Black" panose="020B0A04020102020204" pitchFamily="34" charset="0"/>
              </a:rPr>
              <a:t> оканчивающегося на мягкий знак (конь, день, мать</a:t>
            </a:r>
          </a:p>
          <a:p>
            <a:r>
              <a:rPr lang="ru-RU" sz="9600" b="1" dirty="0">
                <a:latin typeface="Arial Black" panose="020B0A04020102020204" pitchFamily="34" charset="0"/>
              </a:rPr>
              <a:t>и т. п.). Кроме того, большие трудности возникают в изучении</a:t>
            </a:r>
          </a:p>
          <a:p>
            <a:r>
              <a:rPr lang="ru-RU" sz="9600" b="1" dirty="0">
                <a:latin typeface="Arial Black" panose="020B0A04020102020204" pitchFamily="34" charset="0"/>
              </a:rPr>
              <a:t>падежей: многие ученики, усвоив названия и падежные </a:t>
            </a:r>
            <a:r>
              <a:rPr lang="ru-RU" sz="9600" b="1" dirty="0" smtClean="0">
                <a:latin typeface="Arial Black" panose="020B0A04020102020204" pitchFamily="34" charset="0"/>
              </a:rPr>
              <a:t>вопросы</a:t>
            </a:r>
            <a:r>
              <a:rPr lang="ru-RU" sz="9600" b="1" dirty="0">
                <a:latin typeface="Arial Black" panose="020B0A04020102020204" pitchFamily="34" charset="0"/>
              </a:rPr>
              <a:t>, не могут правильно просклонять слов (что отразилось и </a:t>
            </a:r>
            <a:r>
              <a:rPr lang="ru-RU" sz="9600" b="1" dirty="0" smtClean="0">
                <a:latin typeface="Arial Black" panose="020B0A04020102020204" pitchFamily="34" charset="0"/>
              </a:rPr>
              <a:t>на результатах </a:t>
            </a:r>
            <a:r>
              <a:rPr lang="ru-RU" sz="9600" b="1" dirty="0">
                <a:latin typeface="Arial Black" panose="020B0A04020102020204" pitchFamily="34" charset="0"/>
              </a:rPr>
              <a:t>тестирования). Большие трудности вызывает </a:t>
            </a:r>
            <a:r>
              <a:rPr lang="ru-RU" sz="9600" b="1" dirty="0" smtClean="0">
                <a:latin typeface="Arial Black" panose="020B0A04020102020204" pitchFamily="34" charset="0"/>
              </a:rPr>
              <a:t>русский </a:t>
            </a:r>
            <a:r>
              <a:rPr lang="ru-RU" sz="9600" b="1" dirty="0">
                <a:latin typeface="Arial Black" panose="020B0A04020102020204" pitchFamily="34" charset="0"/>
              </a:rPr>
              <a:t>глагол: изменение форм, образование будущего времени</a:t>
            </a:r>
          </a:p>
          <a:p>
            <a:r>
              <a:rPr lang="ru-RU" sz="9600" b="1" dirty="0">
                <a:latin typeface="Arial Black" panose="020B0A04020102020204" pitchFamily="34" charset="0"/>
              </a:rPr>
              <a:t>(мы знаешь, ты пойти и т. п.).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66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</a:t>
            </a:r>
            <a:r>
              <a:rPr lang="ru-RU" sz="4000" b="1" dirty="0" smtClean="0"/>
              <a:t>Фонетические ошибки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Тип фонетических ошибок в большей степени зависит </a:t>
            </a:r>
            <a:r>
              <a:rPr lang="ru-RU" b="1" dirty="0" smtClean="0">
                <a:latin typeface="Arial Black" panose="020B0A04020102020204" pitchFamily="34" charset="0"/>
              </a:rPr>
              <a:t>от национальности </a:t>
            </a:r>
            <a:r>
              <a:rPr lang="ru-RU" b="1" dirty="0">
                <a:latin typeface="Arial Black" panose="020B0A04020102020204" pitchFamily="34" charset="0"/>
              </a:rPr>
              <a:t>ребенка. Например, дети, приехавшие </a:t>
            </a:r>
            <a:r>
              <a:rPr lang="ru-RU" b="1" dirty="0" err="1" smtClean="0">
                <a:latin typeface="Arial Black" panose="020B0A04020102020204" pitchFamily="34" charset="0"/>
              </a:rPr>
              <a:t>изТаджикистана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Arial Black" panose="020B0A04020102020204" pitchFamily="34" charset="0"/>
              </a:rPr>
              <a:t>и Узбекистана, испытывают трудности в различении</a:t>
            </a:r>
          </a:p>
          <a:p>
            <a:r>
              <a:rPr lang="ru-RU" b="1" dirty="0">
                <a:latin typeface="Arial Black" panose="020B0A04020102020204" pitchFamily="34" charset="0"/>
              </a:rPr>
              <a:t>твердых и мягких согласных, в использовании Ы и </a:t>
            </a:r>
            <a:r>
              <a:rPr lang="ru-RU" b="1" dirty="0" err="1">
                <a:latin typeface="Arial Black" panose="020B0A04020102020204" pitchFamily="34" charset="0"/>
              </a:rPr>
              <a:t>И</a:t>
            </a:r>
            <a:r>
              <a:rPr lang="ru-RU" b="1" dirty="0">
                <a:latin typeface="Arial Black" panose="020B0A04020102020204" pitchFamily="34" charset="0"/>
              </a:rPr>
              <a:t> (</a:t>
            </a:r>
            <a:r>
              <a:rPr lang="ru-RU" b="1" dirty="0" smtClean="0">
                <a:latin typeface="Arial Black" panose="020B0A04020102020204" pitchFamily="34" charset="0"/>
              </a:rPr>
              <a:t>данные трудности </a:t>
            </a:r>
            <a:r>
              <a:rPr lang="ru-RU" b="1" dirty="0">
                <a:latin typeface="Arial Black" panose="020B0A04020102020204" pitchFamily="34" charset="0"/>
              </a:rPr>
              <a:t>отражаются и в письменной речи).</a:t>
            </a:r>
          </a:p>
          <a:p>
            <a:r>
              <a:rPr lang="ru-RU" b="1" dirty="0">
                <a:latin typeface="Arial Black" panose="020B0A04020102020204" pitchFamily="34" charset="0"/>
              </a:rPr>
              <a:t>Кроме того, при отсутствии каких-либо звуков в </a:t>
            </a:r>
            <a:r>
              <a:rPr lang="ru-RU" b="1" dirty="0" smtClean="0">
                <a:latin typeface="Arial Black" panose="020B0A04020102020204" pitchFamily="34" charset="0"/>
              </a:rPr>
              <a:t>родном языке</a:t>
            </a:r>
            <a:r>
              <a:rPr lang="ru-RU" b="1" dirty="0">
                <a:latin typeface="Arial Black" panose="020B0A04020102020204" pitchFamily="34" charset="0"/>
              </a:rPr>
              <a:t>, ученики неправильно произносят русские слова, </a:t>
            </a:r>
            <a:r>
              <a:rPr lang="ru-RU" b="1" dirty="0" smtClean="0">
                <a:latin typeface="Arial Black" panose="020B0A04020102020204" pitchFamily="34" charset="0"/>
              </a:rPr>
              <a:t>подменяя </a:t>
            </a:r>
            <a:r>
              <a:rPr lang="ru-RU" b="1" dirty="0">
                <a:latin typeface="Arial Black" panose="020B0A04020102020204" pitchFamily="34" charset="0"/>
              </a:rPr>
              <a:t>незнакомые в артикуляционном плане звуки на более </a:t>
            </a:r>
            <a:r>
              <a:rPr lang="ru-RU" b="1" dirty="0" err="1">
                <a:latin typeface="Arial Black" panose="020B0A04020102020204" pitchFamily="34" charset="0"/>
              </a:rPr>
              <a:t>удоб</a:t>
            </a:r>
            <a:r>
              <a:rPr lang="ru-RU" b="1" dirty="0">
                <a:latin typeface="Arial Black" panose="020B0A04020102020204" pitchFamily="34" charset="0"/>
              </a:rPr>
              <a:t>-</a:t>
            </a:r>
          </a:p>
          <a:p>
            <a:r>
              <a:rPr lang="ru-RU" b="1" dirty="0" err="1">
                <a:latin typeface="Arial Black" panose="020B0A04020102020204" pitchFamily="34" charset="0"/>
              </a:rPr>
              <a:t>ные</a:t>
            </a:r>
            <a:r>
              <a:rPr lang="ru-RU" b="1" dirty="0">
                <a:latin typeface="Arial Black" panose="020B0A04020102020204" pitchFamily="34" charset="0"/>
              </a:rPr>
              <a:t> для произнесения. Одна из важных проблем </a:t>
            </a:r>
            <a:r>
              <a:rPr lang="ru-RU" b="1">
                <a:latin typeface="Arial Black" panose="020B0A04020102020204" pitchFamily="34" charset="0"/>
              </a:rPr>
              <a:t>также </a:t>
            </a:r>
            <a:r>
              <a:rPr lang="ru-RU" b="1" smtClean="0">
                <a:latin typeface="Arial Black" panose="020B0A04020102020204" pitchFamily="34" charset="0"/>
              </a:rPr>
              <a:t>заключается </a:t>
            </a:r>
            <a:r>
              <a:rPr lang="ru-RU" b="1" dirty="0">
                <a:latin typeface="Arial Black" panose="020B0A04020102020204" pitchFamily="34" charset="0"/>
              </a:rPr>
              <a:t>в неправильной постановке ударения.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1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4604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Целенаправленное и систематическое использование малых форм фольклора создает необходимые основы для овладения</a:t>
            </a:r>
          </a:p>
          <a:p>
            <a:r>
              <a:rPr lang="ru-RU" b="1" smtClean="0">
                <a:latin typeface="Arial Black" panose="020B0A04020102020204" pitchFamily="34" charset="0"/>
              </a:rPr>
              <a:t>грамотной </a:t>
            </a:r>
            <a:r>
              <a:rPr lang="ru-RU" b="1" dirty="0" smtClean="0">
                <a:latin typeface="Arial Black" panose="020B0A04020102020204" pitchFamily="34" charset="0"/>
              </a:rPr>
              <a:t>, четкой, красивой,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правильной речью, пробуждает интерес ко всему, что окружает учащихся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УНТ-знакомство детей-мигрантов с </a:t>
            </a:r>
            <a:r>
              <a:rPr lang="ru-RU" sz="3600" dirty="0">
                <a:latin typeface="Arial Black" panose="020B0A04020102020204" pitchFamily="34" charset="0"/>
              </a:rPr>
              <a:t>русской культурой и русскими </a:t>
            </a:r>
            <a:r>
              <a:rPr lang="ru-RU" sz="3600" dirty="0" smtClean="0">
                <a:latin typeface="Arial Black" panose="020B0A04020102020204" pitchFamily="34" charset="0"/>
              </a:rPr>
              <a:t>традициями.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 Ведь </a:t>
            </a:r>
            <a:r>
              <a:rPr lang="ru-RU" sz="3600" dirty="0">
                <a:latin typeface="Arial Black" panose="020B0A04020102020204" pitchFamily="34" charset="0"/>
              </a:rPr>
              <a:t>основа этого знакомства — русский язык. </a:t>
            </a:r>
          </a:p>
        </p:txBody>
      </p:sp>
    </p:spTree>
    <p:extLst>
      <p:ext uri="{BB962C8B-B14F-4D97-AF65-F5344CB8AC3E}">
        <p14:creationId xmlns:p14="http://schemas.microsoft.com/office/powerpoint/2010/main" val="141938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</a:t>
            </a:r>
            <a:r>
              <a:rPr lang="ru-RU" sz="4400" b="1" dirty="0" smtClean="0"/>
              <a:t>Жанры УНТ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Скороговорка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Пословицы и поговорки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Загадки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Частушки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68952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sz="4400" dirty="0" smtClean="0">
                <a:latin typeface="Arial Black" panose="020B0A04020102020204" pitchFamily="34" charset="0"/>
              </a:rPr>
              <a:t>Скороговорки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Около кола-колокола, и на колах колокола.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Пекарь Петр пек пироги.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Вез корабль карамель, наскочил корабль на мель.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8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3000"/>
            <a:ext cx="820891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9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8568952" cy="63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4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1500"/>
            <a:ext cx="8784976" cy="580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2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Составь </a:t>
            </a:r>
            <a:r>
              <a:rPr lang="ru-RU" b="1" dirty="0" err="1" smtClean="0"/>
              <a:t>загадку,используя</a:t>
            </a:r>
            <a:r>
              <a:rPr lang="ru-RU" b="1" dirty="0" smtClean="0"/>
              <a:t> слова-омографы.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2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март Салахян Джулета 9 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56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J:\DCIM\103NIKON\DSCN4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Миграционным законодательством определено значение слова мигрант. Это лицо, которое перемещается из одного государства в другое на временное или постоянное жительство. Мигранты, которые въезжают на территорию нового государства, меняя место проживания, считаются иммигрантами. Лица, которые выезжают в другую страну для проживания (временного или постоянного), называются эмигрантами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186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Arial Black" panose="020B0A04020102020204" pitchFamily="34" charset="0"/>
              </a:rPr>
              <a:t>Несколько Портретов  моего ученика –мигранта:</a:t>
            </a:r>
            <a:br>
              <a:rPr lang="ru-RU" sz="4000" dirty="0" smtClean="0">
                <a:latin typeface="Arial Black" panose="020B0A04020102020204" pitchFamily="34" charset="0"/>
              </a:rPr>
            </a:b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1. «Ударник»-родился в России, хорошо знает русский язык, родители учились в России, или приехали давно(имеют гражданство РФ), много друзей .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2. «Отстающий»-приехал в Россию в дошкольном или школьном возрасте, не знает языка, родители плохо говорят на русском языке(приехали на заработки ,не всегда имеют гражданство РФ). Очень часто родители утверждают ,что ребенок учился в русской школе у себя на </a:t>
            </a:r>
            <a:r>
              <a:rPr lang="ru-RU" b="1" dirty="0" smtClean="0">
                <a:latin typeface="Arial Black" panose="020B0A04020102020204" pitchFamily="34" charset="0"/>
              </a:rPr>
              <a:t>родине. </a:t>
            </a:r>
            <a:r>
              <a:rPr lang="ru-RU" b="1" smtClean="0">
                <a:latin typeface="Arial Black" panose="020B0A04020102020204" pitchFamily="34" charset="0"/>
              </a:rPr>
              <a:t>Мало друзей.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0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Статистика(2004-2016уч.год)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401306"/>
              </p:ext>
            </p:extLst>
          </p:nvPr>
        </p:nvGraphicFramePr>
        <p:xfrm>
          <a:off x="304800" y="1554163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34642"/>
              </p:ext>
            </p:extLst>
          </p:nvPr>
        </p:nvGraphicFramePr>
        <p:xfrm>
          <a:off x="323528" y="908720"/>
          <a:ext cx="8712966" cy="569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76064"/>
                <a:gridCol w="792088"/>
                <a:gridCol w="648072"/>
                <a:gridCol w="504056"/>
                <a:gridCol w="864096"/>
                <a:gridCol w="864096"/>
                <a:gridCol w="864096"/>
                <a:gridCol w="648072"/>
                <a:gridCol w="864096"/>
                <a:gridCol w="792088"/>
                <a:gridCol w="792086"/>
              </a:tblGrid>
              <a:tr h="936104">
                <a:tc rowSpan="2">
                  <a:txBody>
                    <a:bodyPr/>
                    <a:lstStyle/>
                    <a:p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уч.год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Кол-во </a:t>
                      </a:r>
                    </a:p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Уч-ся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Национал.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        родители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учащийся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программа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Результат </a:t>
                      </a:r>
                    </a:p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обучения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4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Учились в России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Имеет гражданство РФ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Высокая степень владения языком речь и грамматика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Низкое владение русским языком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образование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Родился в России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Приехал в школьном возрасте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2004-2005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 чел.</a:t>
                      </a:r>
                    </a:p>
                    <a:p>
                      <a:endParaRPr lang="ru-RU" sz="900" b="1" dirty="0" smtClean="0"/>
                    </a:p>
                    <a:p>
                      <a:r>
                        <a:rPr lang="ru-RU" sz="900" b="1" dirty="0" smtClean="0"/>
                        <a:t>2 чел.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армянин</a:t>
                      </a:r>
                    </a:p>
                    <a:p>
                      <a:r>
                        <a:rPr lang="ru-RU" sz="900" b="1" dirty="0" smtClean="0"/>
                        <a:t>армянка.</a:t>
                      </a:r>
                    </a:p>
                    <a:p>
                      <a:r>
                        <a:rPr lang="ru-RU" sz="900" b="1" dirty="0" err="1" smtClean="0"/>
                        <a:t>азербайд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  <a:endParaRPr lang="ru-RU" sz="900" b="1" dirty="0"/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Сред.-спец.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_</a:t>
                      </a:r>
                    </a:p>
                    <a:p>
                      <a:r>
                        <a:rPr lang="ru-RU" sz="900" b="1" dirty="0" smtClean="0"/>
                        <a:t>_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Ударник</a:t>
                      </a:r>
                    </a:p>
                    <a:p>
                      <a:r>
                        <a:rPr lang="ru-RU" sz="900" b="1" dirty="0" smtClean="0"/>
                        <a:t>Ударница</a:t>
                      </a:r>
                    </a:p>
                    <a:p>
                      <a:r>
                        <a:rPr lang="ru-RU" sz="900" b="1" dirty="0" smtClean="0"/>
                        <a:t>Ударник</a:t>
                      </a:r>
                    </a:p>
                    <a:p>
                      <a:r>
                        <a:rPr lang="ru-RU" sz="900" b="1" dirty="0" smtClean="0"/>
                        <a:t>ударница</a:t>
                      </a:r>
                      <a:endParaRPr lang="ru-RU" sz="9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2005-2006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</a:t>
                      </a:r>
                      <a:r>
                        <a:rPr lang="ru-RU" sz="900" b="1" baseline="0" dirty="0" smtClean="0"/>
                        <a:t> чел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армянин</a:t>
                      </a:r>
                    </a:p>
                    <a:p>
                      <a:r>
                        <a:rPr lang="ru-RU" sz="900" b="1" dirty="0" smtClean="0"/>
                        <a:t>армянка.</a:t>
                      </a:r>
                    </a:p>
                    <a:p>
                      <a:r>
                        <a:rPr lang="ru-RU" sz="900" b="1" dirty="0" err="1" smtClean="0"/>
                        <a:t>азербайд</a:t>
                      </a:r>
                      <a:r>
                        <a:rPr lang="ru-RU" sz="900" b="1" dirty="0" smtClean="0"/>
                        <a:t>.</a:t>
                      </a:r>
                    </a:p>
                    <a:p>
                      <a:endParaRPr lang="ru-RU" sz="900" b="1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strike="sngStrike" dirty="0" smtClean="0"/>
                        <a:t>+</a:t>
                      </a:r>
                    </a:p>
                    <a:p>
                      <a:r>
                        <a:rPr lang="ru-RU" sz="900" b="1" strike="sngStrike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_</a:t>
                      </a:r>
                    </a:p>
                    <a:p>
                      <a:r>
                        <a:rPr lang="ru-RU" sz="900" b="1" dirty="0" smtClean="0"/>
                        <a:t>_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миграция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ru-RU" sz="900" b="1" dirty="0" smtClean="0"/>
                        <a:t>Ударник</a:t>
                      </a:r>
                    </a:p>
                    <a:p>
                      <a:r>
                        <a:rPr lang="ru-RU" sz="900" b="1" dirty="0" smtClean="0"/>
                        <a:t>ударница</a:t>
                      </a:r>
                      <a:endParaRPr lang="ru-RU" sz="9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2006-2007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3 чел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армянин</a:t>
                      </a:r>
                    </a:p>
                    <a:p>
                      <a:r>
                        <a:rPr lang="ru-RU" sz="900" b="1" dirty="0" smtClean="0"/>
                        <a:t>армянка</a:t>
                      </a:r>
                    </a:p>
                    <a:p>
                      <a:r>
                        <a:rPr lang="ru-RU" sz="900" b="1" dirty="0" err="1" smtClean="0"/>
                        <a:t>азербайд</a:t>
                      </a:r>
                      <a:r>
                        <a:rPr lang="ru-RU" sz="900" b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_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Среднее-спец.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7вид.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Ударник</a:t>
                      </a:r>
                    </a:p>
                    <a:p>
                      <a:r>
                        <a:rPr lang="ru-RU" sz="900" b="1" dirty="0" smtClean="0"/>
                        <a:t>Ударница</a:t>
                      </a:r>
                    </a:p>
                    <a:p>
                      <a:r>
                        <a:rPr lang="ru-RU" sz="900" b="1" dirty="0" err="1" smtClean="0"/>
                        <a:t>Удовлет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</a:tr>
              <a:tr h="246856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2007-2008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3 чел.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армянин</a:t>
                      </a:r>
                    </a:p>
                    <a:p>
                      <a:r>
                        <a:rPr lang="ru-RU" sz="900" b="1" dirty="0" smtClean="0"/>
                        <a:t>армянка</a:t>
                      </a:r>
                    </a:p>
                    <a:p>
                      <a:r>
                        <a:rPr lang="ru-RU" sz="900" b="1" dirty="0" err="1" smtClean="0"/>
                        <a:t>азербайд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Сред.-спец.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_</a:t>
                      </a:r>
                    </a:p>
                    <a:p>
                      <a:r>
                        <a:rPr lang="ru-RU" sz="900" b="1" dirty="0" smtClean="0"/>
                        <a:t>_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7</a:t>
                      </a:r>
                      <a:r>
                        <a:rPr lang="ru-RU" sz="900" b="1" baseline="0" dirty="0" smtClean="0"/>
                        <a:t> вид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Ударник</a:t>
                      </a:r>
                    </a:p>
                    <a:p>
                      <a:r>
                        <a:rPr lang="ru-RU" sz="900" b="1" dirty="0" smtClean="0"/>
                        <a:t>Ударница</a:t>
                      </a:r>
                    </a:p>
                    <a:p>
                      <a:r>
                        <a:rPr lang="ru-RU" sz="900" b="1" dirty="0" err="1" smtClean="0"/>
                        <a:t>Удовлет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</a:tr>
              <a:tr h="622880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2008-2009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3 чел.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армянин</a:t>
                      </a:r>
                    </a:p>
                    <a:p>
                      <a:r>
                        <a:rPr lang="ru-RU" sz="900" b="1" dirty="0" smtClean="0"/>
                        <a:t>армянка</a:t>
                      </a:r>
                    </a:p>
                    <a:p>
                      <a:r>
                        <a:rPr lang="ru-RU" sz="900" b="1" dirty="0" err="1" smtClean="0"/>
                        <a:t>азербайд</a:t>
                      </a:r>
                      <a:r>
                        <a:rPr lang="ru-RU" sz="900" b="1" dirty="0" smtClean="0"/>
                        <a:t>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_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Сред-спец.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7 вид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Ударник</a:t>
                      </a:r>
                    </a:p>
                    <a:p>
                      <a:r>
                        <a:rPr lang="ru-RU" sz="900" b="1" dirty="0" smtClean="0"/>
                        <a:t>Ударница</a:t>
                      </a:r>
                    </a:p>
                    <a:p>
                      <a:endParaRPr lang="ru-RU" sz="9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2009</a:t>
                      </a:r>
                    </a:p>
                    <a:p>
                      <a:r>
                        <a:rPr lang="ru-RU" sz="900" b="1" dirty="0" smtClean="0"/>
                        <a:t>2010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3чел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армянин</a:t>
                      </a:r>
                    </a:p>
                    <a:p>
                      <a:r>
                        <a:rPr lang="ru-RU" sz="900" b="1" dirty="0" smtClean="0"/>
                        <a:t>армянка</a:t>
                      </a:r>
                    </a:p>
                    <a:p>
                      <a:r>
                        <a:rPr lang="ru-RU" sz="900" b="1" dirty="0" err="1" smtClean="0"/>
                        <a:t>азербайд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_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Сред-спец.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-</a:t>
                      </a:r>
                    </a:p>
                    <a:p>
                      <a:r>
                        <a:rPr lang="ru-RU" sz="900" b="1" dirty="0" smtClean="0"/>
                        <a:t>7вид.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Аттестат.</a:t>
                      </a:r>
                    </a:p>
                    <a:p>
                      <a:r>
                        <a:rPr lang="ru-RU" sz="900" b="1" dirty="0" err="1" smtClean="0"/>
                        <a:t>Удовлет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024348"/>
              </p:ext>
            </p:extLst>
          </p:nvPr>
        </p:nvGraphicFramePr>
        <p:xfrm>
          <a:off x="304800" y="1554163"/>
          <a:ext cx="868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66462"/>
              </p:ext>
            </p:extLst>
          </p:nvPr>
        </p:nvGraphicFramePr>
        <p:xfrm>
          <a:off x="323530" y="404666"/>
          <a:ext cx="8640960" cy="650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2"/>
                <a:gridCol w="504056"/>
                <a:gridCol w="720080"/>
                <a:gridCol w="648072"/>
                <a:gridCol w="936104"/>
                <a:gridCol w="864096"/>
                <a:gridCol w="648072"/>
                <a:gridCol w="792088"/>
                <a:gridCol w="792088"/>
                <a:gridCol w="720080"/>
                <a:gridCol w="792088"/>
                <a:gridCol w="648074"/>
              </a:tblGrid>
              <a:tr h="481915">
                <a:tc rowSpan="2">
                  <a:txBody>
                    <a:bodyPr/>
                    <a:lstStyle/>
                    <a:p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Уч.год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Родители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учащийся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программа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Национал.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Учились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в России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Гражданство РФ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Высокая степень владения языком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Низкая степень владения языком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образование</a:t>
                      </a:r>
                      <a:endParaRPr lang="ru-RU" sz="9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Родился в России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Приехал в школьном возрасте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395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2010-2011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4чел.</a:t>
                      </a:r>
                    </a:p>
                    <a:p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азербайджанцы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Среднее</a:t>
                      </a:r>
                    </a:p>
                    <a:p>
                      <a:r>
                        <a:rPr lang="ru-RU" sz="900" b="1" dirty="0" smtClean="0"/>
                        <a:t>Сред.-спец.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</a:t>
                      </a:r>
                    </a:p>
                    <a:p>
                      <a:r>
                        <a:rPr lang="ru-RU" sz="900" b="1" dirty="0" smtClean="0"/>
                        <a:t>7 вид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Ударник</a:t>
                      </a:r>
                    </a:p>
                    <a:p>
                      <a:r>
                        <a:rPr lang="ru-RU" sz="900" b="1" dirty="0" err="1" smtClean="0"/>
                        <a:t>Удовл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395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2011-2012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4чел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азербайджанцы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+++_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Среднее</a:t>
                      </a:r>
                    </a:p>
                    <a:p>
                      <a:r>
                        <a:rPr lang="ru-RU" sz="900" b="1" dirty="0" smtClean="0"/>
                        <a:t>Сред-.спец.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</a:t>
                      </a:r>
                    </a:p>
                    <a:p>
                      <a:r>
                        <a:rPr lang="ru-RU" sz="900" b="1" dirty="0" smtClean="0"/>
                        <a:t>7 вид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Ударник</a:t>
                      </a:r>
                    </a:p>
                    <a:p>
                      <a:r>
                        <a:rPr lang="ru-RU" sz="900" b="1" dirty="0" err="1" smtClean="0"/>
                        <a:t>Удовлет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395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2012-2013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4чел.</a:t>
                      </a:r>
                    </a:p>
                    <a:p>
                      <a:r>
                        <a:rPr lang="ru-RU" sz="900" b="1" dirty="0" smtClean="0"/>
                        <a:t>2 чел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Азербайджанцы</a:t>
                      </a:r>
                    </a:p>
                    <a:p>
                      <a:r>
                        <a:rPr lang="ru-RU" sz="900" b="1" dirty="0" smtClean="0"/>
                        <a:t>армяне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----</a:t>
                      </a:r>
                    </a:p>
                    <a:p>
                      <a:r>
                        <a:rPr lang="ru-RU" sz="900" b="1" dirty="0" smtClean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+++-</a:t>
                      </a:r>
                    </a:p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</a:p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</a:p>
                    <a:p>
                      <a:r>
                        <a:rPr lang="ru-RU" sz="900" b="1" dirty="0" smtClean="0"/>
                        <a:t>--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Сред.-спец.</a:t>
                      </a:r>
                    </a:p>
                    <a:p>
                      <a:r>
                        <a:rPr lang="ru-RU" sz="900" b="1" dirty="0" smtClean="0"/>
                        <a:t>Сред.-спец.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</a:p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7вид.</a:t>
                      </a:r>
                    </a:p>
                    <a:p>
                      <a:r>
                        <a:rPr lang="ru-RU" sz="900" b="1" dirty="0" smtClean="0"/>
                        <a:t>-----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 smtClean="0"/>
                        <a:t>Удовлет</a:t>
                      </a:r>
                      <a:endParaRPr lang="ru-RU" sz="900" b="1" dirty="0" smtClean="0"/>
                    </a:p>
                    <a:p>
                      <a:r>
                        <a:rPr lang="ru-RU" sz="900" b="1" dirty="0" smtClean="0"/>
                        <a:t>Ударник</a:t>
                      </a:r>
                    </a:p>
                    <a:p>
                      <a:r>
                        <a:rPr lang="ru-RU" sz="900" b="1" dirty="0" smtClean="0"/>
                        <a:t>ударница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395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2013-2014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5 чел.</a:t>
                      </a:r>
                    </a:p>
                    <a:p>
                      <a:r>
                        <a:rPr lang="ru-RU" sz="900" b="1" dirty="0" smtClean="0"/>
                        <a:t>2 чел.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Азербайджанцы</a:t>
                      </a:r>
                    </a:p>
                    <a:p>
                      <a:r>
                        <a:rPr lang="ru-RU" sz="900" b="1" dirty="0" smtClean="0"/>
                        <a:t>армяне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-----</a:t>
                      </a:r>
                    </a:p>
                    <a:p>
                      <a:r>
                        <a:rPr lang="ru-RU" sz="900" b="1" dirty="0" smtClean="0"/>
                        <a:t>--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+++--</a:t>
                      </a:r>
                    </a:p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</a:p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Сред-спец.</a:t>
                      </a:r>
                    </a:p>
                    <a:p>
                      <a:r>
                        <a:rPr lang="ru-RU" sz="900" b="1" dirty="0" smtClean="0"/>
                        <a:t>Сред-спец.</a:t>
                      </a:r>
                    </a:p>
                    <a:p>
                      <a:r>
                        <a:rPr lang="ru-RU" sz="900" b="1" dirty="0" smtClean="0"/>
                        <a:t>незаконченное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</a:p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7 вид</a:t>
                      </a:r>
                    </a:p>
                    <a:p>
                      <a:r>
                        <a:rPr lang="ru-RU" sz="900" b="1" dirty="0" smtClean="0"/>
                        <a:t>----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 другую школу</a:t>
                      </a:r>
                    </a:p>
                    <a:p>
                      <a:r>
                        <a:rPr lang="ru-RU" sz="900" b="1" dirty="0" err="1" smtClean="0"/>
                        <a:t>Удовлет</a:t>
                      </a:r>
                      <a:r>
                        <a:rPr lang="ru-RU" sz="900" b="1" dirty="0" smtClean="0"/>
                        <a:t>.</a:t>
                      </a:r>
                    </a:p>
                    <a:p>
                      <a:r>
                        <a:rPr lang="ru-RU" sz="900" b="1" dirty="0" smtClean="0"/>
                        <a:t>Ударник</a:t>
                      </a:r>
                    </a:p>
                    <a:p>
                      <a:r>
                        <a:rPr lang="ru-RU" sz="900" b="1" dirty="0" smtClean="0"/>
                        <a:t>ударница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395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2014-2015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5чел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Азербайджанцы</a:t>
                      </a:r>
                    </a:p>
                    <a:p>
                      <a:r>
                        <a:rPr lang="ru-RU" sz="900" b="1" dirty="0" smtClean="0"/>
                        <a:t>таджик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-----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+++--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Сред-спец.</a:t>
                      </a:r>
                    </a:p>
                    <a:p>
                      <a:r>
                        <a:rPr lang="ru-RU" sz="900" b="1" dirty="0" smtClean="0"/>
                        <a:t>Сред.-спец.</a:t>
                      </a:r>
                    </a:p>
                    <a:p>
                      <a:r>
                        <a:rPr lang="ru-RU" sz="900" b="1" dirty="0" smtClean="0"/>
                        <a:t>незаконченное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----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 другую школу</a:t>
                      </a:r>
                    </a:p>
                    <a:p>
                      <a:r>
                        <a:rPr lang="ru-RU" sz="900" b="1" dirty="0" err="1" smtClean="0"/>
                        <a:t>удовлет</a:t>
                      </a:r>
                      <a:endParaRPr lang="ru-RU" sz="900" b="1" dirty="0" smtClean="0"/>
                    </a:p>
                    <a:p>
                      <a:r>
                        <a:rPr lang="ru-RU" sz="900" b="1" dirty="0" err="1" smtClean="0"/>
                        <a:t>атттестат</a:t>
                      </a:r>
                      <a:endParaRPr lang="ru-RU" sz="900" b="1" dirty="0" smtClean="0"/>
                    </a:p>
                    <a:p>
                      <a:r>
                        <a:rPr lang="ru-RU" sz="900" b="1" dirty="0" smtClean="0"/>
                        <a:t>ударница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395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2015-2016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6чел.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азербайджанцы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-----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smtClean="0"/>
                        <a:t>+++---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Высшее</a:t>
                      </a:r>
                    </a:p>
                    <a:p>
                      <a:r>
                        <a:rPr lang="ru-RU" sz="900" b="1" dirty="0" smtClean="0"/>
                        <a:t>Сред.-спец.</a:t>
                      </a:r>
                    </a:p>
                    <a:p>
                      <a:r>
                        <a:rPr lang="ru-RU" sz="900" b="1" dirty="0" smtClean="0"/>
                        <a:t>Сред.-спец.</a:t>
                      </a:r>
                    </a:p>
                    <a:p>
                      <a:r>
                        <a:rPr lang="ru-RU" sz="900" b="1" dirty="0" smtClean="0"/>
                        <a:t>Сред.-спец.</a:t>
                      </a:r>
                    </a:p>
                    <a:p>
                      <a:r>
                        <a:rPr lang="ru-RU" sz="900" b="1" dirty="0" smtClean="0"/>
                        <a:t>Сред.-спец.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+++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-----</a:t>
                      </a:r>
                      <a:endParaRPr lang="ru-RU" sz="9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аттестат</a:t>
                      </a:r>
                    </a:p>
                    <a:p>
                      <a:r>
                        <a:rPr lang="ru-RU" sz="900" b="1" dirty="0" smtClean="0"/>
                        <a:t>аттестат</a:t>
                      </a:r>
                    </a:p>
                    <a:p>
                      <a:r>
                        <a:rPr lang="ru-RU" sz="900" b="1" dirty="0" smtClean="0"/>
                        <a:t>В другую школу</a:t>
                      </a:r>
                    </a:p>
                    <a:p>
                      <a:r>
                        <a:rPr lang="ru-RU" sz="900" b="1" dirty="0" err="1" smtClean="0"/>
                        <a:t>Удовлет</a:t>
                      </a:r>
                      <a:r>
                        <a:rPr lang="ru-RU" sz="900" b="1" dirty="0" smtClean="0"/>
                        <a:t>.</a:t>
                      </a:r>
                    </a:p>
                    <a:p>
                      <a:r>
                        <a:rPr lang="ru-RU" sz="900" b="1" dirty="0" smtClean="0"/>
                        <a:t>ударница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10682"/>
              </p:ext>
            </p:extLst>
          </p:nvPr>
        </p:nvGraphicFramePr>
        <p:xfrm>
          <a:off x="9178133" y="638132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7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самообразование\фото творческие работы\выставка пушк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552"/>
            <a:ext cx="496865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рина\Desktop\самообразование\фото творческие работы\отцы и дети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54006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Arial Black" panose="020B0A04020102020204" pitchFamily="34" charset="0"/>
              </a:rPr>
              <a:t>Основные ошибки в речи детей-мигрантов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1.лексические;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2.орфографические;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3)грамматические</a:t>
            </a:r>
            <a:r>
              <a:rPr lang="ru-RU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4)фонетические.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</TotalTime>
  <Words>1022</Words>
  <Application>Microsoft Office PowerPoint</Application>
  <PresentationFormat>Экран (4:3)</PresentationFormat>
  <Paragraphs>388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Обучение русскому языку детей-мигрантов в среднем и старшем звене при помощи текстов унт.</vt:lpstr>
      <vt:lpstr>Презентация PowerPoint</vt:lpstr>
      <vt:lpstr>Презентация PowerPoint</vt:lpstr>
      <vt:lpstr>Презентация PowerPoint</vt:lpstr>
      <vt:lpstr> Несколько Портретов  моего ученика –мигранта: </vt:lpstr>
      <vt:lpstr>                   Статистика(2004-2016уч.год)</vt:lpstr>
      <vt:lpstr>Презентация PowerPoint</vt:lpstr>
      <vt:lpstr>Презентация PowerPoint</vt:lpstr>
      <vt:lpstr>Основные ошибки в речи детей-мигрантов</vt:lpstr>
      <vt:lpstr>       Лексические ошибки</vt:lpstr>
      <vt:lpstr>      Орфографические ошибки</vt:lpstr>
      <vt:lpstr>       Грамматические ошибки</vt:lpstr>
      <vt:lpstr>          Фонетические ошибки</vt:lpstr>
      <vt:lpstr>Презентация PowerPoint</vt:lpstr>
      <vt:lpstr>Презентация PowerPoint</vt:lpstr>
      <vt:lpstr>                            Жанры УНТ </vt:lpstr>
      <vt:lpstr>Презентация PowerPoint</vt:lpstr>
      <vt:lpstr>                Скороговорки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загадку,используя слова-омографы.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детей-мигрантов при помощи текстов УНТ</dc:title>
  <dc:creator>Пузырева</dc:creator>
  <cp:lastModifiedBy>Учитель</cp:lastModifiedBy>
  <cp:revision>46</cp:revision>
  <dcterms:created xsi:type="dcterms:W3CDTF">2016-12-08T16:16:50Z</dcterms:created>
  <dcterms:modified xsi:type="dcterms:W3CDTF">2016-12-15T13:44:54Z</dcterms:modified>
</cp:coreProperties>
</file>