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73" r:id="rId3"/>
    <p:sldId id="276" r:id="rId4"/>
    <p:sldId id="277" r:id="rId5"/>
    <p:sldId id="328" r:id="rId6"/>
    <p:sldId id="289" r:id="rId7"/>
    <p:sldId id="274" r:id="rId8"/>
    <p:sldId id="322" r:id="rId9"/>
    <p:sldId id="329" r:id="rId10"/>
    <p:sldId id="286" r:id="rId11"/>
    <p:sldId id="314" r:id="rId1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CD23F-BC1A-4E0E-B977-45F1058EBD5F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DF282-88A9-4B98-9B13-A73A2F1A28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DF282-88A9-4B98-9B13-A73A2F1A28B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DF282-88A9-4B98-9B13-A73A2F1A28B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BDF282-88A9-4B98-9B13-A73A2F1A28B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B8769D-FE70-4023-BD4C-AF1518580256}" type="datetimeFigureOut">
              <a:rPr lang="ru-RU" smtClean="0"/>
              <a:pPr/>
              <a:t>15.12.2016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B7F5D-F3EC-4465-9322-339461483A1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7989512" cy="3165502"/>
          </a:xfrm>
        </p:spPr>
        <p:txBody>
          <a:bodyPr>
            <a:noAutofit/>
          </a:bodyPr>
          <a:lstStyle/>
          <a:p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400" dirty="0" smtClean="0"/>
              <a:t> </a:t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Право на образование-это право человека. Система работы лицея по обеспечению общего образования.</a:t>
            </a: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843670"/>
          </a:xfrm>
        </p:spPr>
        <p:txBody>
          <a:bodyPr>
            <a:normAutofit lnSpcReduction="10000"/>
          </a:bodyPr>
          <a:lstStyle/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>
                <a:solidFill>
                  <a:schemeClr val="bg1"/>
                </a:solidFill>
              </a:rPr>
              <a:t>Педагог-психолог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Новожилова О.В</a:t>
            </a:r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4286250"/>
            <a:ext cx="27860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63190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500" dirty="0" smtClean="0"/>
          </a:p>
          <a:p>
            <a:r>
              <a:rPr lang="ru-RU" b="1" dirty="0" smtClean="0"/>
              <a:t> Обучающие вовлечены в школьную систему дополнительного образования и внеурочную деятельность.</a:t>
            </a:r>
            <a:endParaRPr lang="ru-RU" dirty="0" smtClean="0"/>
          </a:p>
          <a:p>
            <a:r>
              <a:rPr lang="ru-RU" b="1" dirty="0" smtClean="0"/>
              <a:t> Родители принимают участие в совместных </a:t>
            </a:r>
            <a:r>
              <a:rPr lang="ru-RU" b="1" dirty="0" err="1" smtClean="0"/>
              <a:t>досуговых</a:t>
            </a:r>
            <a:r>
              <a:rPr lang="ru-RU" b="1" dirty="0" smtClean="0"/>
              <a:t> и воспитательных мероприятиях  лицея.</a:t>
            </a:r>
            <a:endParaRPr lang="ru-RU" dirty="0" smtClean="0"/>
          </a:p>
          <a:p>
            <a:r>
              <a:rPr lang="ru-RU" b="1" dirty="0" smtClean="0"/>
              <a:t>В лицее оказывается содействие обучающимся в изучении ими родного языка и культуры своего народа.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Содействие в адаптации всех участников образовательного процесса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b="1" dirty="0" smtClean="0"/>
              <a:t>Спасибо за внимание!</a:t>
            </a:r>
            <a:endParaRPr lang="ru-RU" sz="5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250888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Мигра́ция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населе́ния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перемещение людей из одного региона  в другой, в ряде случаев большими группами и на большие расстояния.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1944216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  Мигрант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лицо, меняющее место жительства внутри государства  или переезжающее на постоянное место жительства в другое государство по причине экономической, политической и национально-правовой нестабильности.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7656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214818"/>
            <a:ext cx="800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1" y="2348881"/>
            <a:ext cx="825206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23528" y="1124744"/>
            <a:ext cx="84249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Сведения о национальном составе обучающихся </a:t>
            </a:r>
            <a:endParaRPr lang="ru-RU" sz="2400" dirty="0" smtClean="0"/>
          </a:p>
          <a:p>
            <a:pPr algn="ctr"/>
            <a:r>
              <a:rPr lang="ru-RU" sz="2400" b="1" dirty="0" smtClean="0"/>
              <a:t>МАОУ лицей № 34 города Тюмени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331640" y="908720"/>
            <a:ext cx="7272808" cy="5328592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 smtClean="0">
                <a:solidFill>
                  <a:schemeClr val="tx1"/>
                </a:solidFill>
              </a:rPr>
              <a:t>Проблемы:</a:t>
            </a:r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 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внутренняя настороженность к представителям другой культуры;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противоречие между опытом работы педагогов и новыми условиями преподавания;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не разработанность типологии обучающихся ;  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- поиски новых подходов к организации образовательного процесса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</a:t>
            </a:r>
            <a:r>
              <a:rPr lang="ru-RU" dirty="0" err="1" smtClean="0"/>
              <a:t>внутришкольного</a:t>
            </a:r>
            <a:r>
              <a:rPr lang="ru-RU" dirty="0" smtClean="0"/>
              <a:t> обучения педагогов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1909763"/>
            <a:ext cx="8280920" cy="468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ru-RU" sz="3300" b="1" dirty="0" smtClean="0"/>
          </a:p>
          <a:p>
            <a:pPr algn="ctr">
              <a:buNone/>
            </a:pPr>
            <a:r>
              <a:rPr lang="ru-RU" sz="3300" b="1" dirty="0" smtClean="0"/>
              <a:t>Тематика школьных семинаров:</a:t>
            </a:r>
            <a:endParaRPr lang="ru-RU" sz="3300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b="1" dirty="0" smtClean="0"/>
              <a:t>Миграционные процессы современного мира и России. </a:t>
            </a:r>
          </a:p>
          <a:p>
            <a:pPr lvl="0"/>
            <a:r>
              <a:rPr lang="ru-RU" b="1" dirty="0" smtClean="0"/>
              <a:t>Особенности миграции в  Тюмени и Тюменской области.</a:t>
            </a:r>
            <a:endParaRPr lang="ru-RU" dirty="0" smtClean="0"/>
          </a:p>
          <a:p>
            <a:pPr lvl="0"/>
            <a:r>
              <a:rPr lang="ru-RU" b="1" dirty="0" smtClean="0"/>
              <a:t>Этническая психология.</a:t>
            </a:r>
            <a:endParaRPr lang="ru-RU" dirty="0" smtClean="0"/>
          </a:p>
          <a:p>
            <a:pPr lvl="0"/>
            <a:r>
              <a:rPr lang="ru-RU" b="1" dirty="0" smtClean="0"/>
              <a:t>Социально – психологическое сопровождение детей, не достаточно знающих русский язык. </a:t>
            </a:r>
            <a:endParaRPr lang="ru-RU" dirty="0" smtClean="0"/>
          </a:p>
          <a:p>
            <a:pPr lvl="0"/>
            <a:r>
              <a:rPr lang="ru-RU" b="1" dirty="0" smtClean="0"/>
              <a:t>Коррекционная работа по ликвидации пробелов знаний по русскому языку и литературному чтению.</a:t>
            </a:r>
            <a:endParaRPr lang="ru-RU" dirty="0" smtClean="0"/>
          </a:p>
          <a:p>
            <a:pPr lvl="0"/>
            <a:r>
              <a:rPr lang="ru-RU" b="1" dirty="0" smtClean="0"/>
              <a:t>Специфика обучения в поликультурном пространстве.</a:t>
            </a:r>
            <a:endParaRPr lang="ru-RU" dirty="0" smtClean="0"/>
          </a:p>
          <a:p>
            <a:pPr lvl="0"/>
            <a:r>
              <a:rPr lang="ru-RU" b="1" dirty="0" smtClean="0"/>
              <a:t>Проблемы межнационального общения и другие.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 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300" b="1" dirty="0" smtClean="0"/>
              <a:t>Темы для обсуждения на дискуссионных площадках, работающих в течение учебного года</a:t>
            </a:r>
            <a:endParaRPr lang="ru-RU" sz="3300" dirty="0" smtClean="0"/>
          </a:p>
          <a:p>
            <a:pPr lvl="0"/>
            <a:endParaRPr lang="ru-RU" b="1" dirty="0" smtClean="0"/>
          </a:p>
          <a:p>
            <a:pPr lvl="0"/>
            <a:r>
              <a:rPr lang="ru-RU" b="1" dirty="0" smtClean="0"/>
              <a:t>Знаем ли мы культуру представителей народов, обучающихся в нашей школе?</a:t>
            </a:r>
            <a:endParaRPr lang="ru-RU" dirty="0" smtClean="0"/>
          </a:p>
          <a:p>
            <a:pPr lvl="0"/>
            <a:r>
              <a:rPr lang="ru-RU" b="1" dirty="0" smtClean="0"/>
              <a:t>Коммуникативные проблемы и способы их решения в современном поликультурном социуме. </a:t>
            </a:r>
            <a:endParaRPr lang="ru-RU" dirty="0" smtClean="0"/>
          </a:p>
          <a:p>
            <a:pPr lvl="0"/>
            <a:r>
              <a:rPr lang="ru-RU" b="1" dirty="0" smtClean="0"/>
              <a:t>Проблемы изучения русского языка детей – </a:t>
            </a:r>
            <a:r>
              <a:rPr lang="ru-RU" b="1" dirty="0" err="1" smtClean="0"/>
              <a:t>билингвов</a:t>
            </a:r>
            <a:r>
              <a:rPr lang="ru-RU" b="1" dirty="0" smtClean="0"/>
              <a:t>.</a:t>
            </a:r>
            <a:endParaRPr lang="ru-RU" dirty="0" smtClean="0"/>
          </a:p>
          <a:p>
            <a:pPr lvl="0"/>
            <a:r>
              <a:rPr lang="ru-RU" b="1" dirty="0" smtClean="0"/>
              <a:t>Проблемы воспитания межэтнической, межконфессиональной и межнациональной толерантности в школе.</a:t>
            </a:r>
            <a:endParaRPr lang="ru-RU" dirty="0" smtClean="0"/>
          </a:p>
          <a:p>
            <a:pPr lvl="0"/>
            <a:r>
              <a:rPr lang="ru-RU" b="1" dirty="0" smtClean="0"/>
              <a:t>Опыт гармонизации межнациональных отношений и предотвращения межнациональных конфликтов среди школьников.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Направления работы с обучающимися: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r>
              <a:rPr lang="ru-RU" dirty="0" smtClean="0"/>
              <a:t> </a:t>
            </a:r>
            <a:r>
              <a:rPr lang="ru-RU" b="1" dirty="0" smtClean="0"/>
              <a:t>Адаптация и социализация обучающихся к образовательной среде лицея</a:t>
            </a:r>
            <a:endParaRPr lang="ru-RU" dirty="0" smtClean="0"/>
          </a:p>
          <a:p>
            <a:r>
              <a:rPr lang="ru-RU" b="1" dirty="0" smtClean="0"/>
              <a:t>Создание условий для освоения обучающимися русского языка</a:t>
            </a:r>
            <a:endParaRPr lang="ru-RU" dirty="0" smtClean="0"/>
          </a:p>
          <a:p>
            <a:r>
              <a:rPr lang="ru-RU" b="1" dirty="0" smtClean="0"/>
              <a:t>Содействие формированию у обучающихся навыков межкультурной коммуникации, культуры межнационального общения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Работа с родителями: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индивидуальные консультации;</a:t>
            </a:r>
          </a:p>
          <a:p>
            <a:r>
              <a:rPr lang="ru-RU" b="1" dirty="0" smtClean="0"/>
              <a:t>групповые консультации;</a:t>
            </a:r>
          </a:p>
          <a:p>
            <a:r>
              <a:rPr lang="ru-RU" b="1" dirty="0" smtClean="0"/>
              <a:t>включение родителей в </a:t>
            </a:r>
            <a:r>
              <a:rPr lang="ru-RU" b="1" dirty="0" err="1" smtClean="0"/>
              <a:t>досуговые</a:t>
            </a:r>
            <a:r>
              <a:rPr lang="ru-RU" b="1" dirty="0" smtClean="0"/>
              <a:t> и воспитательные мероприятия школы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1202</TotalTime>
  <Words>251</Words>
  <Application>Microsoft Office PowerPoint</Application>
  <PresentationFormat>Экран (4:3)</PresentationFormat>
  <Paragraphs>54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            Право на образование-это право человека. Система работы лицея по обеспечению общего образования.   </vt:lpstr>
      <vt:lpstr>   Мигра́ция населе́ния — перемещение людей из одного региона  в другой, в ряде случаев большими группами и на большие расстояния.  </vt:lpstr>
      <vt:lpstr>     </vt:lpstr>
      <vt:lpstr>Проблемы:   - внутренняя настороженность к представителям другой культуры; - противоречие между опытом работы педагогов и новыми условиями преподавания;  - не разработанность типологии обучающихся ;   - поиски новых подходов к организации образовательного процесса  </vt:lpstr>
      <vt:lpstr>Модель внутришкольного обучения педагогов</vt:lpstr>
      <vt:lpstr>    </vt:lpstr>
      <vt:lpstr>          </vt:lpstr>
      <vt:lpstr> </vt:lpstr>
      <vt:lpstr>Работа с родителями: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ПРЕОБРАЗОВАНИЕ ОБУЧЕНИЯ ДЛЯ XXI ВЕКА</dc:title>
  <dc:creator>Лена</dc:creator>
  <cp:lastModifiedBy>1</cp:lastModifiedBy>
  <cp:revision>129</cp:revision>
  <dcterms:created xsi:type="dcterms:W3CDTF">2016-01-23T11:35:32Z</dcterms:created>
  <dcterms:modified xsi:type="dcterms:W3CDTF">2016-12-15T18:34:35Z</dcterms:modified>
</cp:coreProperties>
</file>