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63" r:id="rId3"/>
    <p:sldId id="264" r:id="rId4"/>
    <p:sldId id="310" r:id="rId5"/>
    <p:sldId id="292" r:id="rId6"/>
    <p:sldId id="267" r:id="rId7"/>
    <p:sldId id="268" r:id="rId8"/>
    <p:sldId id="269" r:id="rId9"/>
    <p:sldId id="306" r:id="rId10"/>
    <p:sldId id="270" r:id="rId11"/>
    <p:sldId id="271" r:id="rId12"/>
    <p:sldId id="324" r:id="rId13"/>
    <p:sldId id="308" r:id="rId14"/>
    <p:sldId id="307" r:id="rId15"/>
    <p:sldId id="309" r:id="rId16"/>
    <p:sldId id="281" r:id="rId17"/>
    <p:sldId id="317" r:id="rId18"/>
    <p:sldId id="318" r:id="rId19"/>
    <p:sldId id="319" r:id="rId20"/>
    <p:sldId id="321" r:id="rId21"/>
    <p:sldId id="323" r:id="rId22"/>
    <p:sldId id="294" r:id="rId23"/>
    <p:sldId id="301" r:id="rId24"/>
    <p:sldId id="303" r:id="rId25"/>
    <p:sldId id="297" r:id="rId26"/>
    <p:sldId id="298" r:id="rId27"/>
    <p:sldId id="300" r:id="rId28"/>
    <p:sldId id="286" r:id="rId29"/>
    <p:sldId id="315" r:id="rId30"/>
    <p:sldId id="295" r:id="rId31"/>
    <p:sldId id="316" r:id="rId32"/>
    <p:sldId id="28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05" autoAdjust="0"/>
  </p:normalViewPr>
  <p:slideViewPr>
    <p:cSldViewPr>
      <p:cViewPr varScale="1">
        <p:scale>
          <a:sx n="64" d="100"/>
          <a:sy n="64" d="100"/>
        </p:scale>
        <p:origin x="8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EF3CB8-F265-4D1F-A55A-50572B44FB9D}" type="datetimeFigureOut">
              <a:rPr lang="ru-RU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01A6D6D-E8B8-49FF-ACC1-BED7559353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4369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484B-6918-4F1B-9C81-C28F1DEC240D}" type="datetime1">
              <a:rPr lang="ru-RU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11358-13F3-4846-8AFD-B4C38A5C7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68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EB1C-A28B-4029-A555-48BFA2FF991A}" type="datetime1">
              <a:rPr lang="ru-RU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25209-6B64-48C0-BE81-38FE428EFB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087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81A5-73D3-4335-8BB7-680BA0F183C6}" type="datetime1">
              <a:rPr lang="ru-RU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42D07-3D13-4455-BC71-925E38710C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33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88DAA-14A4-4CC5-9136-60EF5811A705}" type="datetime1">
              <a:rPr lang="ru-RU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8DA93-FAA0-48CB-8656-23E22BD29C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19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57DE-A559-44A5-A6A3-60E31A98702E}" type="datetime1">
              <a:rPr lang="ru-RU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96A2-FFCB-4A8C-B98E-06CD548B2B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56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F0C64-0275-4A03-8346-DE41C31FB6C9}" type="datetime1">
              <a:rPr lang="ru-RU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6B398-E9E2-46F0-A575-BD7070690D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899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E79FF-C9E0-462D-8A4A-E7779AB13172}" type="datetime1">
              <a:rPr lang="ru-RU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443FC-4E18-4BEB-89A0-376818361C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483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EB81-40ED-4D93-A29F-03B876CF425E}" type="datetime1">
              <a:rPr lang="ru-RU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DE6ED-D4DB-4784-AB81-92D1C26EFF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16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E950-889A-4C53-AE81-041A66724127}" type="datetime1">
              <a:rPr lang="ru-RU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392FD-3153-430C-8E4D-664494530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08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F0E3-7594-45CE-9699-47451E373B23}" type="datetime1">
              <a:rPr lang="ru-RU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3741E-8EE4-4F4D-8B82-876ECA465A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60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0E509-EA04-477E-8676-2BDCB1F1119E}" type="datetime1">
              <a:rPr lang="ru-RU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2B0A4-C468-4800-BB32-B27001E995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55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042BDF-ABFA-4649-A5BB-B3D4B91F2998}" type="datetime1">
              <a:rPr lang="ru-RU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72252ED-E8C2-45D5-9E2F-DD63245A2C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881"/>
            <a:ext cx="7772400" cy="1470025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altLang="ru-RU" sz="2800" b="1" dirty="0" smtClean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altLang="ru-RU" sz="2800" b="1" dirty="0" smtClean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Формирование математической грамотности на уроках математики у детей мигрантов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149080"/>
            <a:ext cx="4625132" cy="131827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(</a:t>
            </a:r>
            <a:r>
              <a:rPr lang="ru-RU" sz="1800" b="1" dirty="0" smtClean="0">
                <a:solidFill>
                  <a:srgbClr val="002060"/>
                </a:solidFill>
              </a:rPr>
              <a:t>из опыта работы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учителя математики МАОУ </a:t>
            </a:r>
            <a:r>
              <a:rPr lang="ru-RU" sz="1800" b="1" dirty="0">
                <a:solidFill>
                  <a:srgbClr val="002060"/>
                </a:solidFill>
              </a:rPr>
              <a:t>СОШ №45 города Тюмени</a:t>
            </a:r>
            <a:r>
              <a:rPr lang="ru-RU" sz="1800" b="1" dirty="0" smtClean="0">
                <a:solidFill>
                  <a:srgbClr val="002060"/>
                </a:solidFill>
              </a:rPr>
              <a:t> В.В. Губкиной)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5" name="Picture 3" descr="H:\Documents and Settings\Aida\Рабочий стол\текстуры и фоны, клипарты\Scool_objekts\scool (46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857875"/>
            <a:ext cx="9366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H:\Documents and Settings\Aida\Рабочий стол\текстуры и фоны, клипарты\EDUCATION\2 (11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81" y="5741987"/>
            <a:ext cx="1544637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68" y="583867"/>
            <a:ext cx="3802261" cy="2133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79"/>
            <a:ext cx="8229600" cy="1051521"/>
          </a:xfrm>
        </p:spPr>
        <p:txBody>
          <a:bodyPr/>
          <a:lstStyle/>
          <a:p>
            <a:pPr lvl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Б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лиц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опрос для закрепления полученных знаний или проверки их усвоения</a:t>
            </a:r>
            <a:r>
              <a:rPr lang="ru-RU" sz="2400" dirty="0">
                <a:latin typeface="Cambria" panose="02040503050406030204" pitchFamily="18" charset="0"/>
              </a:rPr>
              <a:t>.</a:t>
            </a:r>
            <a:br>
              <a:rPr lang="ru-RU" sz="2400" dirty="0">
                <a:latin typeface="Cambria" panose="02040503050406030204" pitchFamily="18" charset="0"/>
              </a:rPr>
            </a:b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pPr lvl="0"/>
            <a:r>
              <a:rPr lang="ru-RU" sz="2000" dirty="0"/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Основное свойство дроби.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Что значит сократить дробь?.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Какие числа называются взаимно обратными?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Какие числа называются взаимно простыми?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Как сравнить дроби с разными знаменателями?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Как умножить две дроби?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Как разделить две дроби?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Как сложить смешанные числа?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Как вычесть смешанные числа?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Как найти дробь от числа?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Как найти число по его дроби?</a:t>
            </a:r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20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904181"/>
            <a:ext cx="7914184" cy="543619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практических работ.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7240" y="1006493"/>
            <a:ext cx="725114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75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Практическая работа по теме «Смешанные числа» (работа в парах).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>
                <a:spLocks noChangeArrowheads="1"/>
              </p:cNvSpPr>
              <p:nvPr/>
            </p:nvSpPr>
            <p:spPr bwMode="auto">
              <a:xfrm>
                <a:off x="971600" y="2032382"/>
                <a:ext cx="8077265" cy="3245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>
                    <a:tab pos="457200" algn="l"/>
                  </a:tabLst>
                </a:pPr>
                <a:r>
                  <a:rPr kumimoji="0" lang="ru-RU" altLang="ru-RU" sz="2000" i="0" u="none" strike="noStrike" cap="none" normalizeH="0" baseline="0" dirty="0" smtClean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Назовите элементы смешанного числа.</a:t>
                </a:r>
                <a:endParaRPr kumimoji="0" lang="ru-RU" altLang="ru-RU" sz="200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mbria" panose="020405030504060302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>
                    <a:tab pos="457200" algn="l"/>
                  </a:tabLst>
                </a:pPr>
                <a:r>
                  <a:rPr kumimoji="0" lang="ru-RU" altLang="ru-RU" sz="2000" i="0" u="none" strike="noStrike" cap="none" normalizeH="0" baseline="0" dirty="0" smtClean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Какая дробь называется неправильной? Приведите пример.</a:t>
                </a:r>
                <a:endParaRPr kumimoji="0" lang="ru-RU" altLang="ru-RU" sz="200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mbria" panose="020405030504060302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>
                    <a:tab pos="457200" algn="l"/>
                  </a:tabLst>
                </a:pPr>
                <a:r>
                  <a:rPr kumimoji="0" lang="ru-RU" altLang="ru-RU" sz="2000" i="0" u="none" strike="noStrike" cap="none" normalizeH="0" baseline="0" dirty="0" smtClean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Какие числа называются смешанными? Приведите пример.</a:t>
                </a:r>
                <a:endParaRPr kumimoji="0" lang="ru-RU" altLang="ru-RU" sz="200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mbria" panose="020405030504060302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>
                    <a:tab pos="457200" algn="l"/>
                  </a:tabLst>
                </a:pPr>
                <a:r>
                  <a:rPr kumimoji="0" lang="ru-RU" altLang="ru-RU" sz="2000" i="0" u="none" strike="noStrike" cap="none" normalizeH="0" baseline="0" dirty="0" smtClean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Может ли быть дробная часть смешанного числа неправильной дробью?</a:t>
                </a:r>
                <a:endParaRPr kumimoji="0" lang="ru-RU" altLang="ru-RU" sz="200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mbria" panose="020405030504060302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>
                    <a:tab pos="457200" algn="l"/>
                  </a:tabLst>
                </a:pPr>
                <a:r>
                  <a:rPr kumimoji="0" lang="ru-RU" altLang="ru-RU" sz="2000" i="0" u="none" strike="noStrike" cap="none" normalizeH="0" baseline="0" dirty="0" smtClean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Может ли быть у смешанного числа дробная часть больше единицы?</a:t>
                </a:r>
                <a:endParaRPr kumimoji="0" lang="ru-RU" altLang="ru-RU" sz="200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mbria" panose="02040503050406030204" pitchFamily="18" charset="0"/>
                </a:endParaRPr>
              </a:p>
              <a:p>
                <a:pPr lvl="0" algn="just">
                  <a:buFontTx/>
                  <a:buChar char="•"/>
                </a:pPr>
                <a:r>
                  <a:rPr kumimoji="0" lang="ru-RU" altLang="ru-RU" sz="2000" i="0" u="none" strike="noStrike" cap="none" normalizeH="0" baseline="0" dirty="0" smtClean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Назовите числа   </a:t>
                </a:r>
                <a14:m>
                  <m:oMath xmlns:m="http://schemas.openxmlformats.org/officeDocument/2006/math">
                    <m:r>
                      <a:rPr lang="ru-RU" sz="2000" b="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7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b="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2">
                        <a:lumMod val="75000"/>
                      </a:schemeClr>
                    </a:solidFill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2000" b="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2">
                        <a:lumMod val="75000"/>
                      </a:schemeClr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ru-RU" sz="2000" b="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2">
                        <a:lumMod val="75000"/>
                      </a:schemeClr>
                    </a:solidFill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5,3;</m:t>
                        </m:r>
                      </m:e>
                      <m:sup/>
                    </m:sSup>
                  </m:oMath>
                </a14:m>
                <a:endParaRPr kumimoji="0" lang="ru-RU" altLang="ru-RU" sz="200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mbria" panose="020405030504060302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>
                    <a:tab pos="457200" algn="l"/>
                  </a:tabLst>
                </a:pPr>
                <a:r>
                  <a:rPr kumimoji="0" lang="ru-RU" altLang="ru-RU" sz="2000" i="0" u="none" strike="noStrike" cap="none" normalizeH="0" baseline="0" dirty="0" smtClean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Выпишите из данных чисел смешанные числа</a:t>
                </a:r>
                <a:r>
                  <a:rPr kumimoji="0" lang="ru-RU" alt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mbria" panose="020405030504060302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7200" algn="l"/>
                  </a:tabLst>
                </a:pPr>
                <a:r>
                  <a:rPr kumimoji="0" lang="ru-RU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2032382"/>
                <a:ext cx="8077265" cy="3245376"/>
              </a:xfrm>
              <a:prstGeom prst="rect">
                <a:avLst/>
              </a:prstGeom>
              <a:blipFill rotWithShape="0">
                <a:blip r:embed="rId2"/>
                <a:stretch>
                  <a:fillRect l="-755" t="-375" r="-83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 descr="C:\Users\B215~1\AppData\Local\Temp\msohtmlclip1\01\clip_image024.png"/>
          <p:cNvSpPr>
            <a:spLocks noChangeAspect="1" noChangeArrowheads="1"/>
          </p:cNvSpPr>
          <p:nvPr/>
        </p:nvSpPr>
        <p:spPr bwMode="auto">
          <a:xfrm>
            <a:off x="971600" y="302077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41663" y="4283224"/>
            <a:ext cx="27443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9" y="4283224"/>
            <a:ext cx="1791095" cy="21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52156"/>
            <a:ext cx="8162249" cy="161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750"/>
              </a:spcAft>
            </a:pPr>
            <a:r>
              <a:rPr lang="ru-RU" sz="2400" i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400" b="1" i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работа по теме «Преобразование обыкновенных дробей в смешанные числа» (работа в группах</a:t>
            </a:r>
            <a:r>
              <a:rPr lang="ru-RU" sz="2400" b="1" i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0000"/>
              </a:lnSpc>
              <a:spcAft>
                <a:spcPts val="750"/>
              </a:spcAft>
            </a:pP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3568" y="-2437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Какая дробь называется неправильной? Приведите пример.</a:t>
            </a: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1" name="Прямоугольник 10" descr="C:\Users\B215~1\AppData\Local\Temp\msohtmlclip1\01\clip_image032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724082" y="1878797"/>
                <a:ext cx="7962718" cy="27219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ru-RU" altLang="ru-RU" sz="1600" dirty="0" smtClean="0">
                    <a:solidFill>
                      <a:srgbClr val="1F497D">
                        <a:lumMod val="75000"/>
                      </a:srgbClr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Расскажите алгоритм преобразования обыкновенных дробей в смешанные числа.</a:t>
                </a:r>
                <a:endParaRPr lang="ru-RU" altLang="ru-RU" sz="1600" dirty="0" smtClean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</a:endParaRPr>
              </a:p>
              <a:p>
                <a:pPr>
                  <a:buFontTx/>
                  <a:buChar char="•"/>
                </a:pPr>
                <a:r>
                  <a:rPr lang="ru-RU" altLang="ru-RU" sz="1600" dirty="0" smtClean="0">
                    <a:solidFill>
                      <a:srgbClr val="1F497D">
                        <a:lumMod val="75000"/>
                      </a:srgbClr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Какие числа называются смешанными? Приведите пример и скажите, из каких частей они состоят?</a:t>
                </a:r>
                <a:endParaRPr lang="ru-RU" altLang="ru-RU" sz="1600" dirty="0" smtClean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</a:endParaRPr>
              </a:p>
              <a:p>
                <a:pPr>
                  <a:buFontTx/>
                  <a:buChar char="•"/>
                </a:pPr>
                <a:r>
                  <a:rPr lang="ru-RU" altLang="ru-RU" sz="1600" dirty="0" smtClean="0">
                    <a:solidFill>
                      <a:srgbClr val="1F497D">
                        <a:lumMod val="75000"/>
                      </a:srgbClr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Можно ли из обыкновенной дроби получить целое число?</a:t>
                </a:r>
                <a:endParaRPr lang="ru-RU" altLang="ru-RU" sz="1600" dirty="0" smtClean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</a:endParaRPr>
              </a:p>
              <a:p>
                <a:pPr>
                  <a:buFontTx/>
                  <a:buChar char="•"/>
                </a:pPr>
                <a:r>
                  <a:rPr lang="ru-RU" altLang="ru-RU" sz="1600" dirty="0" smtClean="0">
                    <a:solidFill>
                      <a:srgbClr val="1F497D">
                        <a:lumMod val="75000"/>
                      </a:srgbClr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Можно ли из целого числа получить дробь?</a:t>
                </a:r>
                <a:endParaRPr lang="ru-RU" altLang="ru-RU" sz="1600" dirty="0" smtClean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</a:endParaRPr>
              </a:p>
              <a:p>
                <a:pPr>
                  <a:buFontTx/>
                  <a:buChar char="•"/>
                </a:pPr>
                <a:r>
                  <a:rPr lang="ru-RU" altLang="ru-RU" sz="1600" dirty="0" smtClean="0">
                    <a:solidFill>
                      <a:srgbClr val="1F497D">
                        <a:lumMod val="75000"/>
                      </a:srgbClr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Какие дроби можно преобразовать в смешанное или целое число?</a:t>
                </a:r>
              </a:p>
              <a:p>
                <a:r>
                  <a:rPr lang="ru-RU" sz="1600" dirty="0">
                    <a:solidFill>
                      <a:srgbClr val="1F497D">
                        <a:lumMod val="75000"/>
                      </a:srgbClr>
                    </a:solidFill>
                    <a:latin typeface="Cambria" panose="02040503050406030204" pitchFamily="18" charset="0"/>
                  </a:rPr>
                  <a:t>Преобразуйте обыкновенную дробь в смешанное число:</a:t>
                </a:r>
              </a:p>
              <a:p>
                <a:r>
                  <a:rPr lang="ru-RU" sz="1600" dirty="0">
                    <a:solidFill>
                      <a:srgbClr val="1F497D">
                        <a:lumMod val="75000"/>
                      </a:srgbClr>
                    </a:solidFill>
                    <a:latin typeface="Cambria" panose="02040503050406030204" pitchFamily="18" charset="0"/>
                  </a:rPr>
                  <a:t>а) 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1600" i="1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rgbClr val="1F497D">
                        <a:lumMod val="75000"/>
                      </a:srgbClr>
                    </a:solidFill>
                    <a:latin typeface="Cambria" panose="02040503050406030204" pitchFamily="18" charset="0"/>
                  </a:rPr>
                  <a:t>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ru-RU" sz="1600" i="1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rgbClr val="1F497D">
                        <a:lumMod val="75000"/>
                      </a:srgbClr>
                    </a:solidFill>
                    <a:latin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sSup>
                          <m:sSupPr>
                            <m:ctrlPr>
                              <a:rPr lang="ru-RU" sz="1600" i="1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/>
                        </m:sSup>
                      </m:den>
                    </m:f>
                  </m:oMath>
                </a14:m>
                <a:endParaRPr lang="ru-RU" sz="1600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</a:endParaRPr>
              </a:p>
              <a:p>
                <a:endParaRPr lang="ru-RU" sz="1600" dirty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</a:endParaRPr>
              </a:p>
              <a:p>
                <a:pPr>
                  <a:buFontTx/>
                  <a:buChar char="•"/>
                </a:pPr>
                <a:endParaRPr lang="ru-RU" altLang="ru-RU" sz="2000" dirty="0" smtClean="0">
                  <a:solidFill>
                    <a:srgbClr val="1F497D">
                      <a:lumMod val="75000"/>
                    </a:srgb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082" y="1878797"/>
                <a:ext cx="7962718" cy="2721964"/>
              </a:xfrm>
              <a:prstGeom prst="rect">
                <a:avLst/>
              </a:prstGeom>
              <a:blipFill rotWithShape="0">
                <a:blip r:embed="rId2"/>
                <a:stretch>
                  <a:fillRect l="-459" t="-44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9301" y="4043298"/>
            <a:ext cx="2911037" cy="194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89285"/>
          </a:xfrm>
        </p:spPr>
        <p:txBody>
          <a:bodyPr/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 Вопросы, которые придумали ученики при повторении темы «Дроби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Какую дробь называют правильной? Неправильной?</a:t>
            </a:r>
          </a:p>
          <a:p>
            <a:pPr lvl="0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Как сравнить две дроби с одинаковыми знаменателями? С одинаковыми числителями?</a:t>
            </a:r>
          </a:p>
          <a:p>
            <a:pPr lvl="0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Как из неправильной дроби выделить целую часть?</a:t>
            </a:r>
          </a:p>
          <a:p>
            <a:pPr lvl="0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Что больше: 1% или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1/2?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Какую часть метра составляют 5 сантиметров?</a:t>
            </a:r>
          </a:p>
          <a:p>
            <a:pPr lvl="0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Сколько в единице половин?</a:t>
            </a:r>
          </a:p>
          <a:p>
            <a:pPr lvl="0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Какие существуют неправильные дроби с числителем 7?</a:t>
            </a:r>
          </a:p>
          <a:p>
            <a:pPr lvl="0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Назовите 3 числа, которые больше 5, но меньше 6.</a:t>
            </a:r>
          </a:p>
          <a:p>
            <a:pPr lvl="0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Четверть часа. Сколько это минут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?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Какую часть суток составляет 3 часа?</a:t>
            </a: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09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прием, согласно которому учащиеся выполняют учебно-речевые действия по реконструкции отдельных неполных высказываний или преднамеренно деформированного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восстановления реализуется учащимися в следующих видах упражнений: заполнение пропусков, дополнение, перегруппировка. </a:t>
            </a:r>
            <a:r>
              <a:rPr lang="ru-RU" sz="1800" b="1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в тексте преднамеренно вставленные дополнительные элементы и, удалив их, воссоздать текст в его первоначальном виде.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(«Если две стороны равны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двум сторонам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и угол между ними одного треугольника и углу между ними другого треугольника, то такие треугольники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соответственно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равны»)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06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Верные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или неверные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утверждения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288" y="14288"/>
            <a:ext cx="341312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Aft>
                <a:spcPts val="800"/>
              </a:spcAft>
            </a:pPr>
            <a:r>
              <a:rPr lang="ru-RU" altLang="ru-RU" sz="1100" smtClean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35420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sz="1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• Тупой угол – это угол, который нарисован тупым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карандашом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• Угол – это геометрическая фигура.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• Угол состоит из двух пресекающихся прямых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• Бывают углы остроумные и тупые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• Угол состоит из двух лучей, выходящих из одной точки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• Равные углы – это те, у которых равны стороны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• Биссектриса – это такой угол, у которого три стороны.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• Бывает угол прямой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• Угол может быть тощим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• Острый угол – это угол, который меньше прямого</a:t>
            </a:r>
          </a:p>
        </p:txBody>
      </p:sp>
    </p:spTree>
    <p:extLst>
      <p:ext uri="{BB962C8B-B14F-4D97-AF65-F5344CB8AC3E}">
        <p14:creationId xmlns:p14="http://schemas.microsoft.com/office/powerpoint/2010/main" val="38589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Список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вопросов для решения математических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задач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b="1" dirty="0">
                <a:latin typeface="Cambria" panose="02040503050406030204" pitchFamily="18" charset="0"/>
              </a:rPr>
              <a:t> </a:t>
            </a:r>
            <a:r>
              <a:rPr lang="ru-RU" sz="2000" b="1" dirty="0" smtClean="0"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  Лучше всего… помогать ученику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естественно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Учитель должен уметь поставить себя на место ученика, понять как думает ученик, и так задать вопрос, чтобы ученик мог самостоятельно до него додуматься. В этом состоит высшее искусство учителя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(венгерский математик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Дьорд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Пойа (1887-1985)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               Этапы работы:</a:t>
            </a:r>
          </a:p>
          <a:p>
            <a:pPr lvl="0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 понять предложенную задачу</a:t>
            </a:r>
          </a:p>
          <a:p>
            <a:pPr lvl="0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-найти путь от неизвестного к данным</a:t>
            </a:r>
          </a:p>
          <a:p>
            <a:pPr lvl="0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 реализовать найденную идею решения</a:t>
            </a:r>
          </a:p>
          <a:p>
            <a:pPr lvl="0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 проверить и оценить решение критически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41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Краткая запись условия задачи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35100" lvl="0" eaLnBrk="0" hangingPunct="0">
              <a:lnSpc>
                <a:spcPct val="150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Схема</a:t>
            </a:r>
          </a:p>
          <a:p>
            <a:pPr marL="1435100" lvl="0" eaLnBrk="0" hangingPunct="0">
              <a:lnSpc>
                <a:spcPct val="150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Ключевые слова с указанием связей</a:t>
            </a:r>
          </a:p>
          <a:p>
            <a:pPr marL="1435100" lvl="0" eaLnBrk="0" hangingPunct="0">
              <a:lnSpc>
                <a:spcPct val="150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Таблица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5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Схема по условию задачи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cs typeface="Arial" pitchFamily="34" charset="0"/>
              </a:rPr>
              <a:t>Дочка младше мамы в 4 раза и младше бабушки в 9 раз. Сколько лет каждой, если вместе им 98 лет?</a:t>
            </a:r>
            <a:endParaRPr lang="ru-RU" sz="2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51000" y="2859308"/>
            <a:ext cx="93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</a:rPr>
              <a:t>Дочка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21500" y="2808288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</a:rPr>
              <a:t>Бабушка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14838" y="2841625"/>
            <a:ext cx="871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</a:rPr>
              <a:t>Мама</a:t>
            </a:r>
          </a:p>
        </p:txBody>
      </p:sp>
      <p:sp>
        <p:nvSpPr>
          <p:cNvPr id="10" name="Овал 9"/>
          <p:cNvSpPr/>
          <p:nvPr/>
        </p:nvSpPr>
        <p:spPr>
          <a:xfrm>
            <a:off x="2035951" y="3441350"/>
            <a:ext cx="214314" cy="21431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4414838" y="3402013"/>
            <a:ext cx="1285875" cy="214312"/>
            <a:chOff x="4357686" y="3929066"/>
            <a:chExt cx="1285884" cy="214314"/>
          </a:xfrm>
        </p:grpSpPr>
        <p:sp>
          <p:nvSpPr>
            <p:cNvPr id="12" name="Овал 11"/>
            <p:cNvSpPr/>
            <p:nvPr/>
          </p:nvSpPr>
          <p:spPr>
            <a:xfrm>
              <a:off x="4357686" y="3929066"/>
              <a:ext cx="214314" cy="21431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714876" y="3929066"/>
              <a:ext cx="214314" cy="21431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072066" y="3929066"/>
              <a:ext cx="214314" cy="21431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429256" y="3929066"/>
              <a:ext cx="214314" cy="21431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6965950" y="3341688"/>
            <a:ext cx="1285875" cy="928687"/>
            <a:chOff x="6929454" y="3929066"/>
            <a:chExt cx="1285884" cy="928694"/>
          </a:xfrm>
        </p:grpSpPr>
        <p:sp>
          <p:nvSpPr>
            <p:cNvPr id="17" name="Овал 16"/>
            <p:cNvSpPr/>
            <p:nvPr/>
          </p:nvSpPr>
          <p:spPr>
            <a:xfrm>
              <a:off x="6929454" y="3929066"/>
              <a:ext cx="214314" cy="21431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286644" y="3929066"/>
              <a:ext cx="214314" cy="21431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7643834" y="3929066"/>
              <a:ext cx="214314" cy="21431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8001024" y="3929066"/>
              <a:ext cx="214314" cy="21431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929454" y="4286256"/>
              <a:ext cx="214314" cy="21431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7286644" y="4286256"/>
              <a:ext cx="214314" cy="21431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643834" y="4286256"/>
              <a:ext cx="214314" cy="21431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8001024" y="4286256"/>
              <a:ext cx="214314" cy="21431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929454" y="4643446"/>
              <a:ext cx="214314" cy="21431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6" name="Правая фигурная скобка 25"/>
          <p:cNvSpPr/>
          <p:nvPr/>
        </p:nvSpPr>
        <p:spPr>
          <a:xfrm rot="5400000">
            <a:off x="4393406" y="918369"/>
            <a:ext cx="785813" cy="7000875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62450" y="4721225"/>
            <a:ext cx="1123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98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13653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6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Таблица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362450" y="4721225"/>
            <a:ext cx="112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chemeClr val="bg1"/>
                </a:solidFill>
                <a:latin typeface="Cambria" panose="02040503050406030204" pitchFamily="18" charset="0"/>
              </a:rPr>
              <a:t>98 лет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57200" y="1276350"/>
            <a:ext cx="8286750" cy="12165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4000"/>
              </a:lnSpc>
              <a:defRPr/>
            </a:pPr>
            <a:r>
              <a:rPr lang="ru-RU" sz="2000" dirty="0"/>
              <a:t>Мотоциклист проехал 40 км от дома до реки. Возвращаясь обратно со скоростью на 10 км/ч меньше первоначальной, он затратил на этот путь на 20 минут больше. Какова была первоначальная скорость мотоциклиста?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148138" y="2906713"/>
            <a:ext cx="1020762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/>
              <a:t>S = v</a:t>
            </a:r>
            <a:r>
              <a:rPr lang="en-US" sz="2400" b="1" dirty="0">
                <a:sym typeface="Symbol"/>
              </a:rPr>
              <a:t> t</a:t>
            </a:r>
            <a:endParaRPr lang="ru-RU" sz="2400" b="1" dirty="0"/>
          </a:p>
        </p:txBody>
      </p: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28676"/>
              </p:ext>
            </p:extLst>
          </p:nvPr>
        </p:nvGraphicFramePr>
        <p:xfrm>
          <a:off x="865186" y="3664908"/>
          <a:ext cx="7878764" cy="188321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69691"/>
                <a:gridCol w="1969691"/>
                <a:gridCol w="1969691"/>
                <a:gridCol w="1969691"/>
              </a:tblGrid>
              <a:tr h="60695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mbria" panose="02040503050406030204" pitchFamily="18" charset="0"/>
                        </a:rPr>
                        <a:t>v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mbria" panose="02040503050406030204" pitchFamily="18" charset="0"/>
                        </a:rPr>
                        <a:t>t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T="45725" marB="45725" anchor="ctr"/>
                </a:tc>
              </a:tr>
              <a:tr h="6693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Вперёд</a:t>
                      </a:r>
                    </a:p>
                    <a:p>
                      <a:endParaRPr lang="ru-RU" sz="1800" b="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T="45725" marB="45725" anchor="ctr"/>
                </a:tc>
              </a:tr>
              <a:tr h="6069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Обратно </a:t>
                      </a:r>
                      <a:endParaRPr lang="ru-RU" sz="1800" b="1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T="45725" marB="45725" anchor="ctr"/>
                </a:tc>
              </a:tr>
            </a:tbl>
          </a:graphicData>
        </a:graphic>
      </p:graphicFrame>
      <p:graphicFrame>
        <p:nvGraphicFramePr>
          <p:cNvPr id="75" name="Объект 74"/>
          <p:cNvGraphicFramePr>
            <a:graphicFrameLocks noChangeAspect="1"/>
          </p:cNvGraphicFramePr>
          <p:nvPr/>
        </p:nvGraphicFramePr>
        <p:xfrm>
          <a:off x="5676900" y="4281488"/>
          <a:ext cx="4540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Формула" r:id="rId3" imgW="317225" imgH="393359" progId="Equation.3">
                  <p:embed/>
                </p:oleObj>
              </mc:Choice>
              <mc:Fallback>
                <p:oleObj name="Формула" r:id="rId3" imgW="317225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4281488"/>
                        <a:ext cx="45402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Объект 75"/>
          <p:cNvGraphicFramePr>
            <a:graphicFrameLocks noChangeAspect="1"/>
          </p:cNvGraphicFramePr>
          <p:nvPr/>
        </p:nvGraphicFramePr>
        <p:xfrm>
          <a:off x="5545138" y="4905375"/>
          <a:ext cx="7286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рмула" r:id="rId5" imgW="507780" imgH="393529" progId="Equation.3">
                  <p:embed/>
                </p:oleObj>
              </mc:Choice>
              <mc:Fallback>
                <p:oleObj name="Формула" r:id="rId5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4905375"/>
                        <a:ext cx="7286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Прямоугольник 76"/>
          <p:cNvSpPr/>
          <p:nvPr/>
        </p:nvSpPr>
        <p:spPr>
          <a:xfrm>
            <a:off x="3206750" y="4357688"/>
            <a:ext cx="1566863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х</a:t>
            </a:r>
            <a:r>
              <a:rPr lang="ru-RU" dirty="0">
                <a:solidFill>
                  <a:schemeClr val="tx1"/>
                </a:solidFill>
              </a:rPr>
              <a:t> км/ч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217863" y="4964113"/>
            <a:ext cx="1568450" cy="427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х</a:t>
            </a:r>
            <a:r>
              <a:rPr lang="ru-RU" dirty="0">
                <a:solidFill>
                  <a:schemeClr val="tx1"/>
                </a:solidFill>
              </a:rPr>
              <a:t> – 10) км/ч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148513" y="4346575"/>
            <a:ext cx="1568450" cy="427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40 </a:t>
            </a:r>
            <a:r>
              <a:rPr lang="ru-RU" dirty="0">
                <a:solidFill>
                  <a:schemeClr val="tx1"/>
                </a:solidFill>
              </a:rPr>
              <a:t>км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7175500" y="5041900"/>
            <a:ext cx="1568450" cy="427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40 </a:t>
            </a:r>
            <a:r>
              <a:rPr lang="ru-RU" dirty="0">
                <a:solidFill>
                  <a:schemeClr val="tx1"/>
                </a:solidFill>
              </a:rPr>
              <a:t>км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7326313" y="3752850"/>
            <a:ext cx="1057275" cy="427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0" grpId="0" animBg="1"/>
      <p:bldP spid="77" grpId="0"/>
      <p:bldP spid="78" grpId="0"/>
      <p:bldP spid="79" grpId="0"/>
      <p:bldP spid="80" grpId="0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Национальный состав МАОУ СОШ №45 города Тюмени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264732"/>
              </p:ext>
            </p:extLst>
          </p:nvPr>
        </p:nvGraphicFramePr>
        <p:xfrm>
          <a:off x="323528" y="1628801"/>
          <a:ext cx="8496944" cy="3096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544"/>
                <a:gridCol w="1009906"/>
                <a:gridCol w="804748"/>
                <a:gridCol w="594801"/>
                <a:gridCol w="607227"/>
                <a:gridCol w="961584"/>
                <a:gridCol w="720554"/>
                <a:gridCol w="599614"/>
                <a:gridCol w="720554"/>
                <a:gridCol w="719706"/>
                <a:gridCol w="719706"/>
              </a:tblGrid>
              <a:tr h="100778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Учебный </a:t>
                      </a:r>
                      <a:endParaRPr lang="ru-RU" sz="2000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</a:rPr>
                        <a:t>год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Всего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ambria" panose="02040503050406030204" pitchFamily="18" charset="0"/>
                        </a:rPr>
                        <a:t>обуч-ся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русские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татары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казахи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азербайджанцы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армяне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таджики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узбеки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цыгане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другие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618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2013-2014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783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mbria" panose="02040503050406030204" pitchFamily="18" charset="0"/>
                        </a:rPr>
                        <a:t>574</a:t>
                      </a:r>
                      <a:endParaRPr lang="ru-RU" sz="24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mbria" panose="02040503050406030204" pitchFamily="18" charset="0"/>
                        </a:rPr>
                        <a:t>69</a:t>
                      </a:r>
                      <a:endParaRPr lang="ru-RU" sz="24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ru-RU" sz="24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mbria" panose="02040503050406030204" pitchFamily="18" charset="0"/>
                        </a:rPr>
                        <a:t>33</a:t>
                      </a:r>
                      <a:endParaRPr lang="ru-RU" sz="24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57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mbria" panose="02040503050406030204" pitchFamily="18" charset="0"/>
                        </a:rPr>
                        <a:t>28</a:t>
                      </a:r>
                      <a:endParaRPr lang="ru-RU" sz="24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618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2014-2015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889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643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75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17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55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endParaRPr lang="ru-RU" sz="24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27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618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</a:rPr>
                        <a:t>2015-2016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1086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738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93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41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66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21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60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34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2</a:t>
            </a:fld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754088"/>
              </p:ext>
            </p:extLst>
          </p:nvPr>
        </p:nvGraphicFramePr>
        <p:xfrm>
          <a:off x="323528" y="4797152"/>
          <a:ext cx="849694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152128"/>
                <a:gridCol w="720080"/>
                <a:gridCol w="590464"/>
                <a:gridCol w="633672"/>
                <a:gridCol w="936104"/>
                <a:gridCol w="792088"/>
                <a:gridCol w="576064"/>
                <a:gridCol w="720080"/>
                <a:gridCol w="648072"/>
                <a:gridCol w="576064"/>
                <a:gridCol w="216024"/>
              </a:tblGrid>
              <a:tr h="144016">
                <a:tc>
                  <a:txBody>
                    <a:bodyPr/>
                    <a:lstStyle/>
                    <a:p>
                      <a:r>
                        <a:rPr lang="ru-RU" dirty="0" smtClean="0"/>
                        <a:t>2016-2017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1809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1309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127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63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104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113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37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8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5613" y="354013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Кластер</a:t>
            </a:r>
          </a:p>
        </p:txBody>
      </p:sp>
      <p:sp>
        <p:nvSpPr>
          <p:cNvPr id="4" name="Овал 3"/>
          <p:cNvSpPr/>
          <p:nvPr/>
        </p:nvSpPr>
        <p:spPr>
          <a:xfrm>
            <a:off x="3195638" y="1685925"/>
            <a:ext cx="2974975" cy="1143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Линейная функция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6543675" y="1211263"/>
            <a:ext cx="1768475" cy="8667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y = </a:t>
            </a:r>
            <a:r>
              <a:rPr lang="en-US" dirty="0" err="1"/>
              <a:t>kx</a:t>
            </a:r>
            <a:r>
              <a:rPr lang="en-US" dirty="0"/>
              <a:t> + b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776663" y="3255963"/>
            <a:ext cx="1770062" cy="8667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График - прямая</a:t>
            </a:r>
          </a:p>
        </p:txBody>
      </p:sp>
      <p:sp>
        <p:nvSpPr>
          <p:cNvPr id="7" name="Овал 6"/>
          <p:cNvSpPr/>
          <p:nvPr/>
        </p:nvSpPr>
        <p:spPr>
          <a:xfrm>
            <a:off x="696913" y="1270000"/>
            <a:ext cx="1770062" cy="8667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D(y</a:t>
            </a:r>
            <a:r>
              <a:rPr lang="en-US" b="1" dirty="0"/>
              <a:t>):</a:t>
            </a:r>
            <a:r>
              <a:rPr lang="en-US" dirty="0"/>
              <a:t> </a:t>
            </a:r>
            <a:r>
              <a:rPr lang="en-US" b="1" dirty="0"/>
              <a:t>R</a:t>
            </a:r>
          </a:p>
          <a:p>
            <a:pPr algn="ctr">
              <a:defRPr/>
            </a:pPr>
            <a:r>
              <a:rPr lang="en-US" dirty="0"/>
              <a:t>E(y): </a:t>
            </a:r>
            <a:r>
              <a:rPr lang="en-US" b="1" dirty="0"/>
              <a:t>R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603250" y="3343275"/>
            <a:ext cx="2392363" cy="8667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Пересекает ось </a:t>
            </a:r>
            <a:r>
              <a:rPr lang="en-US" dirty="0"/>
              <a:t>y </a:t>
            </a:r>
            <a:r>
              <a:rPr lang="ru-RU" dirty="0"/>
              <a:t>в точке (0; </a:t>
            </a:r>
            <a:r>
              <a:rPr lang="en-US" dirty="0"/>
              <a:t>b)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145213" y="3298825"/>
            <a:ext cx="2392362" cy="8667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Острый угол при </a:t>
            </a:r>
            <a:r>
              <a:rPr lang="en-US" dirty="0"/>
              <a:t>k&gt;0</a:t>
            </a:r>
            <a:r>
              <a:rPr lang="ru-RU" dirty="0"/>
              <a:t>, тупой угол при </a:t>
            </a:r>
            <a:r>
              <a:rPr lang="en-US" dirty="0"/>
              <a:t>k&lt;0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492750" y="4591050"/>
            <a:ext cx="2751138" cy="11525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Графики</a:t>
            </a:r>
            <a:r>
              <a:rPr lang="en-US" dirty="0"/>
              <a:t> </a:t>
            </a:r>
            <a:r>
              <a:rPr lang="ru-RU" dirty="0"/>
              <a:t>двух функций параллельны, если </a:t>
            </a:r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/>
              <a:t>=k</a:t>
            </a:r>
            <a:r>
              <a:rPr lang="en-US" baseline="-25000" dirty="0"/>
              <a:t>2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981075" y="4556125"/>
            <a:ext cx="2752725" cy="11509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Графики</a:t>
            </a:r>
            <a:r>
              <a:rPr lang="en-US" dirty="0"/>
              <a:t> </a:t>
            </a:r>
            <a:r>
              <a:rPr lang="ru-RU" dirty="0"/>
              <a:t>двух функций пересекаются, если </a:t>
            </a:r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/>
              <a:t>≠k</a:t>
            </a:r>
            <a:r>
              <a:rPr lang="en-US" baseline="-25000" dirty="0"/>
              <a:t>2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4" idx="7"/>
          </p:cNvCxnSpPr>
          <p:nvPr/>
        </p:nvCxnSpPr>
        <p:spPr>
          <a:xfrm rot="5400000" flipH="1" flipV="1">
            <a:off x="5958681" y="1277144"/>
            <a:ext cx="352425" cy="8016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1"/>
            <a:endCxn id="7" idx="6"/>
          </p:cNvCxnSpPr>
          <p:nvPr/>
        </p:nvCxnSpPr>
        <p:spPr>
          <a:xfrm flipH="1" flipV="1">
            <a:off x="2466975" y="1703388"/>
            <a:ext cx="1163638" cy="15081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4"/>
            <a:endCxn id="6" idx="0"/>
          </p:cNvCxnSpPr>
          <p:nvPr/>
        </p:nvCxnSpPr>
        <p:spPr>
          <a:xfrm flipH="1">
            <a:off x="4662488" y="2828925"/>
            <a:ext cx="20637" cy="42703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2"/>
            <a:endCxn id="11" idx="6"/>
          </p:cNvCxnSpPr>
          <p:nvPr/>
        </p:nvCxnSpPr>
        <p:spPr>
          <a:xfrm flipH="1">
            <a:off x="2995613" y="3689350"/>
            <a:ext cx="781050" cy="8731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3"/>
            <a:endCxn id="16" idx="0"/>
          </p:cNvCxnSpPr>
          <p:nvPr/>
        </p:nvCxnSpPr>
        <p:spPr>
          <a:xfrm flipH="1">
            <a:off x="2357438" y="3995738"/>
            <a:ext cx="1677987" cy="5603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5"/>
            <a:endCxn id="15" idx="0"/>
          </p:cNvCxnSpPr>
          <p:nvPr/>
        </p:nvCxnSpPr>
        <p:spPr>
          <a:xfrm>
            <a:off x="5287963" y="3995738"/>
            <a:ext cx="1581150" cy="59531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" idx="6"/>
            <a:endCxn id="12" idx="2"/>
          </p:cNvCxnSpPr>
          <p:nvPr/>
        </p:nvCxnSpPr>
        <p:spPr>
          <a:xfrm>
            <a:off x="5546725" y="3689350"/>
            <a:ext cx="598488" cy="4286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Управляющая кнопка: возврат 31">
            <a:hlinkClick r:id="rId2" action="ppaction://hlinksldjump" highlightClick="1"/>
          </p:cNvPr>
          <p:cNvSpPr/>
          <p:nvPr/>
        </p:nvSpPr>
        <p:spPr>
          <a:xfrm>
            <a:off x="8431213" y="6353175"/>
            <a:ext cx="392112" cy="355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954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Денотатный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граф-способ выделения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существенных признаков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21</a:t>
            </a:fld>
            <a:endParaRPr lang="ru-RU" altLang="ru-RU"/>
          </a:p>
        </p:txBody>
      </p:sp>
      <p:pic>
        <p:nvPicPr>
          <p:cNvPr id="6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200" y="1196752"/>
            <a:ext cx="7767600" cy="4824536"/>
          </a:xfrm>
        </p:spPr>
      </p:pic>
    </p:spTree>
    <p:extLst>
      <p:ext uri="{BB962C8B-B14F-4D97-AF65-F5344CB8AC3E}">
        <p14:creationId xmlns:p14="http://schemas.microsoft.com/office/powerpoint/2010/main" val="2764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Игры на уроках математики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22</a:t>
            </a:fld>
            <a:endParaRPr lang="ru-RU" alt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расширяется словарный запас учащихся, повышается интерес к обучению,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происходит преодоление трудностей в усвоении материала.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Турниры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Требуется написать математические термины , чтобы они начинались на одну букву.(Плюс, перпендикуляр, парабола, периметр, прямая, процент…)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23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16" y="4143757"/>
            <a:ext cx="2771328" cy="20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Вычислительный лабиринт: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Задания составляются так, что каждое следующее выполняется с использованием ответа предыдущего.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Круговые задания: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Карточка с заданиями передается по цепочке. </a:t>
            </a:r>
          </a:p>
          <a:p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93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Ребусы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25</a:t>
            </a:fld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2944813" cy="125253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152459"/>
            <a:ext cx="2724150" cy="10858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8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56" y="1656242"/>
            <a:ext cx="2855912" cy="10287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67775"/>
            <a:ext cx="2647950" cy="9525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0" name="Рисунок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92781"/>
            <a:ext cx="2895600" cy="10382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86490"/>
            <a:ext cx="2619375" cy="9429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993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203" y="475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Головоломки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2731775" y="3140968"/>
          <a:ext cx="3807361" cy="22082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22819"/>
                <a:gridCol w="422819"/>
                <a:gridCol w="422819"/>
                <a:gridCol w="423814"/>
                <a:gridCol w="422819"/>
                <a:gridCol w="422819"/>
                <a:gridCol w="422819"/>
                <a:gridCol w="423814"/>
                <a:gridCol w="422819"/>
              </a:tblGrid>
              <a:tr h="55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55577" y="1221056"/>
            <a:ext cx="77048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Друзья математика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Математик попал в плен. Через подкупленного стражника друзья сообщили ему, что в полночь двери его темницы будут открыты, и он сможет пройти через другие незапертые камеры, на которых мелом написаны числа, делящиеся на 3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в написание которых входит цифра 3. Найдите этот путь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Рисунок 1" descr="KIDC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23" y="4051474"/>
            <a:ext cx="2286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4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Логические задачи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Тани и ее родителей общий день рождения – 1 января.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январе 2007 года Таня была в 6 раз младше своей мамы,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а в январе 2008 года – в 6 раз младше папы.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На сколько лет папа старше мамы?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8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472" y="1124744"/>
            <a:ext cx="8229600" cy="47545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Мнемонические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правила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запоминания: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9000"/>
          </a:xfrm>
        </p:spPr>
        <p:txBody>
          <a:bodyPr/>
          <a:lstStyle/>
          <a:p>
            <a:pPr indent="90043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Степень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степени умножить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с тобою захотим,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мы сложим,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Основанья сохраним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 Внимание!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 основания!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Смотри, не попади впросак!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умножить их? - Никак!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Хорошее решение!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Оставь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 изменения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75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175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highlight>
                  <a:srgbClr val="FF0000"/>
                </a:highligh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Биссектриса</a:t>
            </a:r>
            <a:r>
              <a:rPr lang="ru-RU" sz="28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крыса (бегает по углам и делит их пополам)</a:t>
            </a:r>
            <a:endParaRPr lang="ru-RU" sz="2800" dirty="0">
              <a:solidFill>
                <a:srgbClr val="8064A2">
                  <a:lumMod val="50000"/>
                </a:srgb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highlight>
                  <a:srgbClr val="FF00FF"/>
                </a:highligh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Медиана</a:t>
            </a:r>
            <a:r>
              <a:rPr lang="ru-RU" sz="2800" dirty="0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это обезьяна, которая всем говорит: «</a:t>
            </a:r>
            <a:r>
              <a:rPr lang="ru-RU" sz="2800" dirty="0" err="1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Здрасьте</a:t>
            </a:r>
            <a:r>
              <a:rPr lang="ru-RU" sz="2800" dirty="0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 и делит противоположную сторону на 2 равные части.</a:t>
            </a:r>
            <a:endParaRPr lang="ru-RU" sz="2800" dirty="0">
              <a:solidFill>
                <a:srgbClr val="8064A2">
                  <a:lumMod val="50000"/>
                </a:srgb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spcAft>
                <a:spcPts val="0"/>
              </a:spcAft>
            </a:pPr>
            <a:r>
              <a:rPr lang="ru-RU" sz="2800" b="1" dirty="0">
                <a:highlight>
                  <a:srgbClr val="FF0000"/>
                </a:highligh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Высота</a:t>
            </a:r>
            <a:r>
              <a:rPr lang="ru-RU" sz="2800" dirty="0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 стороной</a:t>
            </a:r>
            <a:endParaRPr lang="ru-RU" sz="2800" dirty="0">
              <a:solidFill>
                <a:srgbClr val="8064A2">
                  <a:lumMod val="50000"/>
                </a:srgb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spcAft>
                <a:spcPts val="0"/>
              </a:spcAft>
            </a:pPr>
            <a:r>
              <a:rPr lang="ru-RU" sz="2800" dirty="0">
                <a:solidFill>
                  <a:srgbClr val="8064A2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Составят угол, да прямой.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9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Национальный состав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3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84148"/>
              </p:ext>
            </p:extLst>
          </p:nvPr>
        </p:nvGraphicFramePr>
        <p:xfrm>
          <a:off x="592242" y="1412776"/>
          <a:ext cx="8147248" cy="3958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587"/>
                <a:gridCol w="1459142"/>
                <a:gridCol w="1512168"/>
                <a:gridCol w="1512168"/>
                <a:gridCol w="1656183"/>
              </a:tblGrid>
              <a:tr h="60350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</a:rPr>
                        <a:t>Учебный год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</a:rPr>
                        <a:t>Всего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Cambria" panose="02040503050406030204" pitchFamily="18" charset="0"/>
                        </a:rPr>
                        <a:t>обуч-ся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</a:rPr>
                        <a:t>Русские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</a:rPr>
                        <a:t>% русских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</a:rPr>
                        <a:t>мигрантов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60350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16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</a:rPr>
                        <a:t>2013-2014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783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574</a:t>
                      </a:r>
                      <a:endParaRPr lang="ru-RU" sz="3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73,3 %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26,7 %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716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3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</a:rPr>
                        <a:t>2014-2015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889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643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72,3 %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27,7 %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93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</a:rPr>
                        <a:t>2015-2016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1086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738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67,9 %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32,1 %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9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3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1809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1309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72,4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27,6%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8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Правило раскрытия скобок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Если перед скобкой минус знак стоит,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Знать о чём-то важном он нам говорит.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Надо эти скобки взять и опустить,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А все знаки в скобках надо изменить!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55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4525963"/>
          </a:xfrm>
        </p:spPr>
        <p:txBody>
          <a:bodyPr/>
          <a:lstStyle/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Нам не дано предугадать , </a:t>
            </a:r>
            <a:b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Как слово наше отзовется.</a:t>
            </a:r>
            <a:b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Посеять в душах благодать,</a:t>
            </a:r>
            <a:b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Увы, не всякий раз дается.</a:t>
            </a:r>
            <a:b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 мы обязаны мечтать</a:t>
            </a:r>
            <a:b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 дивном времени, о веке,</a:t>
            </a:r>
            <a:b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Когда цветком прекрасным стать</a:t>
            </a:r>
            <a:b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Сумеет личность человека.</a:t>
            </a:r>
            <a:b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 мы обязаны творить,</a:t>
            </a:r>
            <a:b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Забыв все тяготы земные,</a:t>
            </a:r>
            <a:b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Чтоб истин светлых заложить</a:t>
            </a:r>
            <a:b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 сердца и души молодые.</a:t>
            </a:r>
            <a:b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Чтоб верный путь им указать,</a:t>
            </a:r>
            <a:b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Помочь в толпе не раствориться:</a:t>
            </a:r>
            <a:b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Нам не дано предугадать,</a:t>
            </a:r>
            <a:b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 мы обязаны стремиться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0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Спасибо за внимание!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32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8345">
            <a:off x="1867818" y="2758692"/>
            <a:ext cx="2109234" cy="2540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864">
            <a:off x="5197003" y="2924491"/>
            <a:ext cx="3024336" cy="2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Организация работы по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профилактике учебных затруднений у обучающихся из семей мигрантов: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4349080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ыявление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и анализ типичных трудностей учащихся-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инофонов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, в том числе при участии логопеда и психолога.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Применение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различных методов и приемов обучения на уроках.</a:t>
            </a:r>
          </a:p>
          <a:p>
            <a:pPr lvl="0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Организация индивидуальных и групповых дополнительных занятий.</a:t>
            </a:r>
          </a:p>
          <a:p>
            <a:pPr lvl="0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Включение обучающихся в различные формы урочной и внеурочной деятельности.</a:t>
            </a:r>
          </a:p>
          <a:p>
            <a:pPr lvl="0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Создание ситуаций успеха и педагогическая поддержка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обучающегося с учетом индивидуальных особенностей каждого.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онсультативная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работа с родителями детей мигрантов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8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Особенности детей мигрантов: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плохо читают ;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могут пересказать текст задачи или информацию из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учебника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испытывают затруднения в формулировании выводов, обобщений, доказательств, воспроизведении учебных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текстов;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многообразные нарушения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произношения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звуков; </a:t>
            </a:r>
          </a:p>
          <a:p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несформированность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лексико-грамматического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оформления,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нарушение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понимания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речи;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 закономерности математической терминологии они воспринимают через призму родного и переносят явления родного языка в русскую речь, что часто и приводит к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ошибкам (интерференция)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20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6</a:t>
            </a:fld>
            <a:endParaRPr lang="ru-RU" alt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205068"/>
              </p:ext>
            </p:extLst>
          </p:nvPr>
        </p:nvGraphicFramePr>
        <p:xfrm>
          <a:off x="457200" y="1502760"/>
          <a:ext cx="8075240" cy="3833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519"/>
                <a:gridCol w="819406"/>
                <a:gridCol w="4912315"/>
              </a:tblGrid>
              <a:tr h="257431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Частное двух чисел называется отношением этих чисел. Отношение показывает, во сколько раз первое число больше второго или какую часть первое число составляет от второго.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35 : 27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-отношение числа </a:t>
                      </a:r>
                      <a:r>
                        <a:rPr lang="ru-RU" sz="1400" u="sng" dirty="0">
                          <a:effectLst/>
                          <a:latin typeface="Cambria" panose="02040503050406030204" pitchFamily="18" charset="0"/>
                        </a:rPr>
                        <a:t>тридцать пять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 к числу </a:t>
                      </a:r>
                      <a:r>
                        <a:rPr lang="ru-RU" sz="1400" u="sng" dirty="0">
                          <a:effectLst/>
                          <a:latin typeface="Cambria" panose="02040503050406030204" pitchFamily="18" charset="0"/>
                        </a:rPr>
                        <a:t>двадцать семь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                (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</a:rPr>
                        <a:t>р.п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.)           (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</a:rPr>
                        <a:t>в.п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.)              (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</a:rPr>
                        <a:t>д.п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.)           (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</a:rPr>
                        <a:t>в.п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.)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-  отношение чисел </a:t>
                      </a:r>
                      <a:r>
                        <a:rPr lang="ru-RU" sz="1400" u="sng" dirty="0">
                          <a:effectLst/>
                          <a:latin typeface="Cambria" panose="02040503050406030204" pitchFamily="18" charset="0"/>
                        </a:rPr>
                        <a:t>тридцать пять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 и </a:t>
                      </a:r>
                      <a:r>
                        <a:rPr lang="ru-RU" sz="1400" u="sng" dirty="0">
                          <a:effectLst/>
                          <a:latin typeface="Cambria" panose="02040503050406030204" pitchFamily="18" charset="0"/>
                        </a:rPr>
                        <a:t>двадцать семь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                      (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</a:rPr>
                        <a:t>р.п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.)           (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</a:rPr>
                        <a:t>в.п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.)                  (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</a:rPr>
                        <a:t>в.п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.)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- отношение </a:t>
                      </a:r>
                      <a:r>
                        <a:rPr lang="ru-RU" sz="1400" u="sng" dirty="0">
                          <a:effectLst/>
                          <a:latin typeface="Cambria" panose="02040503050406030204" pitchFamily="18" charset="0"/>
                        </a:rPr>
                        <a:t>тридцати пяти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 и </a:t>
                      </a:r>
                      <a:r>
                        <a:rPr lang="ru-RU" sz="1400" u="sng" dirty="0">
                          <a:effectLst/>
                          <a:latin typeface="Cambria" panose="02040503050406030204" pitchFamily="18" charset="0"/>
                        </a:rPr>
                        <a:t>двадцати семи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                              (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</a:rPr>
                        <a:t>р.п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.)                    (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</a:rPr>
                        <a:t>д.п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.)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</a:tr>
              <a:tr h="124470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Равенство двух отношений называют пропорцией.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     a : b 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=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с :d  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отношение α к  b равно отношению  с к d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или</a:t>
                      </a:r>
                    </a:p>
                    <a:p>
                      <a:pPr marL="342900" lvl="0" indent="-34290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α так относится к b, как с относится к d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5143"/>
            <a:ext cx="792088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u="sng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altLang="ru-RU" sz="2000" b="1" i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Неумение соотнести склонение существительных влечет за собой ошибки  при выборе формы числительного. Как устраняем проблему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Проблема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. Сложны для восприятия алгоритмы выполнения каких-то действий, данные в учебниках или они отсутствуют вообще.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Объект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31295201"/>
                  </p:ext>
                </p:extLst>
              </p:nvPr>
            </p:nvGraphicFramePr>
            <p:xfrm>
              <a:off x="451303" y="1429470"/>
              <a:ext cx="8235497" cy="48036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78531"/>
                    <a:gridCol w="813022"/>
                    <a:gridCol w="3343944"/>
                  </a:tblGrid>
                  <a:tr h="1794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Алгоритм</a:t>
                          </a:r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Примеры</a:t>
                          </a:r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Говорим так</a:t>
                          </a:r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3426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Алгоритм преобразования неправильной дроби в смешанное число:</a:t>
                          </a:r>
                        </a:p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-числитель надо разделить на знаменатель до целого частного с остатком или без остатка;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-целое частное принимается за целую часть формируемого смешанного числа;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остаток от деления принимается за числитель дробной части смешанного числа;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-знаменатель прежней дроби принимается за знаменатель дробной части смешанного числа;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к целой части приписывается полученная дробная часть.</a:t>
                          </a:r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=8</m:t>
                                </m:r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mbria" panose="02040503050406030204" pitchFamily="18" charset="0"/>
                          </a:endParaRPr>
                        </a:p>
                        <a:p>
                          <a:pPr algn="l">
                            <a:lnSpc>
                              <a:spcPct val="11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11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11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num>
                                  <m:den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«тридцать пять четвертых равны восьми целым трем четвертым»</a:t>
                          </a:r>
                        </a:p>
                        <a:p>
                          <a:pPr algn="just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 «сорок восемь двенадцатых равны четырем»</a:t>
                          </a:r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19257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Алгоритм преобразования смешанных чисел в дробь: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целую часть смешанного числа надо умножить на знаменатель дробной его части;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к полученному результату надо прибавить числитель его дробной части;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вновь полученный результат записать в числителе образуемой дроби;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знаменатель дробной части смешанного числа перевести в знаменатель полученной дроби.</a:t>
                          </a:r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ru-RU" sz="1200" dirty="0">
                            <a:effectLst/>
                            <a:latin typeface="Cambria" panose="02040503050406030204" pitchFamily="18" charset="0"/>
                          </a:endParaRPr>
                        </a:p>
                        <a:p>
                          <a:pPr algn="just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«три целых пять седьмых равны двадцати шести седьмым»</a:t>
                          </a:r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Объект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31295201"/>
                  </p:ext>
                </p:extLst>
              </p:nvPr>
            </p:nvGraphicFramePr>
            <p:xfrm>
              <a:off x="451303" y="1429470"/>
              <a:ext cx="8235497" cy="48036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78531"/>
                    <a:gridCol w="813022"/>
                    <a:gridCol w="3343944"/>
                  </a:tblGrid>
                  <a:tr h="2011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Алгоритм</a:t>
                          </a:r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Примеры</a:t>
                          </a:r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Говорим так</a:t>
                          </a:r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6263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Алгоритм преобразования неправильной дроби в смешанное число:</a:t>
                          </a:r>
                        </a:p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-числитель надо разделить на знаменатель до целого частного с остатком или без остатка;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-целое частное принимается за целую часть формируемого смешанного числа;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остаток от деления принимается за числитель дробной части смешанного числа;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-знаменатель прежней дроби принимается за знаменатель дробной части смешанного числа;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к целой части приписывается полученная дробная часть.</a:t>
                          </a:r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 rotWithShape="0">
                          <a:blip r:embed="rId2"/>
                          <a:stretch>
                            <a:fillRect l="-504511" t="-9281" r="-416541" b="-788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«тридцать пять четвертых равны восьми целым трем четвертым»</a:t>
                          </a:r>
                        </a:p>
                        <a:p>
                          <a:pPr algn="just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 «сорок восемь двенадцатых равны четырем»</a:t>
                          </a:r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197612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Алгоритм преобразования смешанных чисел в дробь: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целую часть смешанного числа надо умножить на знаменатель дробной его части;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к полученному результату надо прибавить числитель его дробной части;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вновь полученный результат записать в числителе образуемой дроби;</a:t>
                          </a: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знаменатель дробной части смешанного числа перевести в знаменатель полученной дроби.</a:t>
                          </a:r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 anchor="ctr">
                        <a:blipFill rotWithShape="0">
                          <a:blip r:embed="rId2"/>
                          <a:stretch>
                            <a:fillRect l="-504511" t="-144923" r="-416541" b="-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10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ru-RU" sz="1200" dirty="0">
                              <a:effectLst/>
                              <a:latin typeface="Cambria" panose="02040503050406030204" pitchFamily="18" charset="0"/>
                            </a:rPr>
                            <a:t>«три целых пять седьмых равны двадцати шести седьмым»</a:t>
                          </a:r>
                          <a:endParaRPr lang="ru-RU" sz="12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9" name="Прямоугольник 8" descr="C:\Users\B215~1\AppData\Local\Temp\msohtmlclip1\01\clip_image020.png"/>
          <p:cNvSpPr>
            <a:spLocks noChangeAspect="1" noChangeArrowheads="1"/>
          </p:cNvSpPr>
          <p:nvPr/>
        </p:nvSpPr>
        <p:spPr bwMode="auto">
          <a:xfrm>
            <a:off x="-176393" y="43234"/>
            <a:ext cx="627696" cy="23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равильное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произношение и правописание математических терминов</a:t>
            </a:r>
            <a:r>
              <a:rPr lang="ru-RU" sz="1800" dirty="0">
                <a:latin typeface="Cambria" panose="02040503050406030204" pitchFamily="18" charset="0"/>
              </a:rPr>
              <a:t>.</a:t>
            </a:r>
            <a:br>
              <a:rPr lang="ru-RU" sz="1800" dirty="0">
                <a:latin typeface="Cambria" panose="02040503050406030204" pitchFamily="18" charset="0"/>
              </a:rPr>
            </a:b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/>
              <a:pPr>
                <a:defRPr/>
              </a:pPr>
              <a:t>16.12.2016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8</a:t>
            </a:fld>
            <a:endParaRPr lang="ru-RU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55238"/>
              </p:ext>
            </p:extLst>
          </p:nvPr>
        </p:nvGraphicFramePr>
        <p:xfrm>
          <a:off x="611560" y="1400518"/>
          <a:ext cx="7931225" cy="4163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114"/>
                <a:gridCol w="3335391"/>
                <a:gridCol w="587007"/>
                <a:gridCol w="3322713"/>
              </a:tblGrid>
              <a:tr h="27126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1 вариант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2 вариант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26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</a:rPr>
                        <a:t>1.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Час…</a:t>
                      </a: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ное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1.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…кружность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26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</a:rPr>
                        <a:t>2.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Пр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…</a:t>
                      </a: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порц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…я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Рад…ус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26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</a:rPr>
                        <a:t>3.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…кружность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3.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Час…ное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4252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</a:rPr>
                        <a:t>4.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Ч…слитель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4.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Прям…   </a:t>
                      </a: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пр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…</a:t>
                      </a: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порциональность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26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</a:rPr>
                        <a:t>5.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Д…</a:t>
                      </a: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литель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5.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Пр…порц…я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26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</a:rPr>
                        <a:t>6.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Площ…дь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6.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Знам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…</a:t>
                      </a: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нат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…ль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26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</a:rPr>
                        <a:t>7.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Отн…шение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7.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Су…а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26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</a:rPr>
                        <a:t>8.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Пр…моугольник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8.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Д…</a:t>
                      </a: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лимое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26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</a:rPr>
                        <a:t>9.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Взаимн…  …братные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9.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Взаимн…  …братные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26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</a:rPr>
                        <a:t>10.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Прям…   </a:t>
                      </a: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пр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…</a:t>
                      </a: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порциональность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10.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Дл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…на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26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</a:rPr>
                        <a:t>11.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Су….а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11.</a:t>
                      </a:r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Сл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…</a:t>
                      </a: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гамое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26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Cambria" panose="02040503050406030204" pitchFamily="18" charset="0"/>
                        </a:rPr>
                        <a:t>12.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Дл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…на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12.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Отн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…</a:t>
                      </a: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шение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8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423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Геометрический аукцион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84502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Составить цепочку геометрических терминов по следующему принципу: каждый , термин начинается с той буквы какой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оканчивается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предыдущий.(перпендикуляр-радиус(равнобедренный, равносторонний, ребро,…), когда запас терминов у команд заканчивается ,аукционист произносит «Раз! Два! Три!» и начинается борьба за следующий термин.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Конкурс геометров: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Установить по рисункам, каких элементов не хватает, чтобы доказать ту или иную теорему или дать определение какого либо понятия.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88DAA-14A4-4CC5-9136-60EF5811A7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8DA93-FAA0-48CB-8656-23E22BD29C3E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1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- 20</Template>
  <TotalTime>664</TotalTime>
  <Words>1669</Words>
  <Application>Microsoft Office PowerPoint</Application>
  <PresentationFormat>Экран (4:3)</PresentationFormat>
  <Paragraphs>494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</vt:lpstr>
      <vt:lpstr>Cambria Math</vt:lpstr>
      <vt:lpstr>Symbol</vt:lpstr>
      <vt:lpstr>Times New Roman</vt:lpstr>
      <vt:lpstr>Тема Office</vt:lpstr>
      <vt:lpstr>Формула</vt:lpstr>
      <vt:lpstr>   Формирование математической грамотности на уроках математики у детей мигрантов</vt:lpstr>
      <vt:lpstr>Национальный состав МАОУ СОШ №45 города Тюмени</vt:lpstr>
      <vt:lpstr>Национальный состав </vt:lpstr>
      <vt:lpstr>Организация работы по профилактике учебных затруднений у обучающихся из семей мигрантов: </vt:lpstr>
      <vt:lpstr>Особенности детей мигрантов:</vt:lpstr>
      <vt:lpstr> Проблема. Неумение соотнести склонение существительных влечет за собой ошибки  при выборе формы числительного. Как устраняем проблему?  . </vt:lpstr>
      <vt:lpstr> Проблема. Сложны для восприятия алгоритмы выполнения каких-то действий, данные в учебниках или они отсутствуют вообще.  </vt:lpstr>
      <vt:lpstr>Правильное произношение и правописание математических терминов. </vt:lpstr>
      <vt:lpstr>Геометрический аукцион</vt:lpstr>
      <vt:lpstr>Блиц опрос для закрепления полученных знаний или проверки их усвоения. </vt:lpstr>
      <vt:lpstr>Проведение практических работ.   </vt:lpstr>
      <vt:lpstr>Презентация PowerPoint</vt:lpstr>
      <vt:lpstr>С) Вопросы, которые придумали ученики при повторении темы «Дроби» </vt:lpstr>
      <vt:lpstr>Восстановление</vt:lpstr>
      <vt:lpstr> Верные или неверные утверждения </vt:lpstr>
      <vt:lpstr>Список вопросов для решения математических задач </vt:lpstr>
      <vt:lpstr>Краткая запись условия задачи</vt:lpstr>
      <vt:lpstr>Схема по условию задачи</vt:lpstr>
      <vt:lpstr>Таблица</vt:lpstr>
      <vt:lpstr>Кластер</vt:lpstr>
      <vt:lpstr>Денотатный граф-способ выделения существенных признаков</vt:lpstr>
      <vt:lpstr>Игры на уроках математики</vt:lpstr>
      <vt:lpstr>Турниры</vt:lpstr>
      <vt:lpstr>Вычислительный лабиринт:</vt:lpstr>
      <vt:lpstr>Ребусы</vt:lpstr>
      <vt:lpstr>Головоломки</vt:lpstr>
      <vt:lpstr>Логические задачи</vt:lpstr>
      <vt:lpstr>Мнемонические правила запоминания: </vt:lpstr>
      <vt:lpstr>Презентация PowerPoint</vt:lpstr>
      <vt:lpstr>Правило раскрытия скобок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по формированию математической грамотности на уроках математики у детей-инфонов</dc:title>
  <dc:creator>Валентина Губкина</dc:creator>
  <dc:description>http;//aida.ucoz.ru</dc:description>
  <cp:lastModifiedBy>User</cp:lastModifiedBy>
  <cp:revision>69</cp:revision>
  <dcterms:created xsi:type="dcterms:W3CDTF">2016-01-08T19:47:00Z</dcterms:created>
  <dcterms:modified xsi:type="dcterms:W3CDTF">2016-12-16T04:21:26Z</dcterms:modified>
</cp:coreProperties>
</file>