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5" r:id="rId3"/>
    <p:sldId id="273" r:id="rId4"/>
    <p:sldId id="276" r:id="rId5"/>
    <p:sldId id="288" r:id="rId6"/>
    <p:sldId id="277" r:id="rId7"/>
    <p:sldId id="278" r:id="rId8"/>
    <p:sldId id="285" r:id="rId9"/>
    <p:sldId id="287" r:id="rId10"/>
    <p:sldId id="286" r:id="rId11"/>
    <p:sldId id="289" r:id="rId12"/>
    <p:sldId id="290" r:id="rId13"/>
    <p:sldId id="291" r:id="rId14"/>
    <p:sldId id="292" r:id="rId15"/>
    <p:sldId id="294" r:id="rId16"/>
    <p:sldId id="284" r:id="rId17"/>
    <p:sldId id="279" r:id="rId18"/>
    <p:sldId id="283" r:id="rId19"/>
    <p:sldId id="265" r:id="rId20"/>
    <p:sldId id="282" r:id="rId21"/>
    <p:sldId id="281" r:id="rId22"/>
    <p:sldId id="280" r:id="rId23"/>
    <p:sldId id="293" r:id="rId24"/>
    <p:sldId id="267" r:id="rId25"/>
    <p:sldId id="25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rilenkotn.S30\Desktop\Елене Анатольевне\1rebjata_s_nashego_dvora_jpg_1444478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6022"/>
            <a:ext cx="3630398" cy="32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268760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детей-мигрантов русскому языку как неродному</a:t>
            </a:r>
            <a:endParaRPr lang="ru-RU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0856" y="908720"/>
            <a:ext cx="91440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Монологическая речь:</a:t>
            </a:r>
            <a:endParaRPr lang="ru-RU" sz="2800" u="sng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проверяется умение составлять описание и рассказ о своей семье;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в качестве единиц контроля выступает монологический текст от З до 5 предложений;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- в качестве показателей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обученности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выступает связное монологическое высказывание из 3- 4 предложений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28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84" y="404664"/>
            <a:ext cx="89243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Чтение</a:t>
            </a:r>
            <a:endParaRPr lang="ru-RU" sz="2800" b="1" dirty="0"/>
          </a:p>
          <a:p>
            <a:r>
              <a:rPr lang="ru-RU" sz="2800" dirty="0"/>
              <a:t>-проверяется умение читать повествовательные и описательные тексты объёмом 60-70 слов, составлять план прочитанного, выделять в тексте тему и основной замысел автора;</a:t>
            </a:r>
          </a:p>
          <a:p>
            <a:r>
              <a:rPr lang="ru-RU" sz="2800" dirty="0"/>
              <a:t>- в качестве единицы контроля выступает связный текст;</a:t>
            </a:r>
            <a:br>
              <a:rPr lang="ru-RU" sz="2800" dirty="0"/>
            </a:br>
            <a:r>
              <a:rPr lang="ru-RU" sz="2800" dirty="0" smtClean="0"/>
              <a:t>-    </a:t>
            </a:r>
            <a:r>
              <a:rPr lang="ru-RU" sz="2800" dirty="0"/>
              <a:t>в качестве показателей </a:t>
            </a:r>
            <a:r>
              <a:rPr lang="ru-RU" sz="2800" dirty="0" err="1"/>
              <a:t>обученности</a:t>
            </a:r>
            <a:r>
              <a:rPr lang="ru-RU" sz="2800" dirty="0"/>
              <a:t> выступает умение объяснять название текста, определять его содержание.</a:t>
            </a:r>
          </a:p>
        </p:txBody>
      </p:sp>
    </p:spTree>
    <p:extLst>
      <p:ext uri="{BB962C8B-B14F-4D97-AF65-F5344CB8AC3E}">
        <p14:creationId xmlns:p14="http://schemas.microsoft.com/office/powerpoint/2010/main" val="10244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84" y="404664"/>
            <a:ext cx="89243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Письмо</a:t>
            </a:r>
            <a:endParaRPr lang="ru-RU" sz="2800" dirty="0"/>
          </a:p>
          <a:p>
            <a:r>
              <a:rPr lang="ru-RU" sz="2800" dirty="0" smtClean="0"/>
              <a:t>         - </a:t>
            </a:r>
            <a:r>
              <a:rPr lang="ru-RU" sz="2800" dirty="0"/>
              <a:t>проверяется умение давать письменные ответы на вопросы (5 вопросов);</a:t>
            </a:r>
            <a:br>
              <a:rPr lang="ru-RU" sz="2800" dirty="0"/>
            </a:br>
            <a:r>
              <a:rPr lang="ru-RU" sz="2800" dirty="0"/>
              <a:t>         - в качестве единиц контроля выступают связные письменные высказывания учащихся;</a:t>
            </a:r>
            <a:br>
              <a:rPr lang="ru-RU" sz="2800" dirty="0"/>
            </a:br>
            <a:r>
              <a:rPr lang="ru-RU" sz="2800" dirty="0"/>
              <a:t>        - в качестве показателей </a:t>
            </a:r>
            <a:r>
              <a:rPr lang="ru-RU" sz="2800" dirty="0" err="1"/>
              <a:t>обученности</a:t>
            </a:r>
            <a:r>
              <a:rPr lang="ru-RU" sz="2800" dirty="0"/>
              <a:t> выступает умение употребить в письменном связном высказывании не менее 20 слов при количестве ошибок не более восьми.</a:t>
            </a:r>
            <a:br>
              <a:rPr lang="ru-RU" sz="2800" dirty="0"/>
            </a:b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75" y="1052736"/>
            <a:ext cx="89243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Работа считается выполненной при следующих условиях:</a:t>
            </a:r>
            <a:br>
              <a:rPr lang="ru-RU" sz="2800" dirty="0"/>
            </a:br>
            <a:r>
              <a:rPr lang="ru-RU" sz="2800" dirty="0"/>
              <a:t>1. Ученик ответил на все вопросы.</a:t>
            </a:r>
            <a:br>
              <a:rPr lang="ru-RU" sz="2800" dirty="0"/>
            </a:br>
            <a:r>
              <a:rPr lang="ru-RU" sz="2800" dirty="0"/>
              <a:t>2. Ученик употребил в своих ответах не менее 20 слов.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664" y="332656"/>
            <a:ext cx="8924326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Сопоставление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звуковых систем русского и таджикского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языков позволяет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выявить три группы фонетических трудностей для учащихся-таджиков: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звуки русского языка, отсутствующие в родном языке учащихся (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ы,ц,ш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все мягкие согласные);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звуки русского языка, позиционные изменения которых вызывают трудности (безударные гласные, звонкие согласные в конце и перед глухими в середине слова, стечение согласных).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94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Буква Ю: юла, юбка, верблюд.        Ё: ёлка, ёж, котёнок и т.д.</a:t>
            </a:r>
          </a:p>
          <a:p>
            <a:pPr indent="2286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 </a:t>
            </a:r>
          </a:p>
          <a:p>
            <a:pPr indent="2286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С использованием этого материала строится следующая программа, которая предусматривает такую последовательность заданий:</a:t>
            </a:r>
          </a:p>
          <a:p>
            <a:pPr indent="2286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 </a:t>
            </a:r>
            <a:r>
              <a:rPr lang="ru-RU" sz="3200" dirty="0" smtClean="0">
                <a:latin typeface="Times New Roman"/>
                <a:ea typeface="Times New Roman"/>
              </a:rPr>
              <a:t>1</a:t>
            </a:r>
            <a:r>
              <a:rPr lang="ru-RU" sz="3200" dirty="0">
                <a:latin typeface="Times New Roman"/>
                <a:ea typeface="Times New Roman"/>
              </a:rPr>
              <a:t>) в слово вставляется изучаемая буква;</a:t>
            </a:r>
          </a:p>
          <a:p>
            <a:pPr indent="2286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2) восстанавливается всё слово целиком.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5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68760"/>
            <a:ext cx="8924326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Второй этап работы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- исходя из полученных данных, дальнейшая индивидуальная работа с каждым обучающимся.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7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6154"/>
            <a:ext cx="9103838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Трудности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детей-мигрантов в изучении русского языка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произношение звуков,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усвоение падежной формы,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глагольное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управление,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согласование подлежащего со сказуемым в роде, числе,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определение категории одушевлённости-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неодушевлённости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существительных.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8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806489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Трудности учителя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отсутствие учебных пособий для работы с детьми по русскому языку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незнание языка мигранта.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40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358" y="119675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учителя </a:t>
            </a:r>
            <a:r>
              <a:rPr lang="ru-RU" sz="28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преодолеть влияние </a:t>
            </a:r>
          </a:p>
          <a:p>
            <a:pPr lvl="0"/>
            <a:endParaRPr lang="ru-RU" sz="2800" b="1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8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родного языка, предупредить </a:t>
            </a:r>
          </a:p>
          <a:p>
            <a:pPr lvl="0"/>
            <a:endParaRPr lang="ru-RU" sz="2800" b="1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8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интерференционные ошибки в русской речи</a:t>
            </a:r>
            <a:endParaRPr lang="ru-RU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Значение обучения русскому языку</a:t>
            </a:r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960" y="191683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русскому языку как неродному имеет воспитательное, образовательное и коммуникативное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22760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82778"/>
              </p:ext>
            </p:extLst>
          </p:nvPr>
        </p:nvGraphicFramePr>
        <p:xfrm>
          <a:off x="179512" y="620688"/>
          <a:ext cx="8918574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2781384"/>
                <a:gridCol w="6137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День недели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Раздел, навыки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Фонетика (правильное произношение слов), развитие связной речи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Орфография (закрепление основных правил написания слов)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Лексика (пополнение словарного запаса, работа со словарями), работа со словарными словами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Словосочетание и предложение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Итоговый день (диктант, изложение или другой вид работы 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13072" y="-26069"/>
            <a:ext cx="5517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Недельная циклограмма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038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Методические рекомендации по работе с детьми –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мигрантами: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провести диагностику в начале года с целью выявления уровня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обученности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учащихся, создать таблицу регистрации пробелов;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смоделировать учебный процесс, программы так, чтобы вовлечь в учебную деятельность всех учащихся, проявляя чувство уважения к учащимся – мигрантам;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40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71" y="29772"/>
            <a:ext cx="8996334" cy="5116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-совмещать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организации учебной деятельности методику преподавания русского языка как родного и методику преподавания русского языка как неродного;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проводить работа со словарями (синонимов, антонимов, словарями иностранных слов и т.д.)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осуществлять взаимосвязь традиции национальной и русской литературы, способствовать диалогу культур;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проводить дополнительные индивидуальные занятия, консультации для родителей,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разнообразить методы и приёмы, которые способствуют активизации деятельности учащихся на уроках.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808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5733256"/>
            <a:ext cx="91440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62" y="48040"/>
            <a:ext cx="91038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</a:rPr>
              <a:t>Список </a:t>
            </a:r>
            <a:r>
              <a:rPr lang="ru-RU" sz="2400" b="1" dirty="0" smtClean="0">
                <a:latin typeface="Times New Roman"/>
              </a:rPr>
              <a:t>литературы для учителей</a:t>
            </a:r>
            <a:endParaRPr lang="ru-RU" sz="2400" b="1" dirty="0">
              <a:latin typeface="Arial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1.Аванесов В.С. Композиция тестовых заданий: учебная книга\3-е издание.-М.,2002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2. </a:t>
            </a:r>
            <a:r>
              <a:rPr lang="ru-RU" sz="2400" dirty="0" err="1">
                <a:latin typeface="Times New Roman"/>
                <a:ea typeface="Times New Roman"/>
              </a:rPr>
              <a:t>Баркова</a:t>
            </a:r>
            <a:r>
              <a:rPr lang="ru-RU" sz="2400" dirty="0">
                <a:latin typeface="Times New Roman"/>
                <a:ea typeface="Times New Roman"/>
              </a:rPr>
              <a:t> Т.П., Шахова </a:t>
            </a:r>
            <a:r>
              <a:rPr lang="ru-RU" sz="2400" dirty="0" err="1">
                <a:latin typeface="Times New Roman"/>
                <a:ea typeface="Times New Roman"/>
              </a:rPr>
              <a:t>Л.А.Работаем</a:t>
            </a:r>
            <a:r>
              <a:rPr lang="ru-RU" sz="2400" dirty="0">
                <a:latin typeface="Times New Roman"/>
                <a:ea typeface="Times New Roman"/>
              </a:rPr>
              <a:t> самостоятельно. Тамбов, ТГТУ,2006.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3. Баш Е.Г., Владимирский Е.Ю. и др. Учебник русского языка для студентов-иностранцев. М., 1999.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4. </a:t>
            </a:r>
            <a:r>
              <a:rPr lang="ru-RU" sz="2400" dirty="0" err="1">
                <a:latin typeface="Times New Roman"/>
                <a:ea typeface="Times New Roman"/>
              </a:rPr>
              <a:t>Губиева</a:t>
            </a:r>
            <a:r>
              <a:rPr lang="ru-RU" sz="2400" dirty="0">
                <a:latin typeface="Times New Roman"/>
                <a:ea typeface="Times New Roman"/>
              </a:rPr>
              <a:t> И.Г., </a:t>
            </a:r>
            <a:r>
              <a:rPr lang="ru-RU" sz="2400" dirty="0" err="1">
                <a:latin typeface="Times New Roman"/>
                <a:ea typeface="Times New Roman"/>
              </a:rPr>
              <a:t>Яцеменко</a:t>
            </a:r>
            <a:r>
              <a:rPr lang="ru-RU" sz="2400" dirty="0">
                <a:latin typeface="Times New Roman"/>
                <a:ea typeface="Times New Roman"/>
              </a:rPr>
              <a:t> В.А.50 русских текстов. М., 2008.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5. Камышева С.Ю. Здравствуй , Россия. Волгоград, 1999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6. Лебедев ЮТ. Звуки. Ударение. Интонация. М., 2009.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7. </a:t>
            </a:r>
            <a:r>
              <a:rPr lang="ru-RU" sz="2400" dirty="0" err="1">
                <a:latin typeface="Times New Roman"/>
                <a:ea typeface="Times New Roman"/>
              </a:rPr>
              <a:t>Милованова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И.С.Фонетические</a:t>
            </a:r>
            <a:r>
              <a:rPr lang="ru-RU" sz="2400" dirty="0">
                <a:latin typeface="Times New Roman"/>
                <a:ea typeface="Times New Roman"/>
              </a:rPr>
              <a:t> игры и упражнения. М.,2000.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8. Скворцов Л.И. Правильно ли мы говорим по-русски. М., 1998.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9.ХавронинаС.А.,ШироченскаяА.И.Русский язык в упражнениях. М.,2010.</a:t>
            </a:r>
            <a:endParaRPr lang="ru-RU" sz="2400" dirty="0">
              <a:latin typeface="Arial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10.Шумилина </a:t>
            </a:r>
            <a:r>
              <a:rPr lang="ru-RU" sz="2400" dirty="0" err="1">
                <a:latin typeface="Times New Roman"/>
                <a:ea typeface="Times New Roman"/>
              </a:rPr>
              <a:t>А.П.Русский</a:t>
            </a:r>
            <a:r>
              <a:rPr lang="ru-RU" sz="2400" dirty="0">
                <a:latin typeface="Times New Roman"/>
                <a:ea typeface="Times New Roman"/>
              </a:rPr>
              <a:t> язык для работы с иностранцами: учебное пособие . -Ростов, 2006.</a:t>
            </a:r>
            <a:endParaRPr lang="ru-RU" sz="24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05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chool30.tyumen-edu.ru/images/Nojbr/19_Noj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r="51410" b="60909"/>
          <a:stretch/>
        </p:blipFill>
        <p:spPr bwMode="auto">
          <a:xfrm>
            <a:off x="-40161" y="1"/>
            <a:ext cx="2595938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chool30.tyumen-edu.ru/images/Nojbr/22_Noj_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807131"/>
            <a:ext cx="309336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4352074"/>
            <a:ext cx="5432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толерантности» под девизом «Мы разные, но мы вместе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7" y="17862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Смотр-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конкурс«Здравствуйте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гости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!»</a:t>
            </a:r>
            <a:r>
              <a:rPr lang="ru-RU" sz="2000" b="1" dirty="0">
                <a:solidFill>
                  <a:srgbClr val="0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ru.stockfresh.com/thumbs/lenm/1729033_%D1%88%D0%BA%D0%BE%D0%BB%D1%8B-%D0%B4%D0%B5%D1%82%D0%B8-%D0%B3%D1%80%D1%83%D0%BF%D0%BF%D0%B0-%D0%B4%D0%B5%D1%82%D0%B5%D0%B9-%D0%B4%D0%B5%D0%B2%D1%83%D1%88%D0%BA%D0%B8-%D1%80%D0%B5%D0%B1%D0%B5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lenm/1729033_%D1%88%D0%BA%D0%BE%D0%BB%D1%8B-%D0%B4%D0%B5%D1%82%D0%B8-%D0%B3%D1%80%D1%83%D0%BF%D0%BF%D0%B0-%D0%B4%D0%B5%D1%82%D0%B5%D0%B9-%D0%B4%D0%B5%D0%B2%D1%83%D1%88%D0%BA%D0%B8-%D1%80%D0%B5%D0%B1%D0%B5%D0%BD%D0%BA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lenm/1729033_%D1%88%D0%BA%D0%BE%D0%BB%D1%8B-%D0%B4%D0%B5%D1%82%D0%B8-%D0%B3%D1%80%D1%83%D0%BF%D0%BF%D0%B0-%D0%B4%D0%B5%D1%82%D0%B5%D0%B9-%D0%B4%D0%B5%D0%B2%D1%83%D1%88%D0%BA%D0%B8-%D1%80%D0%B5%D0%B1%D0%B5%D0%BD%D0%BA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lenm/1729033_%D1%88%D0%BA%D0%BE%D0%BB%D1%8B-%D0%B4%D0%B5%D1%82%D0%B8-%D0%B3%D1%80%D1%83%D0%BF%D0%BF%D0%B0-%D0%B4%D0%B5%D1%82%D0%B5%D0%B9-%D0%B4%D0%B5%D0%B2%D1%83%D1%88%D0%BA%D0%B8-%D1%80%D0%B5%D0%B1%D0%B5%D0%BD%D0%BA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kirilenkotn.S30\Desktop\Елене Анатольевне\1\1729033_школы-дети-группа-детей-девушки-ребе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791330" cy="38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454787"/>
            <a:ext cx="4572000" cy="1118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Спасибо за внимание</a:t>
            </a:r>
            <a:endParaRPr lang="ru-RU" sz="4000" b="1" dirty="0"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6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30" y="5550329"/>
            <a:ext cx="91440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98" y="56048"/>
            <a:ext cx="8726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Первая задача школы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 - это изучение нового контингента учащихся.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915" y="1133266"/>
            <a:ext cx="88603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Вторая  задача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 стоящая перед методистами школьного образования и учителями, - это создание специальной программы по русскому языку.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598" y="2996952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Третья задача-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решение психологических адаптационных проблем, воспитание уважения к культуре других народов и уважения к государственной культуре общества, в котором человек живет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32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430" y="1196752"/>
            <a:ext cx="8924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Основная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задача школы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 — научить иноязычного школьника владеть русским языком в той же степени, в какой обучен русскому языку ребенок из русскоязычной семьи. Требования ГИА и ЕГЭ по русскому языку едины как для выпускников русской, так и национальной школы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08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Проблемы, с которыми сталкивается учитель, обучающий русскому языку детей-мигрантов</a:t>
            </a:r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36" y="1556792"/>
            <a:ext cx="9103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/>
            </a:endParaRPr>
          </a:p>
          <a:p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Процесс адаптации ребёнка к школьной среде.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2.Неполный методический аппарат, включающий в себя: нормативные документы(критерии оценок, ЗУН, УУД и т.д.); коррекционно-развивающие программы; методические разработки</a:t>
            </a:r>
            <a:endParaRPr lang="ru-RU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35696" y="988760"/>
            <a:ext cx="4824536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Дети-</a:t>
            </a:r>
            <a:r>
              <a:rPr lang="ru-RU" sz="32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инофоны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987824" y="2111152"/>
            <a:ext cx="45719" cy="1029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652120" y="2119184"/>
            <a:ext cx="45719" cy="1021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140968"/>
            <a:ext cx="27614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изучают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русский язык с 1-го класса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21918"/>
            <a:ext cx="3024336" cy="109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4232" y="30808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изучают 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русский</a:t>
            </a:r>
          </a:p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язык с 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5-7 </a:t>
            </a:r>
          </a:p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класса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484"/>
            <a:ext cx="9103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Алгоритм деятельности учителя по реализации программы работы с обучающимися, для которых русский язык неродной.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41360"/>
            <a:ext cx="8996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Первый этап работы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– измерение уровня владения русским языком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4464" y="2414454"/>
            <a:ext cx="1973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Аудирование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8290" y="2399626"/>
            <a:ext cx="1642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Говорение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90068" y="2414454"/>
            <a:ext cx="134280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Чтение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1794" y="2378851"/>
            <a:ext cx="131478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Письмо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87724" y="1916832"/>
            <a:ext cx="18002" cy="497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032794"/>
            <a:ext cx="158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94" y="2044670"/>
            <a:ext cx="158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3" y="2032794"/>
            <a:ext cx="158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899633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Аудирование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-проверяется умение понимать прослушанное сообщение, воспроизводить текст из 2-З предложений после двух предъявлений;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- в качестве единиц контроля выступают текст и предложение;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         -  в качестве показателей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обученности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выступает умение понимать текст и воспроизводить отдельные его части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89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ilenkotn.S30\Desktop\Елене Анатольевне\hello_html_m2561d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2" y="4998405"/>
            <a:ext cx="9144000" cy="1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5077"/>
            <a:ext cx="91038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Говорение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Диалогическая речь:</a:t>
            </a:r>
            <a:endParaRPr lang="ru-RU" sz="2800" u="sng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проверяется умение продолжать или начинать диалог по данной реплике, составлять диалог по описанию ситуации;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в качестве единиц контроля выступают диалогические единства и реплики в диалоге;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в качестве показателей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обученности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выступает умение составлять диалог с использованием основных типов диалогических единств.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</TotalTime>
  <Words>777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Georgia</vt:lpstr>
      <vt:lpstr>Monotype Corsiva</vt:lpstr>
      <vt:lpstr>Symbol</vt:lpstr>
      <vt:lpstr>Tahoma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Кириленко</dc:creator>
  <cp:lastModifiedBy>AnishenkoEA</cp:lastModifiedBy>
  <cp:revision>23</cp:revision>
  <dcterms:created xsi:type="dcterms:W3CDTF">2016-12-14T15:04:49Z</dcterms:created>
  <dcterms:modified xsi:type="dcterms:W3CDTF">2016-12-16T04:19:28Z</dcterms:modified>
</cp:coreProperties>
</file>