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76" r:id="rId1"/>
    <p:sldMasterId id="2147484428" r:id="rId2"/>
    <p:sldMasterId id="2147484440" r:id="rId3"/>
    <p:sldMasterId id="2147484453" r:id="rId4"/>
    <p:sldMasterId id="2147484465" r:id="rId5"/>
  </p:sldMasterIdLst>
  <p:notesMasterIdLst>
    <p:notesMasterId r:id="rId17"/>
  </p:notesMasterIdLst>
  <p:handoutMasterIdLst>
    <p:handoutMasterId r:id="rId18"/>
  </p:handoutMasterIdLst>
  <p:sldIdLst>
    <p:sldId id="257" r:id="rId6"/>
    <p:sldId id="691" r:id="rId7"/>
    <p:sldId id="692" r:id="rId8"/>
    <p:sldId id="693" r:id="rId9"/>
    <p:sldId id="694" r:id="rId10"/>
    <p:sldId id="695" r:id="rId11"/>
    <p:sldId id="696" r:id="rId12"/>
    <p:sldId id="697" r:id="rId13"/>
    <p:sldId id="699" r:id="rId14"/>
    <p:sldId id="678" r:id="rId15"/>
    <p:sldId id="571" r:id="rId16"/>
  </p:sldIdLst>
  <p:sldSz cx="9144000" cy="6858000" type="screen4x3"/>
  <p:notesSz cx="6761163" cy="9942513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CC"/>
    <a:srgbClr val="003399"/>
    <a:srgbClr val="0000FF"/>
    <a:srgbClr val="99FFCC"/>
    <a:srgbClr val="C3F3EE"/>
    <a:srgbClr val="006699"/>
    <a:srgbClr val="DACDE9"/>
    <a:srgbClr val="7D1114"/>
    <a:srgbClr val="FFCCFF"/>
    <a:srgbClr val="3366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7359" autoAdjust="0"/>
  </p:normalViewPr>
  <p:slideViewPr>
    <p:cSldViewPr>
      <p:cViewPr>
        <p:scale>
          <a:sx n="68" d="100"/>
          <a:sy n="68" d="100"/>
        </p:scale>
        <p:origin x="-1699" y="-46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90" y="-90"/>
      </p:cViewPr>
      <p:guideLst>
        <p:guide orient="horz" pos="3130"/>
        <p:guide pos="213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90;&#1077;&#1082;&#1091;&#1097;&#1080;&#1077;%20&#1073;&#1091;&#1084;&#1072;&#1075;&#1080;\2016\&#1088;&#1077;&#1079;&#1091;&#1083;&#1100;&#1090;&#1072;&#1090;&#1099;%20&#1045;&#1043;&#1069;%202016\&#1052;&#1072;_&#1054;&#1041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90;&#1077;&#1082;&#1091;&#1097;&#1080;&#1077;%20&#1073;&#1091;&#1084;&#1072;&#1075;&#1080;\2016\&#1088;&#1077;&#1079;&#1091;&#1083;&#1100;&#1090;&#1072;&#1090;&#1099;%20&#1045;&#1043;&#1069;%202016\&#1052;&#1072;_&#1054;&#1041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90;&#1077;&#1082;&#1091;&#1097;&#1080;&#1077;%20&#1073;&#1091;&#1084;&#1072;&#1075;&#1080;\2016\&#1088;&#1077;&#1079;&#1091;&#1083;&#1100;&#1090;&#1072;&#1090;&#1099;%20&#1045;&#1043;&#1069;%202016\&#1052;&#1072;_&#1054;&#104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400" b="0"/>
            </a:pPr>
            <a:r>
              <a:rPr lang="ru-RU" sz="1400" b="0"/>
              <a:t>Распределение тестового балла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2016</c:v>
          </c:tx>
          <c:spPr>
            <a:ln w="63500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МА!$B$49:$B$79</c:f>
              <c:numCache>
                <c:formatCode>General</c:formatCode>
                <c:ptCount val="31"/>
                <c:pt idx="0">
                  <c:v>0</c:v>
                </c:pt>
                <c:pt idx="1">
                  <c:v>5</c:v>
                </c:pt>
                <c:pt idx="2">
                  <c:v>9</c:v>
                </c:pt>
                <c:pt idx="3">
                  <c:v>14</c:v>
                </c:pt>
                <c:pt idx="4">
                  <c:v>18</c:v>
                </c:pt>
                <c:pt idx="5">
                  <c:v>23</c:v>
                </c:pt>
                <c:pt idx="6">
                  <c:v>27</c:v>
                </c:pt>
                <c:pt idx="7">
                  <c:v>33</c:v>
                </c:pt>
                <c:pt idx="8">
                  <c:v>39</c:v>
                </c:pt>
                <c:pt idx="9">
                  <c:v>45</c:v>
                </c:pt>
                <c:pt idx="10">
                  <c:v>50</c:v>
                </c:pt>
                <c:pt idx="11">
                  <c:v>56</c:v>
                </c:pt>
                <c:pt idx="12">
                  <c:v>62</c:v>
                </c:pt>
                <c:pt idx="13">
                  <c:v>68</c:v>
                </c:pt>
                <c:pt idx="14">
                  <c:v>70</c:v>
                </c:pt>
                <c:pt idx="15">
                  <c:v>72</c:v>
                </c:pt>
                <c:pt idx="16">
                  <c:v>74</c:v>
                </c:pt>
                <c:pt idx="17">
                  <c:v>76</c:v>
                </c:pt>
                <c:pt idx="18">
                  <c:v>78</c:v>
                </c:pt>
                <c:pt idx="19">
                  <c:v>80</c:v>
                </c:pt>
                <c:pt idx="20">
                  <c:v>82</c:v>
                </c:pt>
                <c:pt idx="21">
                  <c:v>84</c:v>
                </c:pt>
                <c:pt idx="22">
                  <c:v>86</c:v>
                </c:pt>
                <c:pt idx="23">
                  <c:v>88</c:v>
                </c:pt>
                <c:pt idx="24">
                  <c:v>90</c:v>
                </c:pt>
                <c:pt idx="25">
                  <c:v>92</c:v>
                </c:pt>
                <c:pt idx="26">
                  <c:v>94</c:v>
                </c:pt>
                <c:pt idx="27">
                  <c:v>96</c:v>
                </c:pt>
                <c:pt idx="28">
                  <c:v>98</c:v>
                </c:pt>
                <c:pt idx="29">
                  <c:v>99</c:v>
                </c:pt>
                <c:pt idx="30">
                  <c:v>100</c:v>
                </c:pt>
              </c:numCache>
            </c:numRef>
          </c:xVal>
          <c:yVal>
            <c:numRef>
              <c:f>МА!$C$49:$C$79</c:f>
              <c:numCache>
                <c:formatCode>0.00</c:formatCode>
                <c:ptCount val="31"/>
                <c:pt idx="0">
                  <c:v>0.35994727148129346</c:v>
                </c:pt>
                <c:pt idx="1">
                  <c:v>0.66001716636576191</c:v>
                </c:pt>
                <c:pt idx="2">
                  <c:v>1.4167943519469255</c:v>
                </c:pt>
                <c:pt idx="3">
                  <c:v>2.4636239245408453</c:v>
                </c:pt>
                <c:pt idx="4">
                  <c:v>4.1149190289392141</c:v>
                </c:pt>
                <c:pt idx="5">
                  <c:v>6.3167217250148555</c:v>
                </c:pt>
                <c:pt idx="6">
                  <c:v>8.722061967393012</c:v>
                </c:pt>
                <c:pt idx="7">
                  <c:v>10.086264403013448</c:v>
                </c:pt>
                <c:pt idx="8">
                  <c:v>10.589644173566985</c:v>
                </c:pt>
                <c:pt idx="9">
                  <c:v>9.8891016344474778</c:v>
                </c:pt>
                <c:pt idx="10">
                  <c:v>8.7796626376553561</c:v>
                </c:pt>
                <c:pt idx="11">
                  <c:v>7.5509242289364824</c:v>
                </c:pt>
                <c:pt idx="12">
                  <c:v>6.4209948751340411</c:v>
                </c:pt>
                <c:pt idx="13">
                  <c:v>5.3384210130887855</c:v>
                </c:pt>
                <c:pt idx="14">
                  <c:v>4.291591440494865</c:v>
                </c:pt>
                <c:pt idx="15">
                  <c:v>3.1949019991758325</c:v>
                </c:pt>
                <c:pt idx="16">
                  <c:v>2.4529234047687893</c:v>
                </c:pt>
                <c:pt idx="17">
                  <c:v>1.8780550553125805</c:v>
                </c:pt>
                <c:pt idx="18">
                  <c:v>1.4509449469641258</c:v>
                </c:pt>
                <c:pt idx="19">
                  <c:v>1.1898067303992659</c:v>
                </c:pt>
                <c:pt idx="20">
                  <c:v>0.87311687927309323</c:v>
                </c:pt>
                <c:pt idx="21">
                  <c:v>0.61243400397512926</c:v>
                </c:pt>
                <c:pt idx="22">
                  <c:v>0.39660224346642198</c:v>
                </c:pt>
                <c:pt idx="23">
                  <c:v>0.27639214900587616</c:v>
                </c:pt>
                <c:pt idx="24">
                  <c:v>0.19329236779735492</c:v>
                </c:pt>
                <c:pt idx="25">
                  <c:v>0.13455334436777003</c:v>
                </c:pt>
                <c:pt idx="26">
                  <c:v>9.9036725549881507E-2</c:v>
                </c:pt>
                <c:pt idx="27">
                  <c:v>7.4448297137497121E-2</c:v>
                </c:pt>
                <c:pt idx="28">
                  <c:v>5.9194364696480893E-2</c:v>
                </c:pt>
                <c:pt idx="29">
                  <c:v>4.6217138589944702E-2</c:v>
                </c:pt>
                <c:pt idx="30">
                  <c:v>6.7390507500609029E-2</c:v>
                </c:pt>
              </c:numCache>
            </c:numRef>
          </c:yVal>
          <c:smooth val="1"/>
        </c:ser>
        <c:ser>
          <c:idx val="1"/>
          <c:order val="1"/>
          <c:tx>
            <c:v>2015</c:v>
          </c:tx>
          <c:xVal>
            <c:numRef>
              <c:f>МА!$D$49:$D$81</c:f>
              <c:numCache>
                <c:formatCode>General</c:formatCode>
                <c:ptCount val="33"/>
                <c:pt idx="0">
                  <c:v>0</c:v>
                </c:pt>
                <c:pt idx="1">
                  <c:v>5</c:v>
                </c:pt>
                <c:pt idx="2">
                  <c:v>9</c:v>
                </c:pt>
                <c:pt idx="3">
                  <c:v>14</c:v>
                </c:pt>
                <c:pt idx="4">
                  <c:v>18</c:v>
                </c:pt>
                <c:pt idx="5">
                  <c:v>23</c:v>
                </c:pt>
                <c:pt idx="6">
                  <c:v>27</c:v>
                </c:pt>
                <c:pt idx="7">
                  <c:v>33</c:v>
                </c:pt>
                <c:pt idx="8">
                  <c:v>39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59</c:v>
                </c:pt>
                <c:pt idx="13">
                  <c:v>64</c:v>
                </c:pt>
                <c:pt idx="14">
                  <c:v>68</c:v>
                </c:pt>
                <c:pt idx="15">
                  <c:v>70</c:v>
                </c:pt>
                <c:pt idx="16">
                  <c:v>72</c:v>
                </c:pt>
                <c:pt idx="17">
                  <c:v>74</c:v>
                </c:pt>
                <c:pt idx="18">
                  <c:v>76</c:v>
                </c:pt>
                <c:pt idx="19">
                  <c:v>78</c:v>
                </c:pt>
                <c:pt idx="20">
                  <c:v>80</c:v>
                </c:pt>
                <c:pt idx="21">
                  <c:v>82</c:v>
                </c:pt>
                <c:pt idx="22">
                  <c:v>84</c:v>
                </c:pt>
                <c:pt idx="23">
                  <c:v>86</c:v>
                </c:pt>
                <c:pt idx="24">
                  <c:v>88</c:v>
                </c:pt>
                <c:pt idx="25">
                  <c:v>90</c:v>
                </c:pt>
                <c:pt idx="26">
                  <c:v>92</c:v>
                </c:pt>
                <c:pt idx="27">
                  <c:v>94</c:v>
                </c:pt>
                <c:pt idx="28">
                  <c:v>96</c:v>
                </c:pt>
                <c:pt idx="29">
                  <c:v>97</c:v>
                </c:pt>
                <c:pt idx="30">
                  <c:v>98</c:v>
                </c:pt>
                <c:pt idx="31">
                  <c:v>99</c:v>
                </c:pt>
                <c:pt idx="32">
                  <c:v>100</c:v>
                </c:pt>
              </c:numCache>
            </c:numRef>
          </c:xVal>
          <c:yVal>
            <c:numRef>
              <c:f>МА!$E$49:$E$81</c:f>
              <c:numCache>
                <c:formatCode>0.00</c:formatCode>
                <c:ptCount val="33"/>
                <c:pt idx="0">
                  <c:v>0.81381909149923215</c:v>
                </c:pt>
                <c:pt idx="1">
                  <c:v>1.4469434284900013</c:v>
                </c:pt>
                <c:pt idx="2">
                  <c:v>2.6015690558748554</c:v>
                </c:pt>
                <c:pt idx="3">
                  <c:v>4.0196171566997574</c:v>
                </c:pt>
                <c:pt idx="4">
                  <c:v>5.7794613594262101</c:v>
                </c:pt>
                <c:pt idx="5">
                  <c:v>7.4617235865039024</c:v>
                </c:pt>
                <c:pt idx="6">
                  <c:v>8.6883896198483193</c:v>
                </c:pt>
                <c:pt idx="7">
                  <c:v>9.1582355642109601</c:v>
                </c:pt>
                <c:pt idx="8">
                  <c:v>9.1651625263224563</c:v>
                </c:pt>
                <c:pt idx="9">
                  <c:v>8.6448487151474858</c:v>
                </c:pt>
                <c:pt idx="10">
                  <c:v>7.9404756250098956</c:v>
                </c:pt>
                <c:pt idx="11">
                  <c:v>6.8276096834972053</c:v>
                </c:pt>
                <c:pt idx="12">
                  <c:v>5.7228581833151253</c:v>
                </c:pt>
                <c:pt idx="13">
                  <c:v>4.7792080305261324</c:v>
                </c:pt>
                <c:pt idx="14">
                  <c:v>4.1357922069697111</c:v>
                </c:pt>
                <c:pt idx="15">
                  <c:v>3.3568058392311468</c:v>
                </c:pt>
                <c:pt idx="16">
                  <c:v>2.714775408097025</c:v>
                </c:pt>
                <c:pt idx="17">
                  <c:v>1.9759654206051394</c:v>
                </c:pt>
                <c:pt idx="18">
                  <c:v>1.5168067892145221</c:v>
                </c:pt>
                <c:pt idx="19">
                  <c:v>1.0164822115612977</c:v>
                </c:pt>
                <c:pt idx="20">
                  <c:v>0.71367501068731298</c:v>
                </c:pt>
                <c:pt idx="21">
                  <c:v>0.47677290647413673</c:v>
                </c:pt>
                <c:pt idx="22">
                  <c:v>0.32477556642758754</c:v>
                </c:pt>
                <c:pt idx="23">
                  <c:v>0.21097547459586125</c:v>
                </c:pt>
                <c:pt idx="24">
                  <c:v>0.16030969458034483</c:v>
                </c:pt>
                <c:pt idx="25">
                  <c:v>0.11657087667632483</c:v>
                </c:pt>
                <c:pt idx="26">
                  <c:v>7.3623711585047255E-2</c:v>
                </c:pt>
                <c:pt idx="27">
                  <c:v>5.3238651656929335E-2</c:v>
                </c:pt>
                <c:pt idx="28">
                  <c:v>3.8395161418008521E-2</c:v>
                </c:pt>
                <c:pt idx="29">
                  <c:v>2.4343323991830142E-2</c:v>
                </c:pt>
                <c:pt idx="30">
                  <c:v>1.7416361880333762E-2</c:v>
                </c:pt>
                <c:pt idx="31">
                  <c:v>1.0489399768837379E-2</c:v>
                </c:pt>
                <c:pt idx="32">
                  <c:v>1.286435820706471E-2</c:v>
                </c:pt>
              </c:numCache>
            </c:numRef>
          </c:yVal>
          <c:smooth val="1"/>
        </c:ser>
        <c:axId val="65241472"/>
        <c:axId val="65319680"/>
      </c:scatterChart>
      <c:valAx>
        <c:axId val="65241472"/>
        <c:scaling>
          <c:orientation val="minMax"/>
          <c:max val="1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Тестовый балл</a:t>
                </a:r>
              </a:p>
            </c:rich>
          </c:tx>
          <c:layout/>
        </c:title>
        <c:numFmt formatCode="General" sourceLinked="1"/>
        <c:tickLblPos val="nextTo"/>
        <c:crossAx val="65319680"/>
        <c:crosses val="autoZero"/>
        <c:crossBetween val="midCat"/>
      </c:valAx>
      <c:valAx>
        <c:axId val="6531968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% уч</a:t>
                </a:r>
              </a:p>
            </c:rich>
          </c:tx>
          <c:layout/>
        </c:title>
        <c:numFmt formatCode="0.00" sourceLinked="1"/>
        <c:tickLblPos val="nextTo"/>
        <c:crossAx val="6524147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6271229404309258"/>
          <c:y val="0.36583175454567823"/>
          <c:w val="0.12714828897338404"/>
          <c:h val="0.22146495091405657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spPr>
    <a:solidFill>
      <a:schemeClr val="bg1"/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400" b="0"/>
            </a:pPr>
            <a:r>
              <a:rPr lang="ru-RU" sz="1400" b="0"/>
              <a:t>Распределение тестового балла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7.0703957196558073E-2"/>
          <c:y val="0.10448544437823407"/>
          <c:w val="0.8733477034152719"/>
          <c:h val="0.78451762935431413"/>
        </c:manualLayout>
      </c:layout>
      <c:scatterChart>
        <c:scatterStyle val="smoothMarker"/>
        <c:ser>
          <c:idx val="0"/>
          <c:order val="0"/>
          <c:tx>
            <c:v>2016</c:v>
          </c:tx>
          <c:spPr>
            <a:ln w="63500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ОБ!$B$80:$B$142</c:f>
              <c:numCache>
                <c:formatCode>General</c:formatCode>
                <c:ptCount val="63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23</c:v>
                </c:pt>
                <c:pt idx="11">
                  <c:v>25</c:v>
                </c:pt>
                <c:pt idx="12">
                  <c:v>27</c:v>
                </c:pt>
                <c:pt idx="13">
                  <c:v>29</c:v>
                </c:pt>
                <c:pt idx="14">
                  <c:v>31</c:v>
                </c:pt>
                <c:pt idx="15">
                  <c:v>34</c:v>
                </c:pt>
                <c:pt idx="16">
                  <c:v>36</c:v>
                </c:pt>
                <c:pt idx="17">
                  <c:v>38</c:v>
                </c:pt>
                <c:pt idx="18">
                  <c:v>40</c:v>
                </c:pt>
                <c:pt idx="19">
                  <c:v>42</c:v>
                </c:pt>
                <c:pt idx="20">
                  <c:v>44</c:v>
                </c:pt>
                <c:pt idx="21">
                  <c:v>45</c:v>
                </c:pt>
                <c:pt idx="22">
                  <c:v>46</c:v>
                </c:pt>
                <c:pt idx="23">
                  <c:v>47</c:v>
                </c:pt>
                <c:pt idx="24">
                  <c:v>48</c:v>
                </c:pt>
                <c:pt idx="25">
                  <c:v>49</c:v>
                </c:pt>
                <c:pt idx="26">
                  <c:v>50</c:v>
                </c:pt>
                <c:pt idx="27">
                  <c:v>51</c:v>
                </c:pt>
                <c:pt idx="28">
                  <c:v>52</c:v>
                </c:pt>
                <c:pt idx="29">
                  <c:v>53</c:v>
                </c:pt>
                <c:pt idx="30">
                  <c:v>54</c:v>
                </c:pt>
                <c:pt idx="31">
                  <c:v>55</c:v>
                </c:pt>
                <c:pt idx="32">
                  <c:v>56</c:v>
                </c:pt>
                <c:pt idx="33">
                  <c:v>57</c:v>
                </c:pt>
                <c:pt idx="34">
                  <c:v>58</c:v>
                </c:pt>
                <c:pt idx="35">
                  <c:v>59</c:v>
                </c:pt>
                <c:pt idx="36">
                  <c:v>60</c:v>
                </c:pt>
                <c:pt idx="37">
                  <c:v>61</c:v>
                </c:pt>
                <c:pt idx="38">
                  <c:v>62</c:v>
                </c:pt>
                <c:pt idx="39">
                  <c:v>63</c:v>
                </c:pt>
                <c:pt idx="40">
                  <c:v>64</c:v>
                </c:pt>
                <c:pt idx="41">
                  <c:v>65</c:v>
                </c:pt>
                <c:pt idx="42">
                  <c:v>66</c:v>
                </c:pt>
                <c:pt idx="43">
                  <c:v>67</c:v>
                </c:pt>
                <c:pt idx="44">
                  <c:v>68</c:v>
                </c:pt>
                <c:pt idx="45">
                  <c:v>69</c:v>
                </c:pt>
                <c:pt idx="46">
                  <c:v>70</c:v>
                </c:pt>
                <c:pt idx="47">
                  <c:v>71</c:v>
                </c:pt>
                <c:pt idx="48">
                  <c:v>72</c:v>
                </c:pt>
                <c:pt idx="49">
                  <c:v>74</c:v>
                </c:pt>
                <c:pt idx="50">
                  <c:v>76</c:v>
                </c:pt>
                <c:pt idx="51">
                  <c:v>78</c:v>
                </c:pt>
                <c:pt idx="52">
                  <c:v>80</c:v>
                </c:pt>
                <c:pt idx="53">
                  <c:v>82</c:v>
                </c:pt>
                <c:pt idx="54">
                  <c:v>84</c:v>
                </c:pt>
                <c:pt idx="55">
                  <c:v>86</c:v>
                </c:pt>
                <c:pt idx="56">
                  <c:v>88</c:v>
                </c:pt>
                <c:pt idx="57">
                  <c:v>90</c:v>
                </c:pt>
                <c:pt idx="58">
                  <c:v>92</c:v>
                </c:pt>
                <c:pt idx="59">
                  <c:v>94</c:v>
                </c:pt>
                <c:pt idx="60">
                  <c:v>96</c:v>
                </c:pt>
                <c:pt idx="61">
                  <c:v>98</c:v>
                </c:pt>
                <c:pt idx="62">
                  <c:v>100</c:v>
                </c:pt>
              </c:numCache>
            </c:numRef>
          </c:xVal>
          <c:yVal>
            <c:numRef>
              <c:f>ОБ!$C$80:$C$142</c:f>
              <c:numCache>
                <c:formatCode>0.00</c:formatCode>
                <c:ptCount val="63"/>
                <c:pt idx="0">
                  <c:v>0.12052428062070004</c:v>
                </c:pt>
                <c:pt idx="1">
                  <c:v>3.7105854913317374E-2</c:v>
                </c:pt>
                <c:pt idx="2">
                  <c:v>6.8073899239469465E-2</c:v>
                </c:pt>
                <c:pt idx="3">
                  <c:v>9.178816741715351E-2</c:v>
                </c:pt>
                <c:pt idx="4">
                  <c:v>0.14395955740805841</c:v>
                </c:pt>
                <c:pt idx="5">
                  <c:v>0.20812757718296815</c:v>
                </c:pt>
                <c:pt idx="6">
                  <c:v>0.28261827839992859</c:v>
                </c:pt>
                <c:pt idx="7">
                  <c:v>0.40760642126583979</c:v>
                </c:pt>
                <c:pt idx="8">
                  <c:v>0.56802647070311407</c:v>
                </c:pt>
                <c:pt idx="9">
                  <c:v>0.71589190757573218</c:v>
                </c:pt>
                <c:pt idx="10">
                  <c:v>0.8751959914517039</c:v>
                </c:pt>
                <c:pt idx="11">
                  <c:v>1.094204232857374</c:v>
                </c:pt>
                <c:pt idx="12">
                  <c:v>1.2599251187108367</c:v>
                </c:pt>
                <c:pt idx="13">
                  <c:v>1.4892560415585576</c:v>
                </c:pt>
                <c:pt idx="14">
                  <c:v>1.7029634465480397</c:v>
                </c:pt>
                <c:pt idx="15">
                  <c:v>1.8603145906917313</c:v>
                </c:pt>
                <c:pt idx="16">
                  <c:v>2.0600724261649286</c:v>
                </c:pt>
                <c:pt idx="17">
                  <c:v>2.2704319344705022</c:v>
                </c:pt>
                <c:pt idx="18">
                  <c:v>2.4046267932171612</c:v>
                </c:pt>
                <c:pt idx="19">
                  <c:v>2.551934247309128</c:v>
                </c:pt>
                <c:pt idx="20">
                  <c:v>2.7009156497430489</c:v>
                </c:pt>
                <c:pt idx="21">
                  <c:v>2.8312046290251485</c:v>
                </c:pt>
                <c:pt idx="22">
                  <c:v>2.9670734361137612</c:v>
                </c:pt>
                <c:pt idx="23">
                  <c:v>3.006969204930336</c:v>
                </c:pt>
                <c:pt idx="24">
                  <c:v>2.9997154287818675</c:v>
                </c:pt>
                <c:pt idx="25">
                  <c:v>3.0549557240663554</c:v>
                </c:pt>
                <c:pt idx="26">
                  <c:v>3.1040582087636777</c:v>
                </c:pt>
                <c:pt idx="27">
                  <c:v>3.0901086392473931</c:v>
                </c:pt>
                <c:pt idx="28">
                  <c:v>3.0156179380304327</c:v>
                </c:pt>
                <c:pt idx="29">
                  <c:v>3.0703002505342685</c:v>
                </c:pt>
                <c:pt idx="30">
                  <c:v>3.0281725505950887</c:v>
                </c:pt>
                <c:pt idx="31">
                  <c:v>2.9701423414073442</c:v>
                </c:pt>
                <c:pt idx="32">
                  <c:v>2.8797491309418191</c:v>
                </c:pt>
                <c:pt idx="33">
                  <c:v>2.8574298197157635</c:v>
                </c:pt>
                <c:pt idx="34">
                  <c:v>2.7848920582310832</c:v>
                </c:pt>
                <c:pt idx="35">
                  <c:v>2.6838971749331817</c:v>
                </c:pt>
                <c:pt idx="36">
                  <c:v>2.6021526975677531</c:v>
                </c:pt>
                <c:pt idx="37">
                  <c:v>2.4877662275342183</c:v>
                </c:pt>
                <c:pt idx="38">
                  <c:v>2.3959780601170646</c:v>
                </c:pt>
                <c:pt idx="39">
                  <c:v>2.3320890317324805</c:v>
                </c:pt>
                <c:pt idx="40">
                  <c:v>2.2029160180116842</c:v>
                </c:pt>
                <c:pt idx="41">
                  <c:v>2.110848859204205</c:v>
                </c:pt>
                <c:pt idx="42">
                  <c:v>1.9295044554925034</c:v>
                </c:pt>
                <c:pt idx="43">
                  <c:v>1.8572456853981487</c:v>
                </c:pt>
                <c:pt idx="44">
                  <c:v>1.7693633974455547</c:v>
                </c:pt>
                <c:pt idx="45">
                  <c:v>1.6747853161251443</c:v>
                </c:pt>
                <c:pt idx="46">
                  <c:v>1.5260829050815492</c:v>
                </c:pt>
                <c:pt idx="47">
                  <c:v>1.437642634348304</c:v>
                </c:pt>
                <c:pt idx="48">
                  <c:v>1.2839183782788464</c:v>
                </c:pt>
                <c:pt idx="49">
                  <c:v>1.1603251923645637</c:v>
                </c:pt>
                <c:pt idx="50">
                  <c:v>1.0794176891701122</c:v>
                </c:pt>
                <c:pt idx="51">
                  <c:v>0.96168332245266908</c:v>
                </c:pt>
                <c:pt idx="52">
                  <c:v>0.85148172327401983</c:v>
                </c:pt>
                <c:pt idx="53">
                  <c:v>0.72760954596941141</c:v>
                </c:pt>
                <c:pt idx="54">
                  <c:v>0.59090376470982109</c:v>
                </c:pt>
                <c:pt idx="55">
                  <c:v>0.50413744231853008</c:v>
                </c:pt>
                <c:pt idx="56">
                  <c:v>0.41151230073039941</c:v>
                </c:pt>
                <c:pt idx="57">
                  <c:v>0.31386531411640639</c:v>
                </c:pt>
                <c:pt idx="58">
                  <c:v>0.22263512947990424</c:v>
                </c:pt>
                <c:pt idx="59">
                  <c:v>0.153445264679132</c:v>
                </c:pt>
                <c:pt idx="60">
                  <c:v>8.7882287952593785E-2</c:v>
                </c:pt>
                <c:pt idx="61">
                  <c:v>5.049744164895071E-2</c:v>
                </c:pt>
                <c:pt idx="62">
                  <c:v>1.6460492029215977E-2</c:v>
                </c:pt>
              </c:numCache>
            </c:numRef>
          </c:yVal>
          <c:smooth val="1"/>
        </c:ser>
        <c:ser>
          <c:idx val="1"/>
          <c:order val="1"/>
          <c:tx>
            <c:v>2015</c:v>
          </c:tx>
          <c:spPr>
            <a:ln w="38100"/>
          </c:spPr>
          <c:marker>
            <c:symbol val="square"/>
            <c:size val="5"/>
          </c:marker>
          <c:xVal>
            <c:numRef>
              <c:f>ОБ!$D$80:$D$142</c:f>
              <c:numCache>
                <c:formatCode>General</c:formatCode>
                <c:ptCount val="63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23</c:v>
                </c:pt>
                <c:pt idx="11">
                  <c:v>25</c:v>
                </c:pt>
                <c:pt idx="12">
                  <c:v>27</c:v>
                </c:pt>
                <c:pt idx="13">
                  <c:v>29</c:v>
                </c:pt>
                <c:pt idx="14">
                  <c:v>31</c:v>
                </c:pt>
                <c:pt idx="15">
                  <c:v>34</c:v>
                </c:pt>
                <c:pt idx="16">
                  <c:v>36</c:v>
                </c:pt>
                <c:pt idx="17">
                  <c:v>38</c:v>
                </c:pt>
                <c:pt idx="18">
                  <c:v>40</c:v>
                </c:pt>
                <c:pt idx="19">
                  <c:v>42</c:v>
                </c:pt>
                <c:pt idx="20">
                  <c:v>44</c:v>
                </c:pt>
                <c:pt idx="21">
                  <c:v>45</c:v>
                </c:pt>
                <c:pt idx="22">
                  <c:v>46</c:v>
                </c:pt>
                <c:pt idx="23">
                  <c:v>47</c:v>
                </c:pt>
                <c:pt idx="24">
                  <c:v>48</c:v>
                </c:pt>
                <c:pt idx="25">
                  <c:v>49</c:v>
                </c:pt>
                <c:pt idx="26">
                  <c:v>50</c:v>
                </c:pt>
                <c:pt idx="27">
                  <c:v>51</c:v>
                </c:pt>
                <c:pt idx="28">
                  <c:v>52</c:v>
                </c:pt>
                <c:pt idx="29">
                  <c:v>53</c:v>
                </c:pt>
                <c:pt idx="30">
                  <c:v>54</c:v>
                </c:pt>
                <c:pt idx="31">
                  <c:v>55</c:v>
                </c:pt>
                <c:pt idx="32">
                  <c:v>56</c:v>
                </c:pt>
                <c:pt idx="33">
                  <c:v>57</c:v>
                </c:pt>
                <c:pt idx="34">
                  <c:v>58</c:v>
                </c:pt>
                <c:pt idx="35">
                  <c:v>59</c:v>
                </c:pt>
                <c:pt idx="36">
                  <c:v>60</c:v>
                </c:pt>
                <c:pt idx="37">
                  <c:v>61</c:v>
                </c:pt>
                <c:pt idx="38">
                  <c:v>62</c:v>
                </c:pt>
                <c:pt idx="39">
                  <c:v>63</c:v>
                </c:pt>
                <c:pt idx="40">
                  <c:v>64</c:v>
                </c:pt>
                <c:pt idx="41">
                  <c:v>65</c:v>
                </c:pt>
                <c:pt idx="42">
                  <c:v>66</c:v>
                </c:pt>
                <c:pt idx="43">
                  <c:v>67</c:v>
                </c:pt>
                <c:pt idx="44">
                  <c:v>68</c:v>
                </c:pt>
                <c:pt idx="45">
                  <c:v>69</c:v>
                </c:pt>
                <c:pt idx="46">
                  <c:v>70</c:v>
                </c:pt>
                <c:pt idx="47">
                  <c:v>71</c:v>
                </c:pt>
                <c:pt idx="48">
                  <c:v>72</c:v>
                </c:pt>
                <c:pt idx="49">
                  <c:v>74</c:v>
                </c:pt>
                <c:pt idx="50">
                  <c:v>76</c:v>
                </c:pt>
                <c:pt idx="51">
                  <c:v>78</c:v>
                </c:pt>
                <c:pt idx="52">
                  <c:v>80</c:v>
                </c:pt>
                <c:pt idx="53">
                  <c:v>82</c:v>
                </c:pt>
                <c:pt idx="54">
                  <c:v>84</c:v>
                </c:pt>
                <c:pt idx="55">
                  <c:v>86</c:v>
                </c:pt>
                <c:pt idx="56">
                  <c:v>88</c:v>
                </c:pt>
                <c:pt idx="57">
                  <c:v>90</c:v>
                </c:pt>
                <c:pt idx="58">
                  <c:v>92</c:v>
                </c:pt>
                <c:pt idx="59">
                  <c:v>94</c:v>
                </c:pt>
                <c:pt idx="60">
                  <c:v>96</c:v>
                </c:pt>
                <c:pt idx="61">
                  <c:v>98</c:v>
                </c:pt>
                <c:pt idx="62">
                  <c:v>100</c:v>
                </c:pt>
              </c:numCache>
            </c:numRef>
          </c:xVal>
          <c:yVal>
            <c:numRef>
              <c:f>ОБ!$E$80:$E$142</c:f>
              <c:numCache>
                <c:formatCode>0.00</c:formatCode>
                <c:ptCount val="63"/>
                <c:pt idx="0">
                  <c:v>0.14504029183240247</c:v>
                </c:pt>
                <c:pt idx="1">
                  <c:v>3.1944931060777809E-2</c:v>
                </c:pt>
                <c:pt idx="2">
                  <c:v>8.8621421652480367E-2</c:v>
                </c:pt>
                <c:pt idx="3">
                  <c:v>0.16848374930442489</c:v>
                </c:pt>
                <c:pt idx="4">
                  <c:v>0.2581356526040271</c:v>
                </c:pt>
                <c:pt idx="5">
                  <c:v>0.37895962572906577</c:v>
                </c:pt>
                <c:pt idx="6">
                  <c:v>0.46191339832237588</c:v>
                </c:pt>
                <c:pt idx="7">
                  <c:v>0.60437748603697361</c:v>
                </c:pt>
                <c:pt idx="8">
                  <c:v>0.70484944663135551</c:v>
                </c:pt>
                <c:pt idx="9">
                  <c:v>0.82412769728571134</c:v>
                </c:pt>
                <c:pt idx="10">
                  <c:v>0.933358751880629</c:v>
                </c:pt>
                <c:pt idx="11">
                  <c:v>1.0863852764782258</c:v>
                </c:pt>
                <c:pt idx="12">
                  <c:v>1.2777972424311124</c:v>
                </c:pt>
                <c:pt idx="13">
                  <c:v>1.4480843346180006</c:v>
                </c:pt>
                <c:pt idx="14">
                  <c:v>1.5794707446260381</c:v>
                </c:pt>
                <c:pt idx="15">
                  <c:v>1.8051462253457267</c:v>
                </c:pt>
                <c:pt idx="16">
                  <c:v>1.9259701984707653</c:v>
                </c:pt>
                <c:pt idx="17">
                  <c:v>2.025926918241586</c:v>
                </c:pt>
                <c:pt idx="18">
                  <c:v>2.0725562127738502</c:v>
                </c:pt>
                <c:pt idx="19">
                  <c:v>2.6292739226314379</c:v>
                </c:pt>
                <c:pt idx="20">
                  <c:v>2.5847055913934174</c:v>
                </c:pt>
                <c:pt idx="21">
                  <c:v>2.6766760783990438</c:v>
                </c:pt>
                <c:pt idx="22">
                  <c:v>2.800076255641887</c:v>
                </c:pt>
                <c:pt idx="23">
                  <c:v>2.8078048679953009</c:v>
                </c:pt>
                <c:pt idx="24">
                  <c:v>2.8961686692360011</c:v>
                </c:pt>
                <c:pt idx="25">
                  <c:v>2.986335813359164</c:v>
                </c:pt>
                <c:pt idx="26">
                  <c:v>2.9894272583005295</c:v>
                </c:pt>
                <c:pt idx="27">
                  <c:v>3.0061725850662602</c:v>
                </c:pt>
                <c:pt idx="28">
                  <c:v>2.9579975680633126</c:v>
                </c:pt>
                <c:pt idx="29">
                  <c:v>2.9865934337709446</c:v>
                </c:pt>
                <c:pt idx="30">
                  <c:v>2.8969415304713424</c:v>
                </c:pt>
                <c:pt idx="31">
                  <c:v>2.9330083881206077</c:v>
                </c:pt>
                <c:pt idx="32">
                  <c:v>2.88457575070588</c:v>
                </c:pt>
                <c:pt idx="33">
                  <c:v>2.7181529646956988</c:v>
                </c:pt>
                <c:pt idx="34">
                  <c:v>2.7212444096370643</c:v>
                </c:pt>
                <c:pt idx="35">
                  <c:v>2.6547783433977039</c:v>
                </c:pt>
                <c:pt idx="36">
                  <c:v>2.5852208322169781</c:v>
                </c:pt>
                <c:pt idx="37">
                  <c:v>2.4762473980338413</c:v>
                </c:pt>
                <c:pt idx="38">
                  <c:v>2.3832464293810927</c:v>
                </c:pt>
                <c:pt idx="39">
                  <c:v>2.3044145833762699</c:v>
                </c:pt>
                <c:pt idx="40">
                  <c:v>2.1593742915438674</c:v>
                </c:pt>
                <c:pt idx="41">
                  <c:v>2.0965149110694337</c:v>
                </c:pt>
                <c:pt idx="42">
                  <c:v>2.0534923023020961</c:v>
                </c:pt>
                <c:pt idx="43">
                  <c:v>1.9133467982935224</c:v>
                </c:pt>
                <c:pt idx="44">
                  <c:v>1.8118443560520188</c:v>
                </c:pt>
                <c:pt idx="45">
                  <c:v>1.7232229343995382</c:v>
                </c:pt>
                <c:pt idx="46">
                  <c:v>1.6212052513344737</c:v>
                </c:pt>
                <c:pt idx="47">
                  <c:v>1.4681787267368769</c:v>
                </c:pt>
                <c:pt idx="48">
                  <c:v>1.3501885781414233</c:v>
                </c:pt>
                <c:pt idx="49">
                  <c:v>1.2638857401949672</c:v>
                </c:pt>
                <c:pt idx="50">
                  <c:v>1.1762948001896085</c:v>
                </c:pt>
                <c:pt idx="51">
                  <c:v>1.0258444797098163</c:v>
                </c:pt>
                <c:pt idx="52">
                  <c:v>0.9462397724696523</c:v>
                </c:pt>
                <c:pt idx="53">
                  <c:v>0.80326044393149354</c:v>
                </c:pt>
                <c:pt idx="54">
                  <c:v>0.67599596051194333</c:v>
                </c:pt>
                <c:pt idx="55">
                  <c:v>0.59329980833041362</c:v>
                </c:pt>
                <c:pt idx="56">
                  <c:v>0.49566167226561697</c:v>
                </c:pt>
                <c:pt idx="57">
                  <c:v>0.39673543414191798</c:v>
                </c:pt>
                <c:pt idx="58">
                  <c:v>0.30090064095958446</c:v>
                </c:pt>
                <c:pt idx="59">
                  <c:v>0.20377774571834875</c:v>
                </c:pt>
                <c:pt idx="60">
                  <c:v>0.1347354753611838</c:v>
                </c:pt>
                <c:pt idx="61">
                  <c:v>6.3889862121555618E-2</c:v>
                </c:pt>
                <c:pt idx="62">
                  <c:v>2.1897735001339624E-2</c:v>
                </c:pt>
              </c:numCache>
            </c:numRef>
          </c:yVal>
          <c:smooth val="1"/>
        </c:ser>
        <c:axId val="85428864"/>
        <c:axId val="86901120"/>
      </c:scatterChart>
      <c:valAx>
        <c:axId val="85428864"/>
        <c:scaling>
          <c:orientation val="minMax"/>
          <c:max val="1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Тестовый балл</a:t>
                </a:r>
              </a:p>
            </c:rich>
          </c:tx>
          <c:layout/>
        </c:title>
        <c:numFmt formatCode="General" sourceLinked="1"/>
        <c:tickLblPos val="nextTo"/>
        <c:crossAx val="86901120"/>
        <c:crosses val="autoZero"/>
        <c:crossBetween val="midCat"/>
      </c:valAx>
      <c:valAx>
        <c:axId val="8690112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% уч</a:t>
                </a:r>
              </a:p>
            </c:rich>
          </c:tx>
          <c:layout/>
        </c:title>
        <c:numFmt formatCode="0.00" sourceLinked="1"/>
        <c:tickLblPos val="nextTo"/>
        <c:crossAx val="854288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5137631646103153"/>
          <c:y val="9.2444694697222191E-2"/>
          <c:w val="0.17124172418044659"/>
          <c:h val="0.15265685967552428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spPr>
    <a:solidFill>
      <a:schemeClr val="bg1"/>
    </a:solidFill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400" b="0"/>
            </a:pPr>
            <a:r>
              <a:rPr lang="ru-RU" sz="1400" b="0"/>
              <a:t>Распределение накопленного %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6922583696744692"/>
          <c:y val="0.12136924050709984"/>
          <c:w val="0.78435384135488728"/>
          <c:h val="0.72889711424094528"/>
        </c:manualLayout>
      </c:layout>
      <c:scatterChart>
        <c:scatterStyle val="smoothMarker"/>
        <c:ser>
          <c:idx val="0"/>
          <c:order val="0"/>
          <c:tx>
            <c:v>2016</c:v>
          </c:tx>
          <c:spPr>
            <a:ln w="50800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ОБ!$B$80:$B$142</c:f>
              <c:numCache>
                <c:formatCode>General</c:formatCode>
                <c:ptCount val="63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23</c:v>
                </c:pt>
                <c:pt idx="11">
                  <c:v>25</c:v>
                </c:pt>
                <c:pt idx="12">
                  <c:v>27</c:v>
                </c:pt>
                <c:pt idx="13">
                  <c:v>29</c:v>
                </c:pt>
                <c:pt idx="14">
                  <c:v>31</c:v>
                </c:pt>
                <c:pt idx="15">
                  <c:v>34</c:v>
                </c:pt>
                <c:pt idx="16">
                  <c:v>36</c:v>
                </c:pt>
                <c:pt idx="17">
                  <c:v>38</c:v>
                </c:pt>
                <c:pt idx="18">
                  <c:v>40</c:v>
                </c:pt>
                <c:pt idx="19">
                  <c:v>42</c:v>
                </c:pt>
                <c:pt idx="20">
                  <c:v>44</c:v>
                </c:pt>
                <c:pt idx="21">
                  <c:v>45</c:v>
                </c:pt>
                <c:pt idx="22">
                  <c:v>46</c:v>
                </c:pt>
                <c:pt idx="23">
                  <c:v>47</c:v>
                </c:pt>
                <c:pt idx="24">
                  <c:v>48</c:v>
                </c:pt>
                <c:pt idx="25">
                  <c:v>49</c:v>
                </c:pt>
                <c:pt idx="26">
                  <c:v>50</c:v>
                </c:pt>
                <c:pt idx="27">
                  <c:v>51</c:v>
                </c:pt>
                <c:pt idx="28">
                  <c:v>52</c:v>
                </c:pt>
                <c:pt idx="29">
                  <c:v>53</c:v>
                </c:pt>
                <c:pt idx="30">
                  <c:v>54</c:v>
                </c:pt>
                <c:pt idx="31">
                  <c:v>55</c:v>
                </c:pt>
                <c:pt idx="32">
                  <c:v>56</c:v>
                </c:pt>
                <c:pt idx="33">
                  <c:v>57</c:v>
                </c:pt>
                <c:pt idx="34">
                  <c:v>58</c:v>
                </c:pt>
                <c:pt idx="35">
                  <c:v>59</c:v>
                </c:pt>
                <c:pt idx="36">
                  <c:v>60</c:v>
                </c:pt>
                <c:pt idx="37">
                  <c:v>61</c:v>
                </c:pt>
                <c:pt idx="38">
                  <c:v>62</c:v>
                </c:pt>
                <c:pt idx="39">
                  <c:v>63</c:v>
                </c:pt>
                <c:pt idx="40">
                  <c:v>64</c:v>
                </c:pt>
                <c:pt idx="41">
                  <c:v>65</c:v>
                </c:pt>
                <c:pt idx="42">
                  <c:v>66</c:v>
                </c:pt>
                <c:pt idx="43">
                  <c:v>67</c:v>
                </c:pt>
                <c:pt idx="44">
                  <c:v>68</c:v>
                </c:pt>
                <c:pt idx="45">
                  <c:v>69</c:v>
                </c:pt>
                <c:pt idx="46">
                  <c:v>70</c:v>
                </c:pt>
                <c:pt idx="47">
                  <c:v>71</c:v>
                </c:pt>
                <c:pt idx="48">
                  <c:v>72</c:v>
                </c:pt>
                <c:pt idx="49">
                  <c:v>74</c:v>
                </c:pt>
                <c:pt idx="50">
                  <c:v>76</c:v>
                </c:pt>
                <c:pt idx="51">
                  <c:v>78</c:v>
                </c:pt>
                <c:pt idx="52">
                  <c:v>80</c:v>
                </c:pt>
                <c:pt idx="53">
                  <c:v>82</c:v>
                </c:pt>
                <c:pt idx="54">
                  <c:v>84</c:v>
                </c:pt>
                <c:pt idx="55">
                  <c:v>86</c:v>
                </c:pt>
                <c:pt idx="56">
                  <c:v>88</c:v>
                </c:pt>
                <c:pt idx="57">
                  <c:v>90</c:v>
                </c:pt>
                <c:pt idx="58">
                  <c:v>92</c:v>
                </c:pt>
                <c:pt idx="59">
                  <c:v>94</c:v>
                </c:pt>
                <c:pt idx="60">
                  <c:v>96</c:v>
                </c:pt>
                <c:pt idx="61">
                  <c:v>98</c:v>
                </c:pt>
                <c:pt idx="62">
                  <c:v>100</c:v>
                </c:pt>
              </c:numCache>
            </c:numRef>
          </c:xVal>
          <c:yVal>
            <c:numRef>
              <c:f>ОБ!$F$80:$F$142</c:f>
              <c:numCache>
                <c:formatCode>0.00</c:formatCode>
                <c:ptCount val="63"/>
                <c:pt idx="0">
                  <c:v>0.12052428062070004</c:v>
                </c:pt>
                <c:pt idx="1">
                  <c:v>0.15763013553401742</c:v>
                </c:pt>
                <c:pt idx="2">
                  <c:v>0.22570403477348688</c:v>
                </c:pt>
                <c:pt idx="3">
                  <c:v>0.31749220219064039</c:v>
                </c:pt>
                <c:pt idx="4">
                  <c:v>0.46145175959869877</c:v>
                </c:pt>
                <c:pt idx="5">
                  <c:v>0.66957933678166692</c:v>
                </c:pt>
                <c:pt idx="6">
                  <c:v>0.95219761518159551</c:v>
                </c:pt>
                <c:pt idx="7">
                  <c:v>1.3598040364474353</c:v>
                </c:pt>
                <c:pt idx="8">
                  <c:v>1.9278305071505493</c:v>
                </c:pt>
                <c:pt idx="9">
                  <c:v>2.6437224147262812</c:v>
                </c:pt>
                <c:pt idx="10">
                  <c:v>3.5189184061779852</c:v>
                </c:pt>
                <c:pt idx="11">
                  <c:v>4.6131226390353595</c:v>
                </c:pt>
                <c:pt idx="12">
                  <c:v>5.8730477577461961</c:v>
                </c:pt>
                <c:pt idx="13">
                  <c:v>7.3623037993047538</c:v>
                </c:pt>
                <c:pt idx="14">
                  <c:v>9.0652672458527928</c:v>
                </c:pt>
                <c:pt idx="15">
                  <c:v>10.925581836544524</c:v>
                </c:pt>
                <c:pt idx="16">
                  <c:v>12.985654262709453</c:v>
                </c:pt>
                <c:pt idx="17">
                  <c:v>15.256086197179954</c:v>
                </c:pt>
                <c:pt idx="18">
                  <c:v>17.660712990397116</c:v>
                </c:pt>
                <c:pt idx="19">
                  <c:v>20.212647237706243</c:v>
                </c:pt>
                <c:pt idx="20">
                  <c:v>22.913562887449292</c:v>
                </c:pt>
                <c:pt idx="21">
                  <c:v>25.74476751647444</c:v>
                </c:pt>
                <c:pt idx="22">
                  <c:v>28.711840952588201</c:v>
                </c:pt>
                <c:pt idx="23">
                  <c:v>31.718810157518536</c:v>
                </c:pt>
                <c:pt idx="24">
                  <c:v>34.718525586300402</c:v>
                </c:pt>
                <c:pt idx="25">
                  <c:v>37.773481310366755</c:v>
                </c:pt>
                <c:pt idx="26">
                  <c:v>40.87753951913043</c:v>
                </c:pt>
                <c:pt idx="27">
                  <c:v>43.96764815837782</c:v>
                </c:pt>
                <c:pt idx="28">
                  <c:v>46.983266096408251</c:v>
                </c:pt>
                <c:pt idx="29">
                  <c:v>50.053566346942517</c:v>
                </c:pt>
                <c:pt idx="30">
                  <c:v>53.081738897537605</c:v>
                </c:pt>
                <c:pt idx="31">
                  <c:v>56.051881238944951</c:v>
                </c:pt>
                <c:pt idx="32">
                  <c:v>58.931630369886769</c:v>
                </c:pt>
                <c:pt idx="33">
                  <c:v>61.78906018960253</c:v>
                </c:pt>
                <c:pt idx="34">
                  <c:v>64.573952247833617</c:v>
                </c:pt>
                <c:pt idx="35">
                  <c:v>67.257849422766796</c:v>
                </c:pt>
                <c:pt idx="36">
                  <c:v>69.860002120334542</c:v>
                </c:pt>
                <c:pt idx="37">
                  <c:v>72.347768347868765</c:v>
                </c:pt>
                <c:pt idx="38">
                  <c:v>74.743746407985824</c:v>
                </c:pt>
                <c:pt idx="39">
                  <c:v>77.075835439718304</c:v>
                </c:pt>
                <c:pt idx="40">
                  <c:v>79.278751457729982</c:v>
                </c:pt>
                <c:pt idx="41">
                  <c:v>81.389600316934192</c:v>
                </c:pt>
                <c:pt idx="42">
                  <c:v>83.319104772426698</c:v>
                </c:pt>
                <c:pt idx="43">
                  <c:v>85.176350457824853</c:v>
                </c:pt>
                <c:pt idx="44">
                  <c:v>86.945713855270412</c:v>
                </c:pt>
                <c:pt idx="45">
                  <c:v>88.620499171395551</c:v>
                </c:pt>
                <c:pt idx="46">
                  <c:v>90.146582076477102</c:v>
                </c:pt>
                <c:pt idx="47">
                  <c:v>91.58422471082541</c:v>
                </c:pt>
                <c:pt idx="48">
                  <c:v>92.868143089104251</c:v>
                </c:pt>
                <c:pt idx="49">
                  <c:v>94.028468281468818</c:v>
                </c:pt>
                <c:pt idx="50">
                  <c:v>95.107885970638932</c:v>
                </c:pt>
                <c:pt idx="51">
                  <c:v>96.069569293091604</c:v>
                </c:pt>
                <c:pt idx="52">
                  <c:v>96.921051016365624</c:v>
                </c:pt>
                <c:pt idx="53">
                  <c:v>97.648660562335039</c:v>
                </c:pt>
                <c:pt idx="54">
                  <c:v>98.23956432704486</c:v>
                </c:pt>
                <c:pt idx="55">
                  <c:v>98.743701769363383</c:v>
                </c:pt>
                <c:pt idx="56">
                  <c:v>99.155214070093777</c:v>
                </c:pt>
                <c:pt idx="57">
                  <c:v>99.46907938421019</c:v>
                </c:pt>
                <c:pt idx="58">
                  <c:v>99.691714513690087</c:v>
                </c:pt>
                <c:pt idx="59">
                  <c:v>99.845159778369222</c:v>
                </c:pt>
                <c:pt idx="60">
                  <c:v>99.933042066321818</c:v>
                </c:pt>
                <c:pt idx="61">
                  <c:v>99.983539507970775</c:v>
                </c:pt>
                <c:pt idx="62">
                  <c:v>99.999999999999986</c:v>
                </c:pt>
              </c:numCache>
            </c:numRef>
          </c:yVal>
          <c:smooth val="1"/>
        </c:ser>
        <c:ser>
          <c:idx val="1"/>
          <c:order val="1"/>
          <c:tx>
            <c:v>2015</c:v>
          </c:tx>
          <c:spPr>
            <a:ln w="34925"/>
          </c:spPr>
          <c:marker>
            <c:symbol val="square"/>
            <c:size val="3"/>
          </c:marker>
          <c:xVal>
            <c:numRef>
              <c:f>ОБ!$D$80:$D$142</c:f>
              <c:numCache>
                <c:formatCode>General</c:formatCode>
                <c:ptCount val="63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12</c:v>
                </c:pt>
                <c:pt idx="6">
                  <c:v>14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23</c:v>
                </c:pt>
                <c:pt idx="11">
                  <c:v>25</c:v>
                </c:pt>
                <c:pt idx="12">
                  <c:v>27</c:v>
                </c:pt>
                <c:pt idx="13">
                  <c:v>29</c:v>
                </c:pt>
                <c:pt idx="14">
                  <c:v>31</c:v>
                </c:pt>
                <c:pt idx="15">
                  <c:v>34</c:v>
                </c:pt>
                <c:pt idx="16">
                  <c:v>36</c:v>
                </c:pt>
                <c:pt idx="17">
                  <c:v>38</c:v>
                </c:pt>
                <c:pt idx="18">
                  <c:v>40</c:v>
                </c:pt>
                <c:pt idx="19">
                  <c:v>42</c:v>
                </c:pt>
                <c:pt idx="20">
                  <c:v>44</c:v>
                </c:pt>
                <c:pt idx="21">
                  <c:v>45</c:v>
                </c:pt>
                <c:pt idx="22">
                  <c:v>46</c:v>
                </c:pt>
                <c:pt idx="23">
                  <c:v>47</c:v>
                </c:pt>
                <c:pt idx="24">
                  <c:v>48</c:v>
                </c:pt>
                <c:pt idx="25">
                  <c:v>49</c:v>
                </c:pt>
                <c:pt idx="26">
                  <c:v>50</c:v>
                </c:pt>
                <c:pt idx="27">
                  <c:v>51</c:v>
                </c:pt>
                <c:pt idx="28">
                  <c:v>52</c:v>
                </c:pt>
                <c:pt idx="29">
                  <c:v>53</c:v>
                </c:pt>
                <c:pt idx="30">
                  <c:v>54</c:v>
                </c:pt>
                <c:pt idx="31">
                  <c:v>55</c:v>
                </c:pt>
                <c:pt idx="32">
                  <c:v>56</c:v>
                </c:pt>
                <c:pt idx="33">
                  <c:v>57</c:v>
                </c:pt>
                <c:pt idx="34">
                  <c:v>58</c:v>
                </c:pt>
                <c:pt idx="35">
                  <c:v>59</c:v>
                </c:pt>
                <c:pt idx="36">
                  <c:v>60</c:v>
                </c:pt>
                <c:pt idx="37">
                  <c:v>61</c:v>
                </c:pt>
                <c:pt idx="38">
                  <c:v>62</c:v>
                </c:pt>
                <c:pt idx="39">
                  <c:v>63</c:v>
                </c:pt>
                <c:pt idx="40">
                  <c:v>64</c:v>
                </c:pt>
                <c:pt idx="41">
                  <c:v>65</c:v>
                </c:pt>
                <c:pt idx="42">
                  <c:v>66</c:v>
                </c:pt>
                <c:pt idx="43">
                  <c:v>67</c:v>
                </c:pt>
                <c:pt idx="44">
                  <c:v>68</c:v>
                </c:pt>
                <c:pt idx="45">
                  <c:v>69</c:v>
                </c:pt>
                <c:pt idx="46">
                  <c:v>70</c:v>
                </c:pt>
                <c:pt idx="47">
                  <c:v>71</c:v>
                </c:pt>
                <c:pt idx="48">
                  <c:v>72</c:v>
                </c:pt>
                <c:pt idx="49">
                  <c:v>74</c:v>
                </c:pt>
                <c:pt idx="50">
                  <c:v>76</c:v>
                </c:pt>
                <c:pt idx="51">
                  <c:v>78</c:v>
                </c:pt>
                <c:pt idx="52">
                  <c:v>80</c:v>
                </c:pt>
                <c:pt idx="53">
                  <c:v>82</c:v>
                </c:pt>
                <c:pt idx="54">
                  <c:v>84</c:v>
                </c:pt>
                <c:pt idx="55">
                  <c:v>86</c:v>
                </c:pt>
                <c:pt idx="56">
                  <c:v>88</c:v>
                </c:pt>
                <c:pt idx="57">
                  <c:v>90</c:v>
                </c:pt>
                <c:pt idx="58">
                  <c:v>92</c:v>
                </c:pt>
                <c:pt idx="59">
                  <c:v>94</c:v>
                </c:pt>
                <c:pt idx="60">
                  <c:v>96</c:v>
                </c:pt>
                <c:pt idx="61">
                  <c:v>98</c:v>
                </c:pt>
                <c:pt idx="62">
                  <c:v>100</c:v>
                </c:pt>
              </c:numCache>
            </c:numRef>
          </c:xVal>
          <c:yVal>
            <c:numRef>
              <c:f>ОБ!$G$80:$G$142</c:f>
              <c:numCache>
                <c:formatCode>0.00</c:formatCode>
                <c:ptCount val="63"/>
                <c:pt idx="0">
                  <c:v>0.14504029183240247</c:v>
                </c:pt>
                <c:pt idx="1">
                  <c:v>0.17698522289318028</c:v>
                </c:pt>
                <c:pt idx="2">
                  <c:v>0.26560664454566063</c:v>
                </c:pt>
                <c:pt idx="3">
                  <c:v>0.43409039385008552</c:v>
                </c:pt>
                <c:pt idx="4">
                  <c:v>0.69222604645411256</c:v>
                </c:pt>
                <c:pt idx="5">
                  <c:v>1.0711856721831783</c:v>
                </c:pt>
                <c:pt idx="6">
                  <c:v>1.5330990705055543</c:v>
                </c:pt>
                <c:pt idx="7">
                  <c:v>2.137476556542528</c:v>
                </c:pt>
                <c:pt idx="8">
                  <c:v>2.8423260031738833</c:v>
                </c:pt>
                <c:pt idx="9">
                  <c:v>3.6664537004595945</c:v>
                </c:pt>
                <c:pt idx="10">
                  <c:v>4.599812452340224</c:v>
                </c:pt>
                <c:pt idx="11">
                  <c:v>5.68619772881845</c:v>
                </c:pt>
                <c:pt idx="12">
                  <c:v>6.9639949712495621</c:v>
                </c:pt>
                <c:pt idx="13">
                  <c:v>8.4120793058675627</c:v>
                </c:pt>
                <c:pt idx="14">
                  <c:v>9.9915500504936006</c:v>
                </c:pt>
                <c:pt idx="15">
                  <c:v>11.796696275839327</c:v>
                </c:pt>
                <c:pt idx="16">
                  <c:v>13.722666474310092</c:v>
                </c:pt>
                <c:pt idx="17">
                  <c:v>15.748593392551678</c:v>
                </c:pt>
                <c:pt idx="18">
                  <c:v>17.821149605325527</c:v>
                </c:pt>
                <c:pt idx="19">
                  <c:v>20.450423527956964</c:v>
                </c:pt>
                <c:pt idx="20">
                  <c:v>23.03512911935038</c:v>
                </c:pt>
                <c:pt idx="21">
                  <c:v>25.711805197749424</c:v>
                </c:pt>
                <c:pt idx="22">
                  <c:v>28.511881453391311</c:v>
                </c:pt>
                <c:pt idx="23">
                  <c:v>31.319686321386612</c:v>
                </c:pt>
                <c:pt idx="24">
                  <c:v>34.215854990622617</c:v>
                </c:pt>
                <c:pt idx="25">
                  <c:v>37.202190803981779</c:v>
                </c:pt>
                <c:pt idx="26">
                  <c:v>40.191618062282309</c:v>
                </c:pt>
                <c:pt idx="27">
                  <c:v>43.197790647348569</c:v>
                </c:pt>
                <c:pt idx="28">
                  <c:v>46.155788215411881</c:v>
                </c:pt>
                <c:pt idx="29">
                  <c:v>49.142381649182823</c:v>
                </c:pt>
                <c:pt idx="30">
                  <c:v>52.039323179654168</c:v>
                </c:pt>
                <c:pt idx="31">
                  <c:v>54.972331567774773</c:v>
                </c:pt>
                <c:pt idx="32">
                  <c:v>57.856907318480651</c:v>
                </c:pt>
                <c:pt idx="33">
                  <c:v>60.575060283176349</c:v>
                </c:pt>
                <c:pt idx="34">
                  <c:v>63.296304692813415</c:v>
                </c:pt>
                <c:pt idx="35">
                  <c:v>65.951083036211116</c:v>
                </c:pt>
                <c:pt idx="36">
                  <c:v>68.536303868428092</c:v>
                </c:pt>
                <c:pt idx="37">
                  <c:v>71.012551266461941</c:v>
                </c:pt>
                <c:pt idx="38">
                  <c:v>73.395797695843029</c:v>
                </c:pt>
                <c:pt idx="39">
                  <c:v>75.700212279219301</c:v>
                </c:pt>
                <c:pt idx="40">
                  <c:v>77.85958657076317</c:v>
                </c:pt>
                <c:pt idx="41">
                  <c:v>79.956101481832604</c:v>
                </c:pt>
                <c:pt idx="42">
                  <c:v>82.009593784134694</c:v>
                </c:pt>
                <c:pt idx="43">
                  <c:v>83.922940582428211</c:v>
                </c:pt>
                <c:pt idx="44">
                  <c:v>85.734784938480232</c:v>
                </c:pt>
                <c:pt idx="45">
                  <c:v>87.458007872879776</c:v>
                </c:pt>
                <c:pt idx="46">
                  <c:v>89.079213124214249</c:v>
                </c:pt>
                <c:pt idx="47">
                  <c:v>90.547391850951129</c:v>
                </c:pt>
                <c:pt idx="48">
                  <c:v>91.897580429092557</c:v>
                </c:pt>
                <c:pt idx="49">
                  <c:v>93.161466169287522</c:v>
                </c:pt>
                <c:pt idx="50">
                  <c:v>94.337760969477131</c:v>
                </c:pt>
                <c:pt idx="51">
                  <c:v>95.363605449186949</c:v>
                </c:pt>
                <c:pt idx="52">
                  <c:v>96.309845221656602</c:v>
                </c:pt>
                <c:pt idx="53">
                  <c:v>97.113105665588094</c:v>
                </c:pt>
                <c:pt idx="54">
                  <c:v>97.789101626100035</c:v>
                </c:pt>
                <c:pt idx="55">
                  <c:v>98.382401434430449</c:v>
                </c:pt>
                <c:pt idx="56">
                  <c:v>98.878063106696061</c:v>
                </c:pt>
                <c:pt idx="57">
                  <c:v>99.274798540837978</c:v>
                </c:pt>
                <c:pt idx="58">
                  <c:v>99.57569918179756</c:v>
                </c:pt>
                <c:pt idx="59">
                  <c:v>99.779476927515915</c:v>
                </c:pt>
                <c:pt idx="60">
                  <c:v>99.914212402877098</c:v>
                </c:pt>
                <c:pt idx="61">
                  <c:v>99.978102264998654</c:v>
                </c:pt>
                <c:pt idx="62">
                  <c:v>100</c:v>
                </c:pt>
              </c:numCache>
            </c:numRef>
          </c:yVal>
          <c:smooth val="1"/>
        </c:ser>
        <c:axId val="99235712"/>
        <c:axId val="100676736"/>
      </c:scatterChart>
      <c:valAx>
        <c:axId val="99235712"/>
        <c:scaling>
          <c:orientation val="minMax"/>
          <c:max val="1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Тестовый балл</a:t>
                </a:r>
              </a:p>
            </c:rich>
          </c:tx>
          <c:layout/>
        </c:title>
        <c:numFmt formatCode="General" sourceLinked="1"/>
        <c:tickLblPos val="nextTo"/>
        <c:crossAx val="100676736"/>
        <c:crosses val="autoZero"/>
        <c:crossBetween val="midCat"/>
      </c:valAx>
      <c:valAx>
        <c:axId val="100676736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Накопленный</a:t>
                </a:r>
                <a:r>
                  <a:rPr lang="ru-RU" baseline="0"/>
                  <a:t> </a:t>
                </a:r>
                <a:r>
                  <a:rPr lang="ru-RU"/>
                  <a:t>% уч</a:t>
                </a:r>
              </a:p>
            </c:rich>
          </c:tx>
          <c:layout/>
        </c:title>
        <c:numFmt formatCode="0" sourceLinked="0"/>
        <c:tickLblPos val="nextTo"/>
        <c:crossAx val="992357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3895698392019429"/>
          <c:y val="0.21003335291428332"/>
          <c:w val="0.25290423269743989"/>
          <c:h val="0.14445711308673689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spPr>
    <a:solidFill>
      <a:srgbClr val="FFFFFF"/>
    </a:solidFill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22" tIns="45761" rIns="91522" bIns="45761" numCol="1" anchor="t" anchorCtr="0" compatLnSpc="1">
            <a:prstTxWarp prst="textNoShape">
              <a:avLst/>
            </a:prstTxWarp>
          </a:bodyPr>
          <a:lstStyle>
            <a:lvl1pPr algn="l" defTabSz="91598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0638" y="0"/>
            <a:ext cx="2930525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22" tIns="45761" rIns="91522" bIns="45761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4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30525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l" defTabSz="91598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4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0638" y="9447213"/>
            <a:ext cx="2930525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795D28E-06DA-4173-A2E8-11E28DAF20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68963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050" y="0"/>
            <a:ext cx="2930525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484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44538"/>
            <a:ext cx="4972050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5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721225"/>
            <a:ext cx="5408613" cy="4476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168966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30525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68967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050" y="9444038"/>
            <a:ext cx="2930525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EDFFD96-1DB2-4253-A159-18AB5DE609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B0DA826-95E4-4DDB-89D1-F77DD21263BE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jpeg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3.jpeg"/><Relationship Id="rId4" Type="http://schemas.openxmlformats.org/officeDocument/2006/relationships/oleObject" Target="../embeddings/oleObject5.bin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3.jpeg"/><Relationship Id="rId4" Type="http://schemas.openxmlformats.org/officeDocument/2006/relationships/oleObject" Target="../embeddings/oleObject8.bin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jpe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14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36866" name="Точечный рисунок" r:id="rId4" imgW="762106" imgH="1104762" progId="PBrush">
              <p:embed/>
            </p:oleObj>
          </a:graphicData>
        </a:graphic>
      </p:graphicFrame>
      <p:pic>
        <p:nvPicPr>
          <p:cNvPr id="6" name="Picture 9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111_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188913"/>
            <a:ext cx="802957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1031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36867" name="Точечный рисунок" r:id="rId6" imgW="762106" imgH="1104762" progId="PBrush">
              <p:embed/>
            </p:oleObj>
          </a:graphicData>
        </a:graphic>
      </p:graphicFrame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F410D-1DEA-4971-98F3-F6458B0A0120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3EFCC-583A-4653-AF60-1F78E8F546EF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7488" y="1412875"/>
            <a:ext cx="2057400" cy="4713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412875"/>
            <a:ext cx="6019800" cy="4713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D7A29-95BF-4D0B-937F-7F225BECFC6A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412875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852738"/>
            <a:ext cx="8002588" cy="327342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67EF4-9722-4CC0-98F7-43309CAFE152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14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38914" name="Точечный рисунок" r:id="rId4" imgW="762106" imgH="1104762" progId="PBrush">
              <p:embed/>
            </p:oleObj>
          </a:graphicData>
        </a:graphic>
      </p:graphicFrame>
      <p:pic>
        <p:nvPicPr>
          <p:cNvPr id="6" name="Picture 9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111_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188913"/>
            <a:ext cx="802957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1031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38915" name="Точечный рисунок" r:id="rId6" imgW="762106" imgH="1104762" progId="PBrush">
              <p:embed/>
            </p:oleObj>
          </a:graphicData>
        </a:graphic>
      </p:graphicFrame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F410D-1DEA-4971-98F3-F6458B0A0120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4E04B-F669-4C52-A910-8B2EE930ADF7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F6597-1C8C-4F20-844D-863A0580FC64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2852739"/>
            <a:ext cx="3924300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33900" y="2852739"/>
            <a:ext cx="3925888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4570C-B25A-4549-80C3-A700D3FD7829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70E2E-5C75-4476-B2A6-D302CCA1308B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132B9-89E1-4AF6-8C84-9086684FA548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DDDE-3158-4298-A2C1-781BA6E74C33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4E04B-F669-4C52-A910-8B2EE930ADF7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952AA-376D-4090-9794-85D9391AA3F1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4CFA-4FFA-4798-AED4-DA86237CA004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3EFCC-583A-4653-AF60-1F78E8F546EF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7488" y="1412875"/>
            <a:ext cx="2057400" cy="4713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412875"/>
            <a:ext cx="6019800" cy="4713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D7A29-95BF-4D0B-937F-7F225BECFC6A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logo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8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111_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188913"/>
            <a:ext cx="802957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F410D-1DEA-4971-98F3-F6458B0A0120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4E04B-F669-4C52-A910-8B2EE930ADF7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F6597-1C8C-4F20-844D-863A0580FC64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852738"/>
            <a:ext cx="3924300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2852738"/>
            <a:ext cx="3925888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4570C-B25A-4549-80C3-A700D3FD7829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70E2E-5C75-4476-B2A6-D302CCA1308B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132B9-89E1-4AF6-8C84-9086684FA548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F6597-1C8C-4F20-844D-863A0580FC64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DDDE-3158-4298-A2C1-781BA6E74C33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952AA-376D-4090-9794-85D9391AA3F1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4CFA-4FFA-4798-AED4-DA86237CA004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3EFCC-583A-4653-AF60-1F78E8F546EF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7488" y="1412875"/>
            <a:ext cx="2057400" cy="4713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412875"/>
            <a:ext cx="6019800" cy="4713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D7A29-95BF-4D0B-937F-7F225BECFC6A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412875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852738"/>
            <a:ext cx="8002588" cy="327342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67EF4-9722-4CC0-98F7-43309CAFE152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14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40962" name="Точечный рисунок" r:id="rId4" imgW="762106" imgH="1104762" progId="PBrush">
              <p:embed/>
            </p:oleObj>
          </a:graphicData>
        </a:graphic>
      </p:graphicFrame>
      <p:pic>
        <p:nvPicPr>
          <p:cNvPr id="6" name="Picture 9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111_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188913"/>
            <a:ext cx="802957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1031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40963" name="Точечный рисунок" r:id="rId6" imgW="762106" imgH="1104762" progId="PBrush">
              <p:embed/>
            </p:oleObj>
          </a:graphicData>
        </a:graphic>
      </p:graphicFrame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F410D-1DEA-4971-98F3-F6458B0A0120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4E04B-F669-4C52-A910-8B2EE930ADF7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F6597-1C8C-4F20-844D-863A0580FC64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2852739"/>
            <a:ext cx="3924300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33900" y="2852739"/>
            <a:ext cx="3925888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4570C-B25A-4549-80C3-A700D3FD7829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2852739"/>
            <a:ext cx="3924300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33900" y="2852739"/>
            <a:ext cx="3925888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4570C-B25A-4549-80C3-A700D3FD7829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70E2E-5C75-4476-B2A6-D302CCA1308B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132B9-89E1-4AF6-8C84-9086684FA548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DDDE-3158-4298-A2C1-781BA6E74C33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952AA-376D-4090-9794-85D9391AA3F1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4CFA-4FFA-4798-AED4-DA86237CA004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3EFCC-583A-4653-AF60-1F78E8F546EF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7488" y="1412875"/>
            <a:ext cx="2057400" cy="4713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412875"/>
            <a:ext cx="6019800" cy="4713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D7A29-95BF-4D0B-937F-7F225BECFC6A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logo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8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111_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188913"/>
            <a:ext cx="802957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F410D-1DEA-4971-98F3-F6458B0A0120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4E04B-F669-4C52-A910-8B2EE930ADF7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F6597-1C8C-4F20-844D-863A0580FC64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70E2E-5C75-4476-B2A6-D302CCA1308B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852738"/>
            <a:ext cx="3924300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2852738"/>
            <a:ext cx="3925888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4570C-B25A-4549-80C3-A700D3FD7829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70E2E-5C75-4476-B2A6-D302CCA1308B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132B9-89E1-4AF6-8C84-9086684FA548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DDDE-3158-4298-A2C1-781BA6E74C33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952AA-376D-4090-9794-85D9391AA3F1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4CFA-4FFA-4798-AED4-DA86237CA004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3EFCC-583A-4653-AF60-1F78E8F546EF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7488" y="1412875"/>
            <a:ext cx="2057400" cy="4713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412875"/>
            <a:ext cx="6019800" cy="4713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D7A29-95BF-4D0B-937F-7F225BECFC6A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412875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852738"/>
            <a:ext cx="8002588" cy="327342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67EF4-9722-4CC0-98F7-43309CAFE152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132B9-89E1-4AF6-8C84-9086684FA548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DDDE-3158-4298-A2C1-781BA6E74C33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952AA-376D-4090-9794-85D9391AA3F1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4CFA-4FFA-4798-AED4-DA86237CA004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vmlDrawing" Target="../drawings/vmlDrawing3.v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oleObject" Target="../embeddings/oleObject4.bin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vmlDrawing" Target="../drawings/vmlDrawing5.v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oleObject" Target="../embeddings/oleObject7.bin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6000">
              <a:schemeClr val="accent1">
                <a:lumMod val="35000"/>
              </a:schemeClr>
            </a:gs>
            <a:gs pos="34172">
              <a:srgbClr val="E0EBEC"/>
            </a:gs>
            <a:gs pos="90000">
              <a:srgbClr val="D8E6E8"/>
            </a:gs>
            <a:gs pos="22000">
              <a:schemeClr val="accent1">
                <a:shade val="67500"/>
                <a:satMod val="115000"/>
                <a:alpha val="67000"/>
              </a:schemeClr>
            </a:gs>
            <a:gs pos="78000">
              <a:srgbClr val="EEF5F6">
                <a:alpha val="78000"/>
              </a:srgbClr>
            </a:gs>
            <a:gs pos="53328">
              <a:srgbClr val="F9FBFC"/>
            </a:gs>
            <a:gs pos="46000">
              <a:srgbClr val="F3FAFB">
                <a:lumMod val="18000"/>
                <a:lumOff val="82000"/>
                <a:alpha val="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41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52738"/>
            <a:ext cx="8002588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fld id="{79667EF4-9722-4CC0-98F7-43309CAFE152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pic>
        <p:nvPicPr>
          <p:cNvPr id="1030" name="Picture 8" descr="prava_rus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31" name="Object 14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35842" name="Точечный рисунок" r:id="rId16" imgW="762106" imgH="1104762" progId="PBrush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4377" r:id="rId1"/>
    <p:sldLayoutId id="2147484378" r:id="rId2"/>
    <p:sldLayoutId id="2147484379" r:id="rId3"/>
    <p:sldLayoutId id="2147484380" r:id="rId4"/>
    <p:sldLayoutId id="2147484381" r:id="rId5"/>
    <p:sldLayoutId id="2147484382" r:id="rId6"/>
    <p:sldLayoutId id="2147484383" r:id="rId7"/>
    <p:sldLayoutId id="2147484384" r:id="rId8"/>
    <p:sldLayoutId id="2147484385" r:id="rId9"/>
    <p:sldLayoutId id="2147484386" r:id="rId10"/>
    <p:sldLayoutId id="2147484387" r:id="rId11"/>
    <p:sldLayoutId id="2147484401" r:id="rId12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6000">
              <a:schemeClr val="accent1">
                <a:lumMod val="35000"/>
              </a:schemeClr>
            </a:gs>
            <a:gs pos="34172">
              <a:srgbClr val="E0EBEC"/>
            </a:gs>
            <a:gs pos="90000">
              <a:srgbClr val="D8E6E8"/>
            </a:gs>
            <a:gs pos="22000">
              <a:schemeClr val="accent1">
                <a:shade val="67500"/>
                <a:satMod val="115000"/>
                <a:alpha val="67000"/>
              </a:schemeClr>
            </a:gs>
            <a:gs pos="78000">
              <a:srgbClr val="EEF5F6">
                <a:alpha val="78000"/>
              </a:srgbClr>
            </a:gs>
            <a:gs pos="53328">
              <a:srgbClr val="F9FBFC"/>
            </a:gs>
            <a:gs pos="46000">
              <a:srgbClr val="F3FAFB">
                <a:lumMod val="18000"/>
                <a:lumOff val="82000"/>
                <a:alpha val="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41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52738"/>
            <a:ext cx="8002588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fld id="{79667EF4-9722-4CC0-98F7-43309CAFE152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pic>
        <p:nvPicPr>
          <p:cNvPr id="1030" name="Picture 8" descr="prava_ru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31" name="Object 14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37890" name="Точечный рисунок" r:id="rId15" imgW="762106" imgH="1104762" progId="PBrush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4429" r:id="rId1"/>
    <p:sldLayoutId id="2147484430" r:id="rId2"/>
    <p:sldLayoutId id="2147484431" r:id="rId3"/>
    <p:sldLayoutId id="2147484432" r:id="rId4"/>
    <p:sldLayoutId id="2147484433" r:id="rId5"/>
    <p:sldLayoutId id="2147484434" r:id="rId6"/>
    <p:sldLayoutId id="2147484435" r:id="rId7"/>
    <p:sldLayoutId id="2147484436" r:id="rId8"/>
    <p:sldLayoutId id="2147484437" r:id="rId9"/>
    <p:sldLayoutId id="2147484438" r:id="rId10"/>
    <p:sldLayoutId id="2147484439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6000">
              <a:schemeClr val="accent1">
                <a:lumMod val="35000"/>
              </a:schemeClr>
            </a:gs>
            <a:gs pos="34172">
              <a:srgbClr val="E0EBEC"/>
            </a:gs>
            <a:gs pos="90000">
              <a:srgbClr val="D8E6E8"/>
            </a:gs>
            <a:gs pos="22000">
              <a:schemeClr val="accent1">
                <a:shade val="67500"/>
                <a:satMod val="115000"/>
                <a:alpha val="67000"/>
              </a:schemeClr>
            </a:gs>
            <a:gs pos="78000">
              <a:srgbClr val="EEF5F6">
                <a:alpha val="78000"/>
              </a:srgbClr>
            </a:gs>
            <a:gs pos="53328">
              <a:srgbClr val="F9FBFC"/>
            </a:gs>
            <a:gs pos="46000">
              <a:srgbClr val="F3FAFB">
                <a:lumMod val="18000"/>
                <a:lumOff val="82000"/>
                <a:alpha val="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41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52738"/>
            <a:ext cx="8002588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9667EF4-9722-4CC0-98F7-43309CAFE152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pic>
        <p:nvPicPr>
          <p:cNvPr id="1030" name="Picture 7" descr="logo_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8" descr="prava_rus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logo_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388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41" r:id="rId1"/>
    <p:sldLayoutId id="2147484442" r:id="rId2"/>
    <p:sldLayoutId id="2147484443" r:id="rId3"/>
    <p:sldLayoutId id="2147484444" r:id="rId4"/>
    <p:sldLayoutId id="2147484445" r:id="rId5"/>
    <p:sldLayoutId id="2147484446" r:id="rId6"/>
    <p:sldLayoutId id="2147484447" r:id="rId7"/>
    <p:sldLayoutId id="2147484448" r:id="rId8"/>
    <p:sldLayoutId id="2147484449" r:id="rId9"/>
    <p:sldLayoutId id="2147484450" r:id="rId10"/>
    <p:sldLayoutId id="2147484451" r:id="rId11"/>
    <p:sldLayoutId id="2147484452" r:id="rId12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6000">
              <a:schemeClr val="accent1">
                <a:lumMod val="35000"/>
              </a:schemeClr>
            </a:gs>
            <a:gs pos="34172">
              <a:srgbClr val="E0EBEC"/>
            </a:gs>
            <a:gs pos="90000">
              <a:srgbClr val="D8E6E8"/>
            </a:gs>
            <a:gs pos="22000">
              <a:schemeClr val="accent1">
                <a:shade val="67500"/>
                <a:satMod val="115000"/>
                <a:alpha val="67000"/>
              </a:schemeClr>
            </a:gs>
            <a:gs pos="78000">
              <a:srgbClr val="EEF5F6">
                <a:alpha val="78000"/>
              </a:srgbClr>
            </a:gs>
            <a:gs pos="53328">
              <a:srgbClr val="F9FBFC"/>
            </a:gs>
            <a:gs pos="46000">
              <a:srgbClr val="F3FAFB">
                <a:lumMod val="18000"/>
                <a:lumOff val="82000"/>
                <a:alpha val="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41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52738"/>
            <a:ext cx="8002588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fld id="{79667EF4-9722-4CC0-98F7-43309CAFE152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pic>
        <p:nvPicPr>
          <p:cNvPr id="1030" name="Picture 8" descr="prava_ru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31" name="Object 14"/>
          <p:cNvGraphicFramePr>
            <a:graphicFrameLocks noChangeAspect="1"/>
          </p:cNvGraphicFramePr>
          <p:nvPr/>
        </p:nvGraphicFramePr>
        <p:xfrm>
          <a:off x="166688" y="188913"/>
          <a:ext cx="762000" cy="1104900"/>
        </p:xfrm>
        <a:graphic>
          <a:graphicData uri="http://schemas.openxmlformats.org/presentationml/2006/ole">
            <p:oleObj spid="_x0000_s39938" name="Точечный рисунок" r:id="rId15" imgW="762106" imgH="1104762" progId="PBrush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4454" r:id="rId1"/>
    <p:sldLayoutId id="2147484455" r:id="rId2"/>
    <p:sldLayoutId id="2147484456" r:id="rId3"/>
    <p:sldLayoutId id="2147484457" r:id="rId4"/>
    <p:sldLayoutId id="2147484458" r:id="rId5"/>
    <p:sldLayoutId id="2147484459" r:id="rId6"/>
    <p:sldLayoutId id="2147484460" r:id="rId7"/>
    <p:sldLayoutId id="2147484461" r:id="rId8"/>
    <p:sldLayoutId id="2147484462" r:id="rId9"/>
    <p:sldLayoutId id="2147484463" r:id="rId10"/>
    <p:sldLayoutId id="2147484464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6000">
              <a:schemeClr val="accent1">
                <a:lumMod val="35000"/>
              </a:schemeClr>
            </a:gs>
            <a:gs pos="34172">
              <a:srgbClr val="E0EBEC"/>
            </a:gs>
            <a:gs pos="90000">
              <a:srgbClr val="D8E6E8"/>
            </a:gs>
            <a:gs pos="22000">
              <a:schemeClr val="accent1">
                <a:shade val="67500"/>
                <a:satMod val="115000"/>
                <a:alpha val="67000"/>
              </a:schemeClr>
            </a:gs>
            <a:gs pos="78000">
              <a:srgbClr val="EEF5F6">
                <a:alpha val="78000"/>
              </a:srgbClr>
            </a:gs>
            <a:gs pos="53328">
              <a:srgbClr val="F9FBFC"/>
            </a:gs>
            <a:gs pos="46000">
              <a:srgbClr val="F3FAFB">
                <a:lumMod val="18000"/>
                <a:lumOff val="82000"/>
                <a:alpha val="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41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52738"/>
            <a:ext cx="8002588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9667EF4-9722-4CC0-98F7-43309CAFE152}" type="datetime1">
              <a:rPr lang="ru-RU" altLang="ru-RU" smtClean="0"/>
              <a:pPr>
                <a:defRPr/>
              </a:pPr>
              <a:t>05.07.2016</a:t>
            </a:fld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pic>
        <p:nvPicPr>
          <p:cNvPr id="1030" name="Picture 7" descr="logo_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8" descr="prava_rus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logo_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388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66" r:id="rId1"/>
    <p:sldLayoutId id="2147484467" r:id="rId2"/>
    <p:sldLayoutId id="2147484468" r:id="rId3"/>
    <p:sldLayoutId id="2147484469" r:id="rId4"/>
    <p:sldLayoutId id="2147484470" r:id="rId5"/>
    <p:sldLayoutId id="2147484471" r:id="rId6"/>
    <p:sldLayoutId id="2147484472" r:id="rId7"/>
    <p:sldLayoutId id="2147484473" r:id="rId8"/>
    <p:sldLayoutId id="2147484474" r:id="rId9"/>
    <p:sldLayoutId id="2147484475" r:id="rId10"/>
    <p:sldLayoutId id="2147484476" r:id="rId11"/>
    <p:sldLayoutId id="2147484477" r:id="rId12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609600" y="3860800"/>
            <a:ext cx="853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 altLang="ru-RU" sz="1800">
              <a:solidFill>
                <a:schemeClr val="tx1"/>
              </a:solidFill>
            </a:endParaRPr>
          </a:p>
        </p:txBody>
      </p:sp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1547813" y="115888"/>
            <a:ext cx="59769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>
                <a:solidFill>
                  <a:schemeClr val="accent1"/>
                </a:solidFill>
                <a:latin typeface="Tahoma" pitchFamily="34" charset="0"/>
              </a:rPr>
              <a:t>Федеральная служба по надзору в сфере образования и науки РФ </a:t>
            </a:r>
            <a:br>
              <a:rPr lang="ru-RU" altLang="ru-RU" sz="1200" b="1">
                <a:solidFill>
                  <a:schemeClr val="accent1"/>
                </a:solidFill>
                <a:latin typeface="Tahoma" pitchFamily="34" charset="0"/>
              </a:rPr>
            </a:br>
            <a:endParaRPr lang="ru-RU" altLang="ru-RU" sz="1200" b="1">
              <a:solidFill>
                <a:schemeClr val="accent1"/>
              </a:solidFill>
              <a:latin typeface="Tahoma" pitchFamily="34" charset="0"/>
            </a:endParaRPr>
          </a:p>
        </p:txBody>
      </p:sp>
      <p:pic>
        <p:nvPicPr>
          <p:cNvPr id="307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7988" y="-26988"/>
            <a:ext cx="111601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9512" y="2420888"/>
            <a:ext cx="8748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  <a:defRPr/>
            </a:pPr>
            <a:r>
              <a:rPr lang="ru-RU" altLang="ru-RU" sz="4000" b="1" i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Некоторые результаты содержательного анализа результатов ЕГЭ 2016 г.</a:t>
            </a:r>
            <a:endParaRPr lang="ru-RU" altLang="ru-RU" sz="4000" b="1" i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467544" y="5537349"/>
            <a:ext cx="82296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altLang="ru-RU" sz="1800" b="1" dirty="0" smtClean="0">
                <a:solidFill>
                  <a:srgbClr val="0C1C1D"/>
                </a:solidFill>
              </a:rPr>
              <a:t>Ольга Алексеевна Котова</a:t>
            </a:r>
            <a:endParaRPr lang="ru-RU" altLang="ru-RU" sz="1800" b="1" dirty="0">
              <a:solidFill>
                <a:srgbClr val="0C1C1D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rgbClr val="0C1C1D"/>
                </a:solidFill>
              </a:rPr>
              <a:t>к.ист.н</a:t>
            </a:r>
            <a:r>
              <a:rPr lang="ru-RU" altLang="ru-RU" sz="1800" b="1" dirty="0">
                <a:solidFill>
                  <a:srgbClr val="0C1C1D"/>
                </a:solidFill>
              </a:rPr>
              <a:t>., </a:t>
            </a:r>
            <a:r>
              <a:rPr lang="ru-RU" altLang="ru-RU" sz="1800" b="1" dirty="0" smtClean="0">
                <a:solidFill>
                  <a:srgbClr val="0C1C1D"/>
                </a:solidFill>
              </a:rPr>
              <a:t>заместитель директора </a:t>
            </a:r>
            <a:r>
              <a:rPr lang="ru-RU" altLang="ru-RU" sz="1800" b="1" dirty="0">
                <a:solidFill>
                  <a:srgbClr val="0C1C1D"/>
                </a:solidFill>
              </a:rPr>
              <a:t>ФГБНУ «ФИПИ»</a:t>
            </a:r>
          </a:p>
          <a:p>
            <a:pPr algn="l"/>
            <a:r>
              <a:rPr lang="ru-RU" altLang="ru-RU" sz="1800" b="1" dirty="0" err="1">
                <a:solidFill>
                  <a:srgbClr val="0C1C1D"/>
                </a:solidFill>
              </a:rPr>
              <a:t>r</a:t>
            </a:r>
            <a:r>
              <a:rPr lang="en-US" altLang="ru-RU" sz="1800" b="1" dirty="0" err="1" smtClean="0">
                <a:solidFill>
                  <a:srgbClr val="0C1C1D"/>
                </a:solidFill>
              </a:rPr>
              <a:t>ec</a:t>
            </a:r>
            <a:r>
              <a:rPr lang="en-US" altLang="ru-RU" sz="1800" b="1" dirty="0" err="1">
                <a:solidFill>
                  <a:srgbClr val="0C1C1D"/>
                </a:solidFill>
              </a:rPr>
              <a:t>e</a:t>
            </a:r>
            <a:r>
              <a:rPr lang="en-US" altLang="ru-RU" sz="1800" b="1" dirty="0" err="1" smtClean="0">
                <a:solidFill>
                  <a:srgbClr val="0C1C1D"/>
                </a:solidFill>
              </a:rPr>
              <a:t>ption</a:t>
            </a:r>
            <a:r>
              <a:rPr lang="ru-RU" altLang="ru-RU" sz="1800" b="1" dirty="0">
                <a:solidFill>
                  <a:srgbClr val="0C1C1D"/>
                </a:solidFill>
              </a:rPr>
              <a:t>@</a:t>
            </a:r>
            <a:r>
              <a:rPr lang="ru-RU" altLang="ru-RU" sz="1800" b="1" dirty="0" err="1">
                <a:solidFill>
                  <a:srgbClr val="0C1C1D"/>
                </a:solidFill>
              </a:rPr>
              <a:t>fipi.org</a:t>
            </a:r>
            <a:endParaRPr lang="ru-RU" altLang="ru-RU" sz="1800" b="1" dirty="0">
              <a:solidFill>
                <a:srgbClr val="0C1C1D"/>
              </a:solidFill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971600" y="973034"/>
            <a:ext cx="73803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b="1" dirty="0" smtClean="0">
                <a:solidFill>
                  <a:schemeClr val="accent3"/>
                </a:solidFill>
              </a:rPr>
              <a:t>Всероссийская летняя конференция </a:t>
            </a:r>
            <a:r>
              <a:rPr lang="ru-RU" sz="1600" b="1" dirty="0" smtClean="0">
                <a:solidFill>
                  <a:schemeClr val="accent3"/>
                </a:solidFill>
              </a:rPr>
              <a:t>по оценке качества образования </a:t>
            </a:r>
            <a:endParaRPr lang="ru-RU" sz="1600" dirty="0" smtClean="0">
              <a:solidFill>
                <a:schemeClr val="accent3"/>
              </a:solidFill>
            </a:endParaRPr>
          </a:p>
          <a:p>
            <a:r>
              <a:rPr lang="ru-RU" sz="1600" b="1" dirty="0" smtClean="0">
                <a:solidFill>
                  <a:schemeClr val="accent3"/>
                </a:solidFill>
              </a:rPr>
              <a:t>«Управление качеством образования – перспективные формы и методы</a:t>
            </a:r>
            <a:r>
              <a:rPr lang="ru-RU" sz="1600" b="1" dirty="0" smtClean="0">
                <a:solidFill>
                  <a:schemeClr val="accent3"/>
                </a:solidFill>
              </a:rPr>
              <a:t>»</a:t>
            </a:r>
          </a:p>
          <a:p>
            <a:r>
              <a:rPr lang="ru-RU" sz="1600" b="1" i="1" dirty="0" smtClean="0">
                <a:solidFill>
                  <a:schemeClr val="accent3"/>
                </a:solidFill>
              </a:rPr>
              <a:t>7-8 июля 2016 г.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4"/>
          <p:cNvSpPr txBox="1">
            <a:spLocks/>
          </p:cNvSpPr>
          <p:nvPr/>
        </p:nvSpPr>
        <p:spPr bwMode="auto">
          <a:xfrm>
            <a:off x="251520" y="1412776"/>
            <a:ext cx="88924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8112" y="116632"/>
            <a:ext cx="8172400" cy="100811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Направления использования </a:t>
            </a:r>
            <a:b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результатов </a:t>
            </a:r>
            <a: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ЕГЭ </a:t>
            </a:r>
            <a: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в регионе</a:t>
            </a: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4896544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Оценка эффективности региональной политики в области образования, </a:t>
            </a:r>
            <a:r>
              <a:rPr lang="ru-RU" sz="1800" i="1" dirty="0" smtClean="0">
                <a:solidFill>
                  <a:srgbClr val="FF0000"/>
                </a:solidFill>
              </a:rPr>
              <a:t>в т.ч</a:t>
            </a:r>
            <a:r>
              <a:rPr lang="ru-RU" sz="2400" i="1" dirty="0" smtClean="0">
                <a:solidFill>
                  <a:srgbClr val="FF0000"/>
                </a:solidFill>
              </a:rPr>
              <a:t>.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 marL="0" indent="0" algn="just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2000" b="1" dirty="0" smtClean="0"/>
              <a:t>  </a:t>
            </a:r>
            <a:r>
              <a:rPr lang="ru-RU" sz="2000" b="1" dirty="0" smtClean="0"/>
              <a:t>д</a:t>
            </a:r>
            <a:r>
              <a:rPr lang="ru-RU" sz="2000" b="1" dirty="0" smtClean="0"/>
              <a:t>остижения </a:t>
            </a:r>
            <a:r>
              <a:rPr lang="ru-RU" sz="2000" b="1" dirty="0" smtClean="0"/>
              <a:t>требований </a:t>
            </a:r>
            <a:r>
              <a:rPr lang="ru-RU" sz="2000" b="1" dirty="0" smtClean="0"/>
              <a:t>образовательного стандарта</a:t>
            </a:r>
          </a:p>
          <a:p>
            <a:pPr marL="0" indent="0" algn="just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2000" b="1" dirty="0" smtClean="0"/>
              <a:t>доступности </a:t>
            </a:r>
            <a:r>
              <a:rPr lang="ru-RU" sz="2000" b="1" dirty="0" smtClean="0"/>
              <a:t>качественного </a:t>
            </a:r>
            <a:r>
              <a:rPr lang="ru-RU" sz="2000" b="1" dirty="0" smtClean="0"/>
              <a:t>образования</a:t>
            </a:r>
          </a:p>
          <a:p>
            <a:pPr marL="0" indent="0" algn="just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2000" b="1" dirty="0" smtClean="0"/>
              <a:t>эффективности профильного обучения</a:t>
            </a:r>
            <a:r>
              <a:rPr lang="ru-RU" sz="2000" dirty="0" smtClean="0"/>
              <a:t> (доля выпускников профильных классов/ОО, выбравших соответствующий предмет ЕГЭ, уровень результатов по профильным предметам и т.п.)</a:t>
            </a:r>
          </a:p>
          <a:p>
            <a:pPr marL="0" indent="0" algn="just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ru-RU" sz="2000" b="1" dirty="0" smtClean="0"/>
              <a:t>э</a:t>
            </a:r>
            <a:r>
              <a:rPr lang="ru-RU" sz="2000" b="1" dirty="0" smtClean="0"/>
              <a:t>ффективности работы ИПК, иных методических служб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Развитие региональной системы </a:t>
            </a:r>
            <a:r>
              <a:rPr lang="ru-RU" sz="2400" b="1" i="1" dirty="0" smtClean="0">
                <a:solidFill>
                  <a:srgbClr val="FF0000"/>
                </a:solidFill>
              </a:rPr>
              <a:t>образования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Информирование </a:t>
            </a:r>
            <a:r>
              <a:rPr lang="ru-RU" sz="2400" b="1" i="1" dirty="0" smtClean="0">
                <a:solidFill>
                  <a:srgbClr val="FF0000"/>
                </a:solidFill>
              </a:rPr>
              <a:t>всех субъектов образовательного процесса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381000" y="3886200"/>
            <a:ext cx="853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z="1800">
              <a:solidFill>
                <a:schemeClr val="tx1"/>
              </a:solidFill>
            </a:endParaRP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971550" y="2852738"/>
            <a:ext cx="7315200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 dirty="0" smtClean="0">
                <a:solidFill>
                  <a:srgbClr val="1E4649"/>
                </a:solidFill>
                <a:latin typeface="Garamond" pitchFamily="18" charset="0"/>
              </a:rPr>
              <a:t>БЛАГОДАРЮ </a:t>
            </a:r>
            <a:r>
              <a:rPr lang="ru-RU" altLang="ru-RU" sz="3600" b="1" dirty="0">
                <a:solidFill>
                  <a:srgbClr val="1E4649"/>
                </a:solidFill>
                <a:latin typeface="Garamond" pitchFamily="18" charset="0"/>
              </a:rPr>
              <a:t>ЗА ВНИМАНИЕ!</a:t>
            </a:r>
            <a:endParaRPr lang="en-US" altLang="ru-RU" sz="3600" b="1" dirty="0">
              <a:solidFill>
                <a:srgbClr val="1E4649"/>
              </a:solidFill>
              <a:latin typeface="Garamond" pitchFamily="18" charset="0"/>
            </a:endParaRPr>
          </a:p>
          <a:p>
            <a:pPr>
              <a:spcBef>
                <a:spcPct val="50000"/>
              </a:spcBef>
            </a:pPr>
            <a:endParaRPr lang="en-US" altLang="ru-RU" sz="4000" b="1" dirty="0">
              <a:solidFill>
                <a:srgbClr val="1E4649"/>
              </a:solidFill>
              <a:latin typeface="Garamond" pitchFamily="18" charset="0"/>
            </a:endParaRPr>
          </a:p>
          <a:p>
            <a:pPr>
              <a:spcBef>
                <a:spcPct val="50000"/>
              </a:spcBef>
            </a:pPr>
            <a:endParaRPr lang="ru-RU" altLang="ru-RU" sz="4000" b="1" dirty="0">
              <a:solidFill>
                <a:srgbClr val="1E4649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0"/>
            <a:ext cx="7570787" cy="1138238"/>
          </a:xfrm>
        </p:spPr>
        <p:txBody>
          <a:bodyPr/>
          <a:lstStyle/>
          <a:p>
            <a:pPr>
              <a:defRPr/>
            </a:pPr>
            <a:r>
              <a:rPr lang="ru-RU" alt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/>
            </a:r>
            <a:br>
              <a:rPr lang="ru-RU" alt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/>
            </a:r>
            <a:br>
              <a:rPr lang="ru-RU" alt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Уровень подготовки </a:t>
            </a:r>
            <a:r>
              <a:rPr lang="en-US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/>
            </a:r>
            <a:br>
              <a:rPr lang="en-US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участников ЕГЭ по русскому языку</a:t>
            </a:r>
            <a: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/>
            </a:r>
            <a:b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3568" y="2852936"/>
          <a:ext cx="7992243" cy="2181746"/>
        </p:xfrm>
        <a:graphic>
          <a:graphicData uri="http://schemas.openxmlformats.org/drawingml/2006/table">
            <a:tbl>
              <a:tblPr/>
              <a:tblGrid>
                <a:gridCol w="1998678"/>
                <a:gridCol w="1996209"/>
                <a:gridCol w="1998678"/>
                <a:gridCol w="1998678"/>
              </a:tblGrid>
              <a:tr h="57626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8055" marR="1805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4E3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Диапазон тестовых баллов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8055" marR="1805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98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0-40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18055" marR="1805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41-80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18055" marR="1805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81-100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18055" marR="1805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228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18055" marR="1805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18055" marR="1805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70,3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18055" marR="1805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25,5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18055" marR="1805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228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18055" marR="1805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18055" marR="1805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74,1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18055" marR="1805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19,9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marL="18055" marR="1805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23580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1403350" y="1412875"/>
            <a:ext cx="748823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3581" name="Прямоугольник 9"/>
          <p:cNvSpPr>
            <a:spLocks noChangeArrowheads="1"/>
          </p:cNvSpPr>
          <p:nvPr/>
        </p:nvSpPr>
        <p:spPr bwMode="auto">
          <a:xfrm>
            <a:off x="395288" y="1557338"/>
            <a:ext cx="84963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3038"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Наблюдается повышение по сравнению с 2015 г. доли высокобалльников. Одновременно с этим уменьшилась доля выпускников с результатами ниже 40 т.б.</a:t>
            </a:r>
          </a:p>
        </p:txBody>
      </p:sp>
      <p:sp>
        <p:nvSpPr>
          <p:cNvPr id="23582" name="TextBox 6"/>
          <p:cNvSpPr txBox="1">
            <a:spLocks noChangeArrowheads="1"/>
          </p:cNvSpPr>
          <p:nvPr/>
        </p:nvSpPr>
        <p:spPr bwMode="auto">
          <a:xfrm>
            <a:off x="1619672" y="5229200"/>
            <a:ext cx="61928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Минимальный балл для вуза - 36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683568" y="5949280"/>
            <a:ext cx="81369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Не смогли сдать итоговое сочинение около 3% выпускников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8244408" cy="1143000"/>
          </a:xfrm>
        </p:spPr>
        <p:txBody>
          <a:bodyPr/>
          <a:lstStyle/>
          <a:p>
            <a:pPr>
              <a:defRPr/>
            </a:pPr>
            <a: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Число участников ЕГЭ по математике</a:t>
            </a:r>
            <a:b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(на 15 июня)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323850" y="1268413"/>
            <a:ext cx="8135938" cy="3168650"/>
          </a:xfrm>
        </p:spPr>
        <p:txBody>
          <a:bodyPr/>
          <a:lstStyle/>
          <a:p>
            <a:pPr marL="0" indent="0" algn="just">
              <a:spcBef>
                <a:spcPts val="1200"/>
              </a:spcBef>
              <a:buFontTx/>
              <a:buNone/>
            </a:pPr>
            <a:r>
              <a:rPr lang="ru-RU" sz="2400" dirty="0" smtClean="0"/>
              <a:t>Рост числа участников базового экзамена говорит о более осознанном отношении участников экзамена к </a:t>
            </a:r>
            <a:r>
              <a:rPr lang="ru-RU" sz="2400" dirty="0" smtClean="0"/>
              <a:t>формированию </a:t>
            </a:r>
            <a:r>
              <a:rPr lang="ru-RU" sz="2400" dirty="0" smtClean="0"/>
              <a:t>своих образовательных запросов в области математики, более осознанном выборе дальнейшей траектории образования. </a:t>
            </a:r>
          </a:p>
          <a:p>
            <a:pPr marL="0" indent="0" algn="just">
              <a:spcBef>
                <a:spcPts val="1200"/>
              </a:spcBef>
              <a:buFontTx/>
              <a:buNone/>
            </a:pPr>
            <a:r>
              <a:rPr lang="ru-RU" sz="2400" dirty="0" smtClean="0"/>
              <a:t>Сокращение количества участников профильного экзамена в сочетании с существенным ростом числа набравших 60 и более баллов говорят об эффективности модели экзамена. </a:t>
            </a:r>
          </a:p>
          <a:p>
            <a:pPr marL="0" indent="0" algn="just">
              <a:spcBef>
                <a:spcPts val="1200"/>
              </a:spcBef>
              <a:buFontTx/>
              <a:buNone/>
            </a:pPr>
            <a:endParaRPr lang="ru-RU" sz="2400" dirty="0" smtClean="0"/>
          </a:p>
          <a:p>
            <a:pPr marL="0" indent="0" algn="just">
              <a:spcBef>
                <a:spcPts val="1200"/>
              </a:spcBef>
              <a:buFontTx/>
              <a:buNone/>
            </a:pPr>
            <a:endParaRPr lang="ru-RU" sz="800" dirty="0" smtClean="0"/>
          </a:p>
        </p:txBody>
      </p:sp>
      <p:cxnSp>
        <p:nvCxnSpPr>
          <p:cNvPr id="27653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900113" y="1125538"/>
            <a:ext cx="7920037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11560" y="4941168"/>
          <a:ext cx="8068097" cy="1440160"/>
        </p:xfrm>
        <a:graphic>
          <a:graphicData uri="http://schemas.openxmlformats.org/drawingml/2006/table">
            <a:tbl>
              <a:tblPr/>
              <a:tblGrid>
                <a:gridCol w="1912463"/>
                <a:gridCol w="2770464"/>
                <a:gridCol w="3385170"/>
              </a:tblGrid>
              <a:tr h="576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Базовый уровень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Профильный уровень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4E3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2016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561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тыс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439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тыс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396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тыс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521 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тыс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0"/>
            <a:ext cx="8459787" cy="1143000"/>
          </a:xfrm>
        </p:spPr>
        <p:txBody>
          <a:bodyPr/>
          <a:lstStyle/>
          <a:p>
            <a:pPr>
              <a:defRPr/>
            </a:pPr>
            <a: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Результаты ЕГЭ </a:t>
            </a:r>
            <a: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математике</a:t>
            </a:r>
            <a:b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(проф. уровень)</a:t>
            </a:r>
            <a:endParaRPr lang="ru-RU" alt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179512" y="1700808"/>
            <a:ext cx="1079798" cy="3168650"/>
          </a:xfrm>
        </p:spPr>
        <p:txBody>
          <a:bodyPr/>
          <a:lstStyle/>
          <a:p>
            <a:pPr marL="0" indent="0" algn="just">
              <a:spcBef>
                <a:spcPts val="1200"/>
              </a:spcBef>
              <a:buFontTx/>
              <a:buNone/>
            </a:pPr>
            <a:endParaRPr lang="ru-RU" sz="2400" dirty="0" smtClean="0"/>
          </a:p>
          <a:p>
            <a:pPr marL="0" indent="0" algn="just">
              <a:spcBef>
                <a:spcPts val="1200"/>
              </a:spcBef>
              <a:buFontTx/>
              <a:buNone/>
            </a:pPr>
            <a:endParaRPr lang="ru-RU" sz="800" dirty="0" smtClean="0"/>
          </a:p>
        </p:txBody>
      </p:sp>
      <p:cxnSp>
        <p:nvCxnSpPr>
          <p:cNvPr id="27653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900113" y="1125538"/>
            <a:ext cx="7920037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7" name="Диаграмма 6"/>
          <p:cNvGraphicFramePr/>
          <p:nvPr/>
        </p:nvGraphicFramePr>
        <p:xfrm>
          <a:off x="1628775" y="1052736"/>
          <a:ext cx="7515225" cy="4308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3528" y="5085184"/>
          <a:ext cx="8568951" cy="1597753"/>
        </p:xfrm>
        <a:graphic>
          <a:graphicData uri="http://schemas.openxmlformats.org/drawingml/2006/table">
            <a:tbl>
              <a:tblPr/>
              <a:tblGrid>
                <a:gridCol w="2855574"/>
                <a:gridCol w="2857803"/>
                <a:gridCol w="2855574"/>
              </a:tblGrid>
              <a:tr h="24887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Год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4E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Количество участников, набравших балл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81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60-100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(массовые инженерные и экономические ВУЗы)</a:t>
                      </a:r>
                    </a:p>
                  </a:txBody>
                  <a:tcPr marL="7620" marR="7620" marT="76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80-100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топовые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ВУЗы)</a:t>
                      </a:r>
                    </a:p>
                  </a:txBody>
                  <a:tcPr marL="7620" marR="7620" marT="76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4E3"/>
                    </a:solidFill>
                  </a:tcPr>
                </a:tc>
              </a:tr>
              <a:tr h="3048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2016</a:t>
                      </a:r>
                    </a:p>
                  </a:txBody>
                  <a:tcPr marL="19050" marR="190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127 598</a:t>
                      </a: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17 668</a:t>
                      </a: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8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19050" marR="190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117 865</a:t>
                      </a: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11 813</a:t>
                      </a: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79512" y="1628800"/>
          <a:ext cx="1584176" cy="3187871"/>
        </p:xfrm>
        <a:graphic>
          <a:graphicData uri="http://schemas.openxmlformats.org/drawingml/2006/table">
            <a:tbl>
              <a:tblPr/>
              <a:tblGrid>
                <a:gridCol w="603496"/>
                <a:gridCol w="980680"/>
              </a:tblGrid>
              <a:tr h="13376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Год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4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Доля не преодолевших минимальный балл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(основной день)</a:t>
                      </a:r>
                    </a:p>
                  </a:txBody>
                  <a:tcPr marL="7620" marR="7620" marT="762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4E3"/>
                    </a:solidFill>
                  </a:tcPr>
                </a:tc>
              </a:tr>
              <a:tr h="8474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2016</a:t>
                      </a:r>
                    </a:p>
                  </a:txBody>
                  <a:tcPr marL="19050" marR="190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15,3%</a:t>
                      </a: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92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2015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21,1%</a:t>
                      </a: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2060848"/>
            <a:ext cx="8820150" cy="1268412"/>
          </a:xfrm>
        </p:spPr>
        <p:txBody>
          <a:bodyPr rtlCol="0">
            <a:normAutofit/>
          </a:bodyPr>
          <a:lstStyle/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Среди заданий с кратким ответом особенно важно отметить рост процента выполнения геометрических заданий, заданий по теории </a:t>
            </a:r>
            <a:r>
              <a:rPr lang="ru-RU" sz="2400" dirty="0" smtClean="0"/>
              <a:t>вероятностей.</a:t>
            </a:r>
            <a:endParaRPr lang="en-US" sz="24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9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00113" y="0"/>
            <a:ext cx="7724775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Уровень подготовки </a:t>
            </a:r>
            <a:r>
              <a:rPr lang="ru-RU" alt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участников ЕГЭ по математике (профильный уровень)</a:t>
            </a:r>
          </a:p>
        </p:txBody>
      </p:sp>
      <p:cxnSp>
        <p:nvCxnSpPr>
          <p:cNvPr id="34821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900113" y="1052513"/>
            <a:ext cx="7920037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pic>
        <p:nvPicPr>
          <p:cNvPr id="3482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7025" y="3429000"/>
            <a:ext cx="6276975" cy="1552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482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157192"/>
            <a:ext cx="7308850" cy="1082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899592" y="3861048"/>
            <a:ext cx="1803400" cy="709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775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/>
              <a:t>2015 – 54%</a:t>
            </a:r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 smtClean="0">
                <a:solidFill>
                  <a:srgbClr val="FF0000"/>
                </a:solidFill>
              </a:rPr>
              <a:t>2016 – 79%</a:t>
            </a:r>
            <a:endParaRPr lang="en-US" sz="2600" b="1" dirty="0" smtClean="0">
              <a:solidFill>
                <a:srgbClr val="FF0000"/>
              </a:solidFill>
            </a:endParaRPr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9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/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7472957" y="5301208"/>
            <a:ext cx="1671043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700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/>
              <a:t>2015 – 71%</a:t>
            </a:r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 smtClean="0">
                <a:solidFill>
                  <a:srgbClr val="FF0000"/>
                </a:solidFill>
              </a:rPr>
              <a:t>2016 – 76%</a:t>
            </a:r>
            <a:endParaRPr lang="en-US" sz="2600" b="1" dirty="0" smtClean="0">
              <a:solidFill>
                <a:srgbClr val="FF0000"/>
              </a:solidFill>
            </a:endParaRPr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9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/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1043608" y="1340768"/>
            <a:ext cx="8100392" cy="709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925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 smtClean="0">
                <a:solidFill>
                  <a:srgbClr val="FF0000"/>
                </a:solidFill>
              </a:rPr>
              <a:t>Связь ОГЭ и ЕГЭ!!! Модульная структура и система назначения минимального балла ОГЭ</a:t>
            </a:r>
            <a:endParaRPr lang="en-US" sz="2600" b="1" dirty="0" smtClean="0">
              <a:solidFill>
                <a:srgbClr val="FF0000"/>
              </a:solidFill>
            </a:endParaRPr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9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412776"/>
            <a:ext cx="8964612" cy="1296987"/>
          </a:xfrm>
        </p:spPr>
        <p:txBody>
          <a:bodyPr rtlCol="0">
            <a:normAutofit fontScale="77500" lnSpcReduction="20000"/>
          </a:bodyPr>
          <a:lstStyle/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dirty="0" smtClean="0"/>
              <a:t>Заметный рост выполнения заданий с полным решением (ненулевой балл – свыше половины участников). Особенно заметен рост выполнения алгебраических заданий и  практико-ориентированного задания.</a:t>
            </a:r>
            <a:endParaRPr lang="en-US" sz="29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9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79625" y="0"/>
            <a:ext cx="8064375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Уровень подготовки </a:t>
            </a:r>
            <a:r>
              <a:rPr lang="ru-RU" alt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участников ЕГЭ по математике (профильный уровень)</a:t>
            </a:r>
          </a:p>
        </p:txBody>
      </p:sp>
      <p:cxnSp>
        <p:nvCxnSpPr>
          <p:cNvPr id="35845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900113" y="1052513"/>
            <a:ext cx="7920037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pic>
        <p:nvPicPr>
          <p:cNvPr id="358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00" y="2598738"/>
            <a:ext cx="6051550" cy="11668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58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00" y="3898900"/>
            <a:ext cx="6154738" cy="2959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6480175" y="2633663"/>
            <a:ext cx="246697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85000" lnSpcReduction="1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/>
              <a:t>ненулевой балл</a:t>
            </a:r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/>
              <a:t>2015 </a:t>
            </a:r>
            <a:r>
              <a:rPr lang="ru-RU" sz="2600" dirty="0" smtClean="0"/>
              <a:t>- 27,4</a:t>
            </a:r>
            <a:r>
              <a:rPr lang="ru-RU" sz="2600" dirty="0" smtClean="0"/>
              <a:t>% </a:t>
            </a:r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 smtClean="0">
                <a:solidFill>
                  <a:srgbClr val="FF0000"/>
                </a:solidFill>
              </a:rPr>
              <a:t>2016 </a:t>
            </a:r>
            <a:r>
              <a:rPr lang="ru-RU" sz="2600" b="1" dirty="0" smtClean="0">
                <a:solidFill>
                  <a:srgbClr val="FF0000"/>
                </a:solidFill>
              </a:rPr>
              <a:t>- </a:t>
            </a:r>
            <a:r>
              <a:rPr lang="ru-RU" sz="2600" b="1" dirty="0" smtClean="0">
                <a:solidFill>
                  <a:srgbClr val="FF0000"/>
                </a:solidFill>
              </a:rPr>
              <a:t>52%</a:t>
            </a:r>
            <a:endParaRPr lang="en-US" sz="2600" b="1" dirty="0" smtClean="0">
              <a:solidFill>
                <a:srgbClr val="FF0000"/>
              </a:solidFill>
            </a:endParaRPr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9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6302375" y="4652963"/>
            <a:ext cx="2859088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925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/>
              <a:t>ненулевой балл</a:t>
            </a:r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/>
              <a:t>2015 </a:t>
            </a:r>
            <a:r>
              <a:rPr lang="ru-RU" sz="2600" dirty="0" smtClean="0"/>
              <a:t>- 2,3</a:t>
            </a:r>
            <a:r>
              <a:rPr lang="ru-RU" sz="2600" dirty="0" smtClean="0"/>
              <a:t>% </a:t>
            </a:r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 smtClean="0">
                <a:solidFill>
                  <a:srgbClr val="FF0000"/>
                </a:solidFill>
              </a:rPr>
              <a:t>2016  </a:t>
            </a:r>
            <a:r>
              <a:rPr lang="ru-RU" sz="2600" b="1" dirty="0" smtClean="0">
                <a:solidFill>
                  <a:srgbClr val="FF0000"/>
                </a:solidFill>
              </a:rPr>
              <a:t>- 13</a:t>
            </a:r>
            <a:r>
              <a:rPr lang="ru-RU" sz="2600" b="1" dirty="0" smtClean="0">
                <a:solidFill>
                  <a:srgbClr val="FF0000"/>
                </a:solidFill>
              </a:rPr>
              <a:t>%</a:t>
            </a:r>
            <a:endParaRPr lang="en-US" sz="2600" b="1" dirty="0" smtClean="0">
              <a:solidFill>
                <a:srgbClr val="FF0000"/>
              </a:solidFill>
            </a:endParaRPr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600" dirty="0" smtClean="0"/>
          </a:p>
          <a:p>
            <a:pPr marL="173038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9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0"/>
            <a:ext cx="8027987" cy="1138238"/>
          </a:xfrm>
        </p:spPr>
        <p:txBody>
          <a:bodyPr/>
          <a:lstStyle/>
          <a:p>
            <a:pPr>
              <a:defRPr/>
            </a:pPr>
            <a:r>
              <a:rPr lang="ru-RU" altLang="ru-RU" sz="2800" b="1" dirty="0" smtClean="0">
                <a:solidFill>
                  <a:srgbClr val="3E3E3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/>
            </a:r>
            <a:br>
              <a:rPr lang="ru-RU" altLang="ru-RU" sz="2800" b="1" dirty="0" smtClean="0">
                <a:solidFill>
                  <a:srgbClr val="3E3E3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2800" b="1" dirty="0" smtClean="0">
                <a:solidFill>
                  <a:srgbClr val="3E3E3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/>
            </a:r>
            <a:br>
              <a:rPr lang="ru-RU" altLang="ru-RU" sz="2800" b="1" dirty="0" smtClean="0">
                <a:solidFill>
                  <a:srgbClr val="3E3E3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Уровень подготовки </a:t>
            </a:r>
            <a:r>
              <a:rPr lang="en-US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/>
            </a:r>
            <a:br>
              <a:rPr lang="en-US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участников ЕГЭ по истории</a:t>
            </a:r>
            <a:b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endParaRPr lang="ru-RU" sz="36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22574" name="Group 46"/>
          <p:cNvGraphicFramePr>
            <a:graphicFrameLocks noGrp="1"/>
          </p:cNvGraphicFramePr>
          <p:nvPr>
            <p:ph idx="1"/>
          </p:nvPr>
        </p:nvGraphicFramePr>
        <p:xfrm>
          <a:off x="684213" y="3644900"/>
          <a:ext cx="7991475" cy="2181226"/>
        </p:xfrm>
        <a:graphic>
          <a:graphicData uri="http://schemas.openxmlformats.org/drawingml/2006/table">
            <a:tbl>
              <a:tblPr/>
              <a:tblGrid>
                <a:gridCol w="1998662"/>
                <a:gridCol w="1995488"/>
                <a:gridCol w="1998662"/>
                <a:gridCol w="1998663"/>
              </a:tblGrid>
              <a:tr h="5762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8055" marR="1805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4E3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Диапазон тестовых баллов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8055" marR="1805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E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3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0-40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marL="18055" marR="1805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41-80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marL="18055" marR="1805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81-100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marL="18055" marR="1805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2016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marL="18055" marR="1805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32,5</a:t>
                      </a: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62,4</a:t>
                      </a:r>
                    </a:p>
                  </a:txBody>
                  <a:tcPr marL="18055" marR="1805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5,1</a:t>
                      </a:r>
                    </a:p>
                  </a:txBody>
                  <a:tcPr marL="18055" marR="1805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2015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marL="18055" marR="1805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37,5</a:t>
                      </a:r>
                    </a:p>
                  </a:txBody>
                  <a:tcPr marL="7620" marR="7620" marT="762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58,4</a:t>
                      </a:r>
                    </a:p>
                  </a:txBody>
                  <a:tcPr marL="18055" marR="1805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4,1</a:t>
                      </a:r>
                    </a:p>
                  </a:txBody>
                  <a:tcPr marL="18055" marR="1805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3275" name="Рисунок 4" descr="fip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04813"/>
            <a:ext cx="647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3276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1403350" y="1412875"/>
            <a:ext cx="748823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53277" name="Прямоугольник 9"/>
          <p:cNvSpPr>
            <a:spLocks noChangeArrowheads="1"/>
          </p:cNvSpPr>
          <p:nvPr/>
        </p:nvSpPr>
        <p:spPr bwMode="auto">
          <a:xfrm>
            <a:off x="395288" y="1557338"/>
            <a:ext cx="84963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3038"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Изъятие из экзаменационной модели 2016 г. заданий с выбором одного ответа и изменение структуры 1 части экзаменационной работы, введение исторического сочинения привели к существенному повышению результатов 2016 г. в сравнении с результатами 2015 г.</a:t>
            </a:r>
          </a:p>
        </p:txBody>
      </p:sp>
    </p:spTree>
  </p:cSld>
  <p:clrMapOvr>
    <a:masterClrMapping/>
  </p:clrMapOvr>
  <p:transition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869560" cy="1080120"/>
          </a:xfrm>
        </p:spPr>
        <p:txBody>
          <a:bodyPr/>
          <a:lstStyle/>
          <a:p>
            <a:pPr>
              <a:defRPr/>
            </a:pPr>
            <a:r>
              <a:rPr lang="ru-RU" altLang="ru-RU" sz="2800" b="1" dirty="0" smtClean="0">
                <a:solidFill>
                  <a:srgbClr val="3E3E3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/>
            </a:r>
            <a:br>
              <a:rPr lang="ru-RU" altLang="ru-RU" sz="2800" b="1" dirty="0" smtClean="0">
                <a:solidFill>
                  <a:srgbClr val="3E3E3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2800" b="1" dirty="0" smtClean="0">
                <a:solidFill>
                  <a:srgbClr val="3E3E3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/>
            </a:r>
            <a:br>
              <a:rPr lang="ru-RU" altLang="ru-RU" sz="2800" b="1" dirty="0" smtClean="0">
                <a:solidFill>
                  <a:srgbClr val="3E3E3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Уровень подготовки </a:t>
            </a:r>
            <a:r>
              <a:rPr lang="en-US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/>
            </a:r>
            <a:br>
              <a:rPr lang="en-US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участников ЕГЭ по </a:t>
            </a:r>
            <a: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обществознанию</a:t>
            </a:r>
            <a: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/>
            </a:r>
            <a:br>
              <a:rPr lang="ru-RU" alt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endParaRPr lang="ru-RU" sz="3600" dirty="0" smtClean="0">
              <a:solidFill>
                <a:schemeClr val="bg1"/>
              </a:solidFill>
            </a:endParaRPr>
          </a:p>
        </p:txBody>
      </p:sp>
      <p:cxnSp>
        <p:nvCxnSpPr>
          <p:cNvPr id="53276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1403648" y="260648"/>
            <a:ext cx="748823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10" name="Содержимое 9"/>
          <p:cNvGraphicFramePr>
            <a:graphicFrameLocks noGrp="1"/>
          </p:cNvGraphicFramePr>
          <p:nvPr>
            <p:ph sz="half" idx="1"/>
          </p:nvPr>
        </p:nvGraphicFramePr>
        <p:xfrm>
          <a:off x="0" y="1412776"/>
          <a:ext cx="558011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Содержимое 10"/>
          <p:cNvGraphicFramePr>
            <a:graphicFrameLocks noGrp="1"/>
          </p:cNvGraphicFramePr>
          <p:nvPr>
            <p:ph sz="half" idx="2"/>
          </p:nvPr>
        </p:nvGraphicFramePr>
        <p:xfrm>
          <a:off x="5220072" y="1844824"/>
          <a:ext cx="3923928" cy="3777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4"/>
          <p:cNvSpPr>
            <a:spLocks noGrp="1"/>
          </p:cNvSpPr>
          <p:nvPr>
            <p:ph type="title"/>
          </p:nvPr>
        </p:nvSpPr>
        <p:spPr>
          <a:xfrm>
            <a:off x="950838" y="125760"/>
            <a:ext cx="8229674" cy="854968"/>
          </a:xfrm>
        </p:spPr>
        <p:txBody>
          <a:bodyPr/>
          <a:lstStyle/>
          <a:p>
            <a:r>
              <a:rPr lang="ru-RU" altLang="ru-RU" sz="3600" b="1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Анализ результатов ЕГЭ на региональном уровне</a:t>
            </a:r>
          </a:p>
        </p:txBody>
      </p:sp>
      <p:sp>
        <p:nvSpPr>
          <p:cNvPr id="18435" name="Rectangle 4"/>
          <p:cNvSpPr>
            <a:spLocks noGrp="1" noChangeArrowheads="1"/>
          </p:cNvSpPr>
          <p:nvPr>
            <p:ph idx="1"/>
          </p:nvPr>
        </p:nvSpPr>
        <p:spPr>
          <a:xfrm>
            <a:off x="179512" y="1474331"/>
            <a:ext cx="8784976" cy="5124480"/>
          </a:xfrm>
        </p:spPr>
        <p:txBody>
          <a:bodyPr wrap="square" anchor="ctr">
            <a:spAutoFit/>
          </a:bodyPr>
          <a:lstStyle/>
          <a:p>
            <a:pPr marL="0" indent="0" algn="just">
              <a:spcBef>
                <a:spcPct val="0"/>
              </a:spcBef>
              <a:buFontTx/>
              <a:buNone/>
            </a:pPr>
            <a:r>
              <a:rPr lang="ru-RU" sz="1800" b="1" dirty="0" smtClean="0">
                <a:ea typeface="Calibri" pitchFamily="34" charset="0"/>
                <a:cs typeface="Times New Roman" pitchFamily="18" charset="0"/>
              </a:rPr>
              <a:t>Предложена единая структура регионального </a:t>
            </a:r>
            <a:r>
              <a:rPr lang="ru-RU" sz="1800" b="1" dirty="0" smtClean="0">
                <a:ea typeface="Calibri" pitchFamily="34" charset="0"/>
                <a:cs typeface="Times New Roman" pitchFamily="18" charset="0"/>
              </a:rPr>
              <a:t>отчета</a:t>
            </a:r>
          </a:p>
          <a:p>
            <a:pPr marL="0" indent="0" algn="just">
              <a:spcBef>
                <a:spcPct val="0"/>
              </a:spcBef>
              <a:buFontTx/>
              <a:buNone/>
            </a:pPr>
            <a:endParaRPr lang="ru-RU" sz="900" b="1" dirty="0" smtClean="0">
              <a:ea typeface="Calibri" pitchFamily="34" charset="0"/>
              <a:cs typeface="Times New Roman" pitchFamily="18" charset="0"/>
            </a:endParaRPr>
          </a:p>
          <a:p>
            <a:pPr marL="0" indent="0" algn="just">
              <a:spcBef>
                <a:spcPct val="0"/>
              </a:spcBef>
              <a:buFontTx/>
              <a:buNone/>
            </a:pPr>
            <a:endParaRPr lang="ru-RU" sz="900" b="1" dirty="0" smtClean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  <a:p>
            <a:pPr marL="0" indent="0" algn="just">
              <a:spcBef>
                <a:spcPct val="0"/>
              </a:spcBef>
              <a:buFontTx/>
              <a:buNone/>
            </a:pPr>
            <a:r>
              <a:rPr lang="ru-RU" sz="18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Принципиально важен переход от манипулирования средними баллами к анализу реального состояния региональных систем общего образования и </a:t>
            </a:r>
            <a:r>
              <a:rPr lang="ru-RU" sz="2000" b="1" u="sng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решению выявленных </a:t>
            </a:r>
            <a:r>
              <a:rPr lang="ru-RU" sz="2000" b="1" u="sng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проблем</a:t>
            </a:r>
          </a:p>
          <a:p>
            <a:pPr marL="0" indent="0" algn="just">
              <a:spcBef>
                <a:spcPct val="0"/>
              </a:spcBef>
              <a:buFontTx/>
              <a:buNone/>
            </a:pPr>
            <a:endParaRPr lang="ru-RU" sz="900" b="1" dirty="0" smtClean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  <a:p>
            <a:pPr marL="0" indent="-97200" algn="just">
              <a:spcBef>
                <a:spcPct val="0"/>
              </a:spcBef>
              <a:buFont typeface="Wingdings" pitchFamily="2" charset="2"/>
              <a:buChar char="Ø"/>
            </a:pPr>
            <a:r>
              <a:rPr lang="ru-RU" sz="1800" b="1" dirty="0" smtClean="0">
                <a:ea typeface="Calibri" pitchFamily="34" charset="0"/>
                <a:cs typeface="Times New Roman" pitchFamily="18" charset="0"/>
              </a:rPr>
              <a:t>   выявление </a:t>
            </a:r>
            <a:r>
              <a:rPr lang="ru-RU" sz="1800" b="1" dirty="0" smtClean="0">
                <a:ea typeface="Calibri" pitchFamily="34" charset="0"/>
                <a:cs typeface="Times New Roman" pitchFamily="18" charset="0"/>
              </a:rPr>
              <a:t>«проблемных» </a:t>
            </a:r>
            <a:r>
              <a:rPr lang="ru-RU" sz="1800" b="1" dirty="0" smtClean="0">
                <a:ea typeface="Calibri" pitchFamily="34" charset="0"/>
                <a:cs typeface="Times New Roman" pitchFamily="18" charset="0"/>
              </a:rPr>
              <a:t>ОО и учителей, которым необходимо повышение квалификации (по содержанию предмета или методическим вопросам)</a:t>
            </a:r>
            <a:endParaRPr lang="ru-RU" sz="1800" b="1" dirty="0" smtClean="0">
              <a:ea typeface="Calibri" pitchFamily="34" charset="0"/>
              <a:cs typeface="Times New Roman" pitchFamily="18" charset="0"/>
            </a:endParaRPr>
          </a:p>
          <a:p>
            <a:pPr marL="0" indent="-97200" algn="just">
              <a:spcBef>
                <a:spcPct val="0"/>
              </a:spcBef>
              <a:buFont typeface="Wingdings" pitchFamily="2" charset="2"/>
              <a:buChar char="Ø"/>
            </a:pP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   выявление </a:t>
            </a: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и трансляция лучших педагогических практик</a:t>
            </a:r>
          </a:p>
          <a:p>
            <a:pPr marL="0" indent="-97200" algn="just">
              <a:spcBef>
                <a:spcPct val="0"/>
              </a:spcBef>
              <a:buFont typeface="Wingdings" pitchFamily="2" charset="2"/>
              <a:buChar char="Ø"/>
            </a:pPr>
            <a:r>
              <a:rPr lang="ru-RU" sz="1800" b="1" dirty="0" smtClean="0">
                <a:ea typeface="Calibri" pitchFamily="34" charset="0"/>
                <a:cs typeface="Times New Roman" pitchFamily="18" charset="0"/>
              </a:rPr>
              <a:t>   привлечение </a:t>
            </a:r>
            <a:r>
              <a:rPr lang="ru-RU" sz="1800" b="1" dirty="0" smtClean="0">
                <a:ea typeface="Calibri" pitchFamily="34" charset="0"/>
                <a:cs typeface="Times New Roman" pitchFamily="18" charset="0"/>
              </a:rPr>
              <a:t>ИПК к решению </a:t>
            </a:r>
            <a:r>
              <a:rPr lang="ru-RU" sz="1800" b="1" u="sng" dirty="0" smtClean="0">
                <a:ea typeface="Calibri" pitchFamily="34" charset="0"/>
                <a:cs typeface="Times New Roman" pitchFamily="18" charset="0"/>
              </a:rPr>
              <a:t>реальных проблем</a:t>
            </a:r>
            <a:r>
              <a:rPr lang="ru-RU" sz="1800" b="1" dirty="0" smtClean="0">
                <a:ea typeface="Calibri" pitchFamily="34" charset="0"/>
                <a:cs typeface="Times New Roman" pitchFamily="18" charset="0"/>
              </a:rPr>
              <a:t> ОО и конкретных учителей</a:t>
            </a:r>
          </a:p>
          <a:p>
            <a:pPr marL="0" indent="-97200" algn="just">
              <a:spcBef>
                <a:spcPct val="0"/>
              </a:spcBef>
              <a:buFont typeface="Wingdings" pitchFamily="2" charset="2"/>
              <a:buChar char="Ø"/>
            </a:pP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   оптимизация </a:t>
            </a: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деятельности региональных центров оценки качества образования, использование результатов диагностических процедур в практике работы ОО</a:t>
            </a:r>
          </a:p>
          <a:p>
            <a:pPr marL="0" indent="0" algn="just">
              <a:spcBef>
                <a:spcPct val="0"/>
              </a:spcBef>
              <a:buFontTx/>
              <a:buNone/>
            </a:pPr>
            <a:r>
              <a:rPr lang="ru-RU" sz="1600" i="1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Какие оценочные процедуры проводятся и с какими целями?</a:t>
            </a:r>
          </a:p>
          <a:p>
            <a:pPr marL="0" indent="0" algn="just">
              <a:spcBef>
                <a:spcPct val="0"/>
              </a:spcBef>
              <a:buFontTx/>
              <a:buNone/>
            </a:pPr>
            <a:r>
              <a:rPr lang="ru-RU" sz="1600" i="1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Как они связаны с результатами объективных федеральных процедур оценки качества образования (НИКО, ОГЭ, ЕГЭ и др.)?</a:t>
            </a:r>
          </a:p>
          <a:p>
            <a:pPr marL="0" indent="0" algn="just">
              <a:spcBef>
                <a:spcPct val="0"/>
              </a:spcBef>
              <a:buFontTx/>
              <a:buNone/>
            </a:pPr>
            <a:r>
              <a:rPr lang="ru-RU" sz="1600" i="1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Как используются результаты (на региональном уровне, на уровне ОО)?</a:t>
            </a:r>
            <a:endParaRPr lang="ru-RU" sz="1600" i="1" dirty="0" smtClean="0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presentation_rus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rus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rus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_ФИПИ_2016">
  <a:themeElements>
    <a:clrScheme name="presentation_rus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rus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rus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_ФИПИ">
  <a:themeElements>
    <a:clrScheme name="presentation_rus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rus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rus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Тема_ФИПИ_2016">
  <a:themeElements>
    <a:clrScheme name="presentation_rus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rus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rus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Тема_ФИПИ">
  <a:themeElements>
    <a:clrScheme name="presentation_rus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rus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rus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8550</TotalTime>
  <Words>606</Words>
  <Application>Microsoft Office PowerPoint</Application>
  <PresentationFormat>Экран (4:3)</PresentationFormat>
  <Paragraphs>209</Paragraphs>
  <Slides>11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5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Тема1</vt:lpstr>
      <vt:lpstr>Тема_ФИПИ_2016</vt:lpstr>
      <vt:lpstr>Тема_ФИПИ</vt:lpstr>
      <vt:lpstr>1_Тема_ФИПИ_2016</vt:lpstr>
      <vt:lpstr>1_Тема_ФИПИ</vt:lpstr>
      <vt:lpstr>Точечный рисунок</vt:lpstr>
      <vt:lpstr>Слайд 1</vt:lpstr>
      <vt:lpstr>  Уровень подготовки  участников ЕГЭ по русскому языку </vt:lpstr>
      <vt:lpstr>Число участников ЕГЭ по математике (на 15 июня)</vt:lpstr>
      <vt:lpstr>Результаты ЕГЭ по математике (проф. уровень)</vt:lpstr>
      <vt:lpstr>Слайд 5</vt:lpstr>
      <vt:lpstr>Слайд 6</vt:lpstr>
      <vt:lpstr>  Уровень подготовки  участников ЕГЭ по истории </vt:lpstr>
      <vt:lpstr>  Уровень подготовки  участников ЕГЭ по обществознанию </vt:lpstr>
      <vt:lpstr>Анализ результатов ЕГЭ на региональном уровне</vt:lpstr>
      <vt:lpstr>Направления использования  результатов ЕГЭ в регионе</vt:lpstr>
      <vt:lpstr>Слайд 11</vt:lpstr>
    </vt:vector>
  </TitlesOfParts>
  <Company>FIPI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Kotova O.A.</cp:lastModifiedBy>
  <cp:revision>840</cp:revision>
  <cp:lastPrinted>2014-09-25T10:46:37Z</cp:lastPrinted>
  <dcterms:created xsi:type="dcterms:W3CDTF">2005-03-25T14:40:30Z</dcterms:created>
  <dcterms:modified xsi:type="dcterms:W3CDTF">2016-07-05T18:07:45Z</dcterms:modified>
</cp:coreProperties>
</file>