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</p:sldMasterIdLst>
  <p:notesMasterIdLst>
    <p:notesMasterId r:id="rId22"/>
  </p:notesMasterIdLst>
  <p:sldIdLst>
    <p:sldId id="283" r:id="rId3"/>
    <p:sldId id="344" r:id="rId4"/>
    <p:sldId id="319" r:id="rId5"/>
    <p:sldId id="318" r:id="rId6"/>
    <p:sldId id="299" r:id="rId7"/>
    <p:sldId id="300" r:id="rId8"/>
    <p:sldId id="294" r:id="rId9"/>
    <p:sldId id="302" r:id="rId10"/>
    <p:sldId id="324" r:id="rId11"/>
    <p:sldId id="326" r:id="rId12"/>
    <p:sldId id="293" r:id="rId13"/>
    <p:sldId id="330" r:id="rId14"/>
    <p:sldId id="338" r:id="rId15"/>
    <p:sldId id="341" r:id="rId16"/>
    <p:sldId id="340" r:id="rId17"/>
    <p:sldId id="342" r:id="rId18"/>
    <p:sldId id="343" r:id="rId19"/>
    <p:sldId id="337" r:id="rId20"/>
    <p:sldId id="34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2" autoAdjust="0"/>
    <p:restoredTop sz="93813" autoAdjust="0"/>
  </p:normalViewPr>
  <p:slideViewPr>
    <p:cSldViewPr>
      <p:cViewPr varScale="1">
        <p:scale>
          <a:sx n="96" d="100"/>
          <a:sy n="96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181544-39F3-44C3-B559-64B86A08B104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047D95-EBED-492F-B610-B68943D8C942}">
      <dgm:prSet phldrT="[Текст]" custT="1"/>
      <dgm:spPr/>
      <dgm:t>
        <a:bodyPr/>
        <a:lstStyle/>
        <a:p>
          <a:r>
            <a:rPr lang="ru-RU" sz="2000" b="1" dirty="0">
              <a:solidFill>
                <a:srgbClr val="FF0000"/>
              </a:solidFill>
            </a:rPr>
            <a:t>Статья </a:t>
          </a:r>
          <a:r>
            <a:rPr lang="ru-RU" sz="2000" b="1" dirty="0" smtClean="0">
              <a:solidFill>
                <a:srgbClr val="FF0000"/>
              </a:solidFill>
            </a:rPr>
            <a:t>95</a:t>
          </a:r>
          <a:endParaRPr lang="ru-RU" sz="2000" b="1" dirty="0">
            <a:solidFill>
              <a:srgbClr val="FF0000"/>
            </a:solidFill>
          </a:endParaRPr>
        </a:p>
        <a:p>
          <a:pPr marL="0" indent="0">
            <a:buNone/>
          </a:pPr>
          <a:r>
            <a:rPr lang="ru-RU" sz="1800" b="1" dirty="0"/>
            <a:t>Независимая оценка качества образования </a:t>
          </a:r>
          <a:r>
            <a:rPr lang="ru-RU" sz="1800" dirty="0"/>
            <a:t>направлена на получение </a:t>
          </a:r>
          <a:r>
            <a:rPr lang="ru-RU" sz="1800" u="sng" dirty="0">
              <a:solidFill>
                <a:srgbClr val="FFC000"/>
              </a:solidFill>
            </a:rPr>
            <a:t>сведений об образовательной деятельности</a:t>
          </a:r>
          <a:r>
            <a:rPr lang="ru-RU" sz="1800" dirty="0"/>
            <a:t>, о </a:t>
          </a:r>
          <a:r>
            <a:rPr lang="ru-RU" sz="1800" u="sng" dirty="0">
              <a:solidFill>
                <a:srgbClr val="FFC000"/>
              </a:solidFill>
            </a:rPr>
            <a:t>качестве подготовки </a:t>
          </a:r>
          <a:r>
            <a:rPr lang="ru-RU" sz="1800" dirty="0"/>
            <a:t>обучающихся и </a:t>
          </a:r>
          <a:r>
            <a:rPr lang="ru-RU" sz="1800" u="sng" dirty="0">
              <a:solidFill>
                <a:srgbClr val="FFC000"/>
              </a:solidFill>
            </a:rPr>
            <a:t>реализации образовательных </a:t>
          </a:r>
          <a:r>
            <a:rPr lang="ru-RU" sz="1800" u="sng" dirty="0" smtClean="0">
              <a:solidFill>
                <a:srgbClr val="FFC000"/>
              </a:solidFill>
            </a:rPr>
            <a:t>программ</a:t>
          </a:r>
          <a:r>
            <a:rPr lang="ru-RU" sz="1800" dirty="0"/>
            <a:t/>
          </a:r>
          <a:br>
            <a:rPr lang="ru-RU" sz="1800" dirty="0"/>
          </a:br>
          <a:endParaRPr lang="ru-RU" sz="1800" dirty="0"/>
        </a:p>
      </dgm:t>
    </dgm:pt>
    <dgm:pt modelId="{14FBE2A2-9151-4D87-805F-36930C8ABFBD}" type="parTrans" cxnId="{30EEDC7F-675A-4355-A19F-38C5787A0F56}">
      <dgm:prSet/>
      <dgm:spPr/>
      <dgm:t>
        <a:bodyPr/>
        <a:lstStyle/>
        <a:p>
          <a:endParaRPr lang="ru-RU"/>
        </a:p>
      </dgm:t>
    </dgm:pt>
    <dgm:pt modelId="{F0E66C5F-AA9C-466F-825C-BD31573BF23F}" type="sibTrans" cxnId="{30EEDC7F-675A-4355-A19F-38C5787A0F56}">
      <dgm:prSet/>
      <dgm:spPr/>
      <dgm:t>
        <a:bodyPr/>
        <a:lstStyle/>
        <a:p>
          <a:endParaRPr lang="ru-RU"/>
        </a:p>
      </dgm:t>
    </dgm:pt>
    <dgm:pt modelId="{476B04A3-DF28-45E5-800A-269E6F441DC9}">
      <dgm:prSet phldrT="[Текст]" custT="1"/>
      <dgm:spPr/>
      <dgm:t>
        <a:bodyPr/>
        <a:lstStyle/>
        <a:p>
          <a:r>
            <a:rPr lang="ru-RU" sz="2000" b="1" dirty="0">
              <a:solidFill>
                <a:srgbClr val="FF0000"/>
              </a:solidFill>
            </a:rPr>
            <a:t>Статья </a:t>
          </a:r>
          <a:r>
            <a:rPr lang="ru-RU" sz="2000" b="1" dirty="0" smtClean="0">
              <a:solidFill>
                <a:srgbClr val="FF0000"/>
              </a:solidFill>
            </a:rPr>
            <a:t>95, </a:t>
          </a:r>
          <a:r>
            <a:rPr lang="ru-RU" sz="2000" b="1" dirty="0">
              <a:solidFill>
                <a:srgbClr val="FF0000"/>
              </a:solidFill>
            </a:rPr>
            <a:t>ч</a:t>
          </a:r>
          <a:r>
            <a:rPr lang="ru-RU" sz="2000" b="1" dirty="0" smtClean="0">
              <a:solidFill>
                <a:srgbClr val="FF0000"/>
              </a:solidFill>
            </a:rPr>
            <a:t>. 1 </a:t>
          </a:r>
          <a:endParaRPr lang="ru-RU" sz="2000" b="1" dirty="0">
            <a:solidFill>
              <a:srgbClr val="FF0000"/>
            </a:solidFill>
          </a:endParaRPr>
        </a:p>
        <a:p>
          <a:r>
            <a:rPr lang="ru-RU" sz="2000" b="1" i="0" dirty="0"/>
            <a:t>Независимая оценка качества подготовки обучающихся</a:t>
          </a:r>
        </a:p>
        <a:p>
          <a:endParaRPr lang="ru-RU" sz="1600" dirty="0"/>
        </a:p>
      </dgm:t>
    </dgm:pt>
    <dgm:pt modelId="{BB5AECC6-A7BF-4F83-8C71-49C053DC023A}" type="parTrans" cxnId="{9352A92F-D8C8-4F7A-854E-797F94176F59}">
      <dgm:prSet/>
      <dgm:spPr/>
      <dgm:t>
        <a:bodyPr/>
        <a:lstStyle/>
        <a:p>
          <a:endParaRPr lang="ru-RU"/>
        </a:p>
      </dgm:t>
    </dgm:pt>
    <dgm:pt modelId="{F2C4583A-F03D-4A1B-8B1C-7B0B13F12CA8}" type="sibTrans" cxnId="{9352A92F-D8C8-4F7A-854E-797F94176F59}">
      <dgm:prSet/>
      <dgm:spPr/>
      <dgm:t>
        <a:bodyPr/>
        <a:lstStyle/>
        <a:p>
          <a:endParaRPr lang="ru-RU"/>
        </a:p>
      </dgm:t>
    </dgm:pt>
    <dgm:pt modelId="{4F456300-594C-45A4-83A8-33DB877A6F57}">
      <dgm:prSet phldrT="[Текст]" custT="1"/>
      <dgm:spPr/>
      <dgm:t>
        <a:bodyPr/>
        <a:lstStyle/>
        <a:p>
          <a:r>
            <a:rPr lang="ru-RU" sz="2000" b="1" dirty="0">
              <a:solidFill>
                <a:srgbClr val="FF0000"/>
              </a:solidFill>
            </a:rPr>
            <a:t>Статья </a:t>
          </a:r>
          <a:r>
            <a:rPr lang="ru-RU" sz="2000" b="1" dirty="0" smtClean="0">
              <a:solidFill>
                <a:srgbClr val="FF0000"/>
              </a:solidFill>
            </a:rPr>
            <a:t>95, </a:t>
          </a:r>
          <a:r>
            <a:rPr lang="ru-RU" sz="2000" b="1" dirty="0">
              <a:solidFill>
                <a:srgbClr val="FF0000"/>
              </a:solidFill>
            </a:rPr>
            <a:t>ч. 2 </a:t>
          </a:r>
        </a:p>
        <a:p>
          <a:r>
            <a:rPr lang="ru-RU" sz="2000" b="1" i="0" dirty="0"/>
            <a:t>Независимая оценка качества образовательной деятельности организаций, осуществляющих образовательную деятельность</a:t>
          </a:r>
        </a:p>
        <a:p>
          <a:r>
            <a:rPr lang="ru-RU" sz="1600" dirty="0"/>
            <a:t> </a:t>
          </a:r>
        </a:p>
      </dgm:t>
    </dgm:pt>
    <dgm:pt modelId="{AA73654A-34DC-44B8-98A1-0441B29313DA}" type="parTrans" cxnId="{03EF4815-4C47-4668-88C1-EE37AA01CFC4}">
      <dgm:prSet/>
      <dgm:spPr/>
      <dgm:t>
        <a:bodyPr/>
        <a:lstStyle/>
        <a:p>
          <a:endParaRPr lang="ru-RU"/>
        </a:p>
      </dgm:t>
    </dgm:pt>
    <dgm:pt modelId="{D4268D5A-A8BB-470C-B02A-62ACFDF1735F}" type="sibTrans" cxnId="{03EF4815-4C47-4668-88C1-EE37AA01CFC4}">
      <dgm:prSet/>
      <dgm:spPr/>
      <dgm:t>
        <a:bodyPr/>
        <a:lstStyle/>
        <a:p>
          <a:endParaRPr lang="ru-RU"/>
        </a:p>
      </dgm:t>
    </dgm:pt>
    <dgm:pt modelId="{C9D9BDEA-0431-4ACA-A51A-684E67D7DAA4}" type="pres">
      <dgm:prSet presAssocID="{C5181544-39F3-44C3-B559-64B86A08B104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8C11E1-A9C5-4B3D-83AF-9CFBE1D22038}" type="pres">
      <dgm:prSet presAssocID="{89047D95-EBED-492F-B610-B68943D8C942}" presName="root" presStyleCnt="0">
        <dgm:presLayoutVars>
          <dgm:chMax/>
          <dgm:chPref val="4"/>
        </dgm:presLayoutVars>
      </dgm:prSet>
      <dgm:spPr/>
    </dgm:pt>
    <dgm:pt modelId="{E9ABBC82-B323-43B8-8E05-9A7EDCE17E04}" type="pres">
      <dgm:prSet presAssocID="{89047D95-EBED-492F-B610-B68943D8C942}" presName="rootComposite" presStyleCnt="0">
        <dgm:presLayoutVars/>
      </dgm:prSet>
      <dgm:spPr/>
    </dgm:pt>
    <dgm:pt modelId="{E9B178E5-8072-42F0-AD57-4CC8D166903A}" type="pres">
      <dgm:prSet presAssocID="{89047D95-EBED-492F-B610-B68943D8C942}" presName="rootText" presStyleLbl="node0" presStyleIdx="0" presStyleCnt="1" custScaleY="139576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414FB06F-8FCC-4C4F-8EFB-A8BA55D87A12}" type="pres">
      <dgm:prSet presAssocID="{89047D95-EBED-492F-B610-B68943D8C942}" presName="childShape" presStyleCnt="0">
        <dgm:presLayoutVars>
          <dgm:chMax val="0"/>
          <dgm:chPref val="0"/>
        </dgm:presLayoutVars>
      </dgm:prSet>
      <dgm:spPr/>
    </dgm:pt>
    <dgm:pt modelId="{A0A1AD48-B95E-40E8-A7DF-F7053ECF7744}" type="pres">
      <dgm:prSet presAssocID="{476B04A3-DF28-45E5-800A-269E6F441DC9}" presName="childComposite" presStyleCnt="0">
        <dgm:presLayoutVars>
          <dgm:chMax val="0"/>
          <dgm:chPref val="0"/>
        </dgm:presLayoutVars>
      </dgm:prSet>
      <dgm:spPr/>
    </dgm:pt>
    <dgm:pt modelId="{424C4B74-34EE-40ED-A078-E40C20CF0474}" type="pres">
      <dgm:prSet presAssocID="{476B04A3-DF28-45E5-800A-269E6F441DC9}" presName="Image" presStyleLbl="node1" presStyleIdx="0" presStyleCnt="2" custScaleX="134247" custScaleY="134567"/>
      <dgm:spPr>
        <a:blipFill>
          <a:blip xmlns:r="http://schemas.openxmlformats.org/officeDocument/2006/relationships" r:embed="rId1"/>
          <a:srcRect/>
          <a:stretch>
            <a:fillRect l="-25000" r="-25000"/>
          </a:stretch>
        </a:blipFill>
      </dgm:spPr>
    </dgm:pt>
    <dgm:pt modelId="{689120F6-77AA-4E00-8C69-2612FB7CB5ED}" type="pres">
      <dgm:prSet presAssocID="{476B04A3-DF28-45E5-800A-269E6F441DC9}" presName="childText" presStyleLbl="lnNode1" presStyleIdx="0" presStyleCnt="2" custScaleY="125950" custLinFactNeighborX="1588" custLinFactNeighborY="-34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9FCFC-4D6F-4A33-8869-6249B5D997FD}" type="pres">
      <dgm:prSet presAssocID="{4F456300-594C-45A4-83A8-33DB877A6F57}" presName="childComposite" presStyleCnt="0">
        <dgm:presLayoutVars>
          <dgm:chMax val="0"/>
          <dgm:chPref val="0"/>
        </dgm:presLayoutVars>
      </dgm:prSet>
      <dgm:spPr/>
    </dgm:pt>
    <dgm:pt modelId="{9FB9399B-16C5-4026-9B87-CFD5E2A25D23}" type="pres">
      <dgm:prSet presAssocID="{4F456300-594C-45A4-83A8-33DB877A6F57}" presName="Image" presStyleLbl="node1" presStyleIdx="1" presStyleCnt="2" custScaleX="138509" custScaleY="124263"/>
      <dgm:spPr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</dgm:spPr>
    </dgm:pt>
    <dgm:pt modelId="{3AE60F88-EBC5-40E3-99BA-B2C8939407A4}" type="pres">
      <dgm:prSet presAssocID="{4F456300-594C-45A4-83A8-33DB877A6F57}" presName="childText" presStyleLbl="lnNode1" presStyleIdx="1" presStyleCnt="2" custScaleY="149700" custLinFactNeighborX="2776" custLinFactNeighborY="20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0636DA-0B26-4331-BE0E-52227F8EA69E}" type="presOf" srcId="{C5181544-39F3-44C3-B559-64B86A08B104}" destId="{C9D9BDEA-0431-4ACA-A51A-684E67D7DAA4}" srcOrd="0" destOrd="0" presId="urn:microsoft.com/office/officeart/2008/layout/PictureAccentList"/>
    <dgm:cxn modelId="{4BD816D1-6B39-4400-81BA-AD2B6A418FE6}" type="presOf" srcId="{89047D95-EBED-492F-B610-B68943D8C942}" destId="{E9B178E5-8072-42F0-AD57-4CC8D166903A}" srcOrd="0" destOrd="0" presId="urn:microsoft.com/office/officeart/2008/layout/PictureAccentList"/>
    <dgm:cxn modelId="{03EF4815-4C47-4668-88C1-EE37AA01CFC4}" srcId="{89047D95-EBED-492F-B610-B68943D8C942}" destId="{4F456300-594C-45A4-83A8-33DB877A6F57}" srcOrd="1" destOrd="0" parTransId="{AA73654A-34DC-44B8-98A1-0441B29313DA}" sibTransId="{D4268D5A-A8BB-470C-B02A-62ACFDF1735F}"/>
    <dgm:cxn modelId="{88410BFA-AB8D-40A9-A3AF-C0316B36F272}" type="presOf" srcId="{4F456300-594C-45A4-83A8-33DB877A6F57}" destId="{3AE60F88-EBC5-40E3-99BA-B2C8939407A4}" srcOrd="0" destOrd="0" presId="urn:microsoft.com/office/officeart/2008/layout/PictureAccentList"/>
    <dgm:cxn modelId="{9352A92F-D8C8-4F7A-854E-797F94176F59}" srcId="{89047D95-EBED-492F-B610-B68943D8C942}" destId="{476B04A3-DF28-45E5-800A-269E6F441DC9}" srcOrd="0" destOrd="0" parTransId="{BB5AECC6-A7BF-4F83-8C71-49C053DC023A}" sibTransId="{F2C4583A-F03D-4A1B-8B1C-7B0B13F12CA8}"/>
    <dgm:cxn modelId="{85D5C88A-F19C-4850-8F83-A07526E42CD3}" type="presOf" srcId="{476B04A3-DF28-45E5-800A-269E6F441DC9}" destId="{689120F6-77AA-4E00-8C69-2612FB7CB5ED}" srcOrd="0" destOrd="0" presId="urn:microsoft.com/office/officeart/2008/layout/PictureAccentList"/>
    <dgm:cxn modelId="{30EEDC7F-675A-4355-A19F-38C5787A0F56}" srcId="{C5181544-39F3-44C3-B559-64B86A08B104}" destId="{89047D95-EBED-492F-B610-B68943D8C942}" srcOrd="0" destOrd="0" parTransId="{14FBE2A2-9151-4D87-805F-36930C8ABFBD}" sibTransId="{F0E66C5F-AA9C-466F-825C-BD31573BF23F}"/>
    <dgm:cxn modelId="{D2AA3F9D-665B-4EE0-A981-99A1388CAD1E}" type="presParOf" srcId="{C9D9BDEA-0431-4ACA-A51A-684E67D7DAA4}" destId="{348C11E1-A9C5-4B3D-83AF-9CFBE1D22038}" srcOrd="0" destOrd="0" presId="urn:microsoft.com/office/officeart/2008/layout/PictureAccentList"/>
    <dgm:cxn modelId="{B908FCA5-09B2-4BE8-8CF0-81DFBDC1A965}" type="presParOf" srcId="{348C11E1-A9C5-4B3D-83AF-9CFBE1D22038}" destId="{E9ABBC82-B323-43B8-8E05-9A7EDCE17E04}" srcOrd="0" destOrd="0" presId="urn:microsoft.com/office/officeart/2008/layout/PictureAccentList"/>
    <dgm:cxn modelId="{21662F92-24BF-414C-9F2A-074269B80005}" type="presParOf" srcId="{E9ABBC82-B323-43B8-8E05-9A7EDCE17E04}" destId="{E9B178E5-8072-42F0-AD57-4CC8D166903A}" srcOrd="0" destOrd="0" presId="urn:microsoft.com/office/officeart/2008/layout/PictureAccentList"/>
    <dgm:cxn modelId="{66FB3E93-8AA0-42E0-85A3-E4E1DDD22C5E}" type="presParOf" srcId="{348C11E1-A9C5-4B3D-83AF-9CFBE1D22038}" destId="{414FB06F-8FCC-4C4F-8EFB-A8BA55D87A12}" srcOrd="1" destOrd="0" presId="urn:microsoft.com/office/officeart/2008/layout/PictureAccentList"/>
    <dgm:cxn modelId="{C6160209-C53D-4585-AF75-A1FF6DDA411B}" type="presParOf" srcId="{414FB06F-8FCC-4C4F-8EFB-A8BA55D87A12}" destId="{A0A1AD48-B95E-40E8-A7DF-F7053ECF7744}" srcOrd="0" destOrd="0" presId="urn:microsoft.com/office/officeart/2008/layout/PictureAccentList"/>
    <dgm:cxn modelId="{351AD2CE-378A-495E-858C-B07DD93BFA11}" type="presParOf" srcId="{A0A1AD48-B95E-40E8-A7DF-F7053ECF7744}" destId="{424C4B74-34EE-40ED-A078-E40C20CF0474}" srcOrd="0" destOrd="0" presId="urn:microsoft.com/office/officeart/2008/layout/PictureAccentList"/>
    <dgm:cxn modelId="{5D52E4DD-B77E-4321-BAE4-4CB10EEBBADD}" type="presParOf" srcId="{A0A1AD48-B95E-40E8-A7DF-F7053ECF7744}" destId="{689120F6-77AA-4E00-8C69-2612FB7CB5ED}" srcOrd="1" destOrd="0" presId="urn:microsoft.com/office/officeart/2008/layout/PictureAccentList"/>
    <dgm:cxn modelId="{919D7C3E-CA41-451A-9B8D-8049C83D3756}" type="presParOf" srcId="{414FB06F-8FCC-4C4F-8EFB-A8BA55D87A12}" destId="{18E9FCFC-4D6F-4A33-8869-6249B5D997FD}" srcOrd="1" destOrd="0" presId="urn:microsoft.com/office/officeart/2008/layout/PictureAccentList"/>
    <dgm:cxn modelId="{F8A12E1E-0917-46FD-AEBF-5BFEB635832A}" type="presParOf" srcId="{18E9FCFC-4D6F-4A33-8869-6249B5D997FD}" destId="{9FB9399B-16C5-4026-9B87-CFD5E2A25D23}" srcOrd="0" destOrd="0" presId="urn:microsoft.com/office/officeart/2008/layout/PictureAccentList"/>
    <dgm:cxn modelId="{FB1F8ED4-DB00-4D1C-9C75-4FA514C03E83}" type="presParOf" srcId="{18E9FCFC-4D6F-4A33-8869-6249B5D997FD}" destId="{3AE60F88-EBC5-40E3-99BA-B2C8939407A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871981-6A5F-4998-A890-40E1D6B1813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095075-56CC-4FE9-A677-0D13AC47E5B0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Организация (механизмы) </a:t>
          </a:r>
        </a:p>
      </dgm:t>
    </dgm:pt>
    <dgm:pt modelId="{934B5BF5-B59C-4AE7-8EAB-57FB8833B3E2}" type="parTrans" cxnId="{4894900A-2109-409F-B4D8-F72B09558027}">
      <dgm:prSet/>
      <dgm:spPr/>
      <dgm:t>
        <a:bodyPr/>
        <a:lstStyle/>
        <a:p>
          <a:endParaRPr lang="ru-RU"/>
        </a:p>
      </dgm:t>
    </dgm:pt>
    <dgm:pt modelId="{1FBF1175-5E1D-4B41-A141-27EB1DADDD73}" type="sibTrans" cxnId="{4894900A-2109-409F-B4D8-F72B09558027}">
      <dgm:prSet/>
      <dgm:spPr/>
      <dgm:t>
        <a:bodyPr/>
        <a:lstStyle/>
        <a:p>
          <a:endParaRPr lang="ru-RU"/>
        </a:p>
      </dgm:t>
    </dgm:pt>
    <dgm:pt modelId="{76F51056-0E58-40AF-AF7E-E54F3B12AB6D}">
      <dgm:prSet phldrT="[Текст]" custT="1"/>
      <dgm:spPr/>
      <dgm:t>
        <a:bodyPr/>
        <a:lstStyle/>
        <a:p>
          <a:r>
            <a:rPr lang="ru-RU" sz="1800" b="1" dirty="0"/>
            <a:t>Преобладание государственной оценки качества образования </a:t>
          </a:r>
        </a:p>
      </dgm:t>
    </dgm:pt>
    <dgm:pt modelId="{0BF87FAE-0F51-40D4-83B3-938CED23B56A}" type="parTrans" cxnId="{10A63318-9178-4573-AD17-6C4B4D2E170F}">
      <dgm:prSet/>
      <dgm:spPr/>
      <dgm:t>
        <a:bodyPr/>
        <a:lstStyle/>
        <a:p>
          <a:endParaRPr lang="ru-RU"/>
        </a:p>
      </dgm:t>
    </dgm:pt>
    <dgm:pt modelId="{BC4A51AA-C1A2-4A3B-856B-B22CD90A317A}" type="sibTrans" cxnId="{10A63318-9178-4573-AD17-6C4B4D2E170F}">
      <dgm:prSet/>
      <dgm:spPr/>
      <dgm:t>
        <a:bodyPr/>
        <a:lstStyle/>
        <a:p>
          <a:endParaRPr lang="ru-RU"/>
        </a:p>
      </dgm:t>
    </dgm:pt>
    <dgm:pt modelId="{15B7EA3E-B132-41E4-83DF-7C55A5BDCBDC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/>
            <a:t>Недостаточность общественной оценки качества образования </a:t>
          </a:r>
        </a:p>
      </dgm:t>
    </dgm:pt>
    <dgm:pt modelId="{7992316C-C0E2-4923-9394-7A93093DA6FC}" type="parTrans" cxnId="{94148462-8D91-4D33-BBB0-B32AE9D689FA}">
      <dgm:prSet/>
      <dgm:spPr/>
      <dgm:t>
        <a:bodyPr/>
        <a:lstStyle/>
        <a:p>
          <a:endParaRPr lang="ru-RU"/>
        </a:p>
      </dgm:t>
    </dgm:pt>
    <dgm:pt modelId="{4C39D451-97A8-4DFB-8C53-D6757D7D69F4}" type="sibTrans" cxnId="{94148462-8D91-4D33-BBB0-B32AE9D689FA}">
      <dgm:prSet/>
      <dgm:spPr/>
      <dgm:t>
        <a:bodyPr/>
        <a:lstStyle/>
        <a:p>
          <a:endParaRPr lang="ru-RU"/>
        </a:p>
      </dgm:t>
    </dgm:pt>
    <dgm:pt modelId="{43A9DBE4-62F7-492A-91AB-217E2ED59956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Содержание </a:t>
          </a:r>
        </a:p>
      </dgm:t>
    </dgm:pt>
    <dgm:pt modelId="{725D38A1-EDFF-4ACC-A503-CD410A70CA88}" type="parTrans" cxnId="{A8F3BBF8-DB05-414F-9D22-633008A5A85B}">
      <dgm:prSet/>
      <dgm:spPr/>
      <dgm:t>
        <a:bodyPr/>
        <a:lstStyle/>
        <a:p>
          <a:endParaRPr lang="ru-RU"/>
        </a:p>
      </dgm:t>
    </dgm:pt>
    <dgm:pt modelId="{83816BF5-BF8F-4200-8BC3-0D196C9D66EF}" type="sibTrans" cxnId="{A8F3BBF8-DB05-414F-9D22-633008A5A85B}">
      <dgm:prSet/>
      <dgm:spPr/>
      <dgm:t>
        <a:bodyPr/>
        <a:lstStyle/>
        <a:p>
          <a:endParaRPr lang="ru-RU"/>
        </a:p>
      </dgm:t>
    </dgm:pt>
    <dgm:pt modelId="{A212A51A-0E70-492A-9C76-9ED5F7DCA529}">
      <dgm:prSet phldrT="[Текст]" custT="1"/>
      <dgm:spPr/>
      <dgm:t>
        <a:bodyPr/>
        <a:lstStyle/>
        <a:p>
          <a:r>
            <a:rPr lang="ru-RU" sz="1600" b="1" dirty="0"/>
            <a:t>Преимущественная  оценка демонстрируемых умений и навыков (</a:t>
          </a:r>
          <a:r>
            <a:rPr lang="en-US" sz="1600" b="1" dirty="0"/>
            <a:t>Hard skills</a:t>
          </a:r>
          <a:r>
            <a:rPr lang="ru-RU" sz="1600" b="1" dirty="0"/>
            <a:t>)</a:t>
          </a:r>
          <a:endParaRPr lang="ru-RU" sz="1600" dirty="0"/>
        </a:p>
      </dgm:t>
    </dgm:pt>
    <dgm:pt modelId="{27776284-0B4B-4F22-870E-F1300622ABA1}" type="parTrans" cxnId="{89329AED-721B-4A2F-87A0-0D767DFA799A}">
      <dgm:prSet/>
      <dgm:spPr/>
      <dgm:t>
        <a:bodyPr/>
        <a:lstStyle/>
        <a:p>
          <a:endParaRPr lang="ru-RU"/>
        </a:p>
      </dgm:t>
    </dgm:pt>
    <dgm:pt modelId="{2488CBDB-E89D-4E9E-B765-76B01EB269E8}" type="sibTrans" cxnId="{89329AED-721B-4A2F-87A0-0D767DFA799A}">
      <dgm:prSet/>
      <dgm:spPr/>
      <dgm:t>
        <a:bodyPr/>
        <a:lstStyle/>
        <a:p>
          <a:endParaRPr lang="ru-RU"/>
        </a:p>
      </dgm:t>
    </dgm:pt>
    <dgm:pt modelId="{5D804C04-7CBA-4005-8EBA-63B579F78688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/>
            <a:t>Возрастание  значимости оценки «мягких навыков» (</a:t>
          </a:r>
          <a:r>
            <a:rPr lang="en-US" sz="1800" b="1" i="0" dirty="0"/>
            <a:t>Soft skills</a:t>
          </a:r>
          <a:r>
            <a:rPr lang="ru-RU" sz="1800" b="1" dirty="0"/>
            <a:t>)</a:t>
          </a:r>
        </a:p>
      </dgm:t>
    </dgm:pt>
    <dgm:pt modelId="{B2E19B95-2BB4-442A-B638-15BEDF9E7C92}" type="parTrans" cxnId="{C55865C2-36AE-45E6-9678-38385D25BCEB}">
      <dgm:prSet/>
      <dgm:spPr/>
      <dgm:t>
        <a:bodyPr/>
        <a:lstStyle/>
        <a:p>
          <a:endParaRPr lang="ru-RU"/>
        </a:p>
      </dgm:t>
    </dgm:pt>
    <dgm:pt modelId="{61FD44F5-6AE3-4D3A-8A89-17F4C4572A55}" type="sibTrans" cxnId="{C55865C2-36AE-45E6-9678-38385D25BCEB}">
      <dgm:prSet/>
      <dgm:spPr/>
      <dgm:t>
        <a:bodyPr/>
        <a:lstStyle/>
        <a:p>
          <a:endParaRPr lang="ru-RU"/>
        </a:p>
      </dgm:t>
    </dgm:pt>
    <dgm:pt modelId="{56833922-31CB-430E-9898-8DCFA323507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Инструменты </a:t>
          </a:r>
        </a:p>
      </dgm:t>
    </dgm:pt>
    <dgm:pt modelId="{2A3C2995-0E45-4A3D-B64F-F27E3E278233}" type="parTrans" cxnId="{23F42E98-ABD1-4FF2-8C55-FB7F228930C5}">
      <dgm:prSet/>
      <dgm:spPr/>
      <dgm:t>
        <a:bodyPr/>
        <a:lstStyle/>
        <a:p>
          <a:endParaRPr lang="ru-RU"/>
        </a:p>
      </dgm:t>
    </dgm:pt>
    <dgm:pt modelId="{6FA94144-80B8-434B-8AF2-E1EE3D4C7631}" type="sibTrans" cxnId="{23F42E98-ABD1-4FF2-8C55-FB7F228930C5}">
      <dgm:prSet/>
      <dgm:spPr/>
      <dgm:t>
        <a:bodyPr/>
        <a:lstStyle/>
        <a:p>
          <a:endParaRPr lang="ru-RU"/>
        </a:p>
      </dgm:t>
    </dgm:pt>
    <dgm:pt modelId="{80FF0669-26A8-4C5E-BB35-2A66AE56E913}">
      <dgm:prSet phldrT="[Текст]" custT="1"/>
      <dgm:spPr/>
      <dgm:t>
        <a:bodyPr/>
        <a:lstStyle/>
        <a:p>
          <a:r>
            <a:rPr lang="ru-RU" sz="1800" b="1" dirty="0"/>
            <a:t>Высокий риск необъективности оценки </a:t>
          </a:r>
          <a:endParaRPr lang="ru-RU" sz="1800" dirty="0"/>
        </a:p>
      </dgm:t>
    </dgm:pt>
    <dgm:pt modelId="{E504FE7E-4E2A-44B8-88E2-A2CAE3364113}" type="parTrans" cxnId="{4B2338C5-D829-4F6B-B986-8072095449BF}">
      <dgm:prSet/>
      <dgm:spPr/>
      <dgm:t>
        <a:bodyPr/>
        <a:lstStyle/>
        <a:p>
          <a:endParaRPr lang="ru-RU"/>
        </a:p>
      </dgm:t>
    </dgm:pt>
    <dgm:pt modelId="{62694AEC-4C05-40C6-8BEF-20F4C3A55845}" type="sibTrans" cxnId="{4B2338C5-D829-4F6B-B986-8072095449BF}">
      <dgm:prSet/>
      <dgm:spPr/>
      <dgm:t>
        <a:bodyPr/>
        <a:lstStyle/>
        <a:p>
          <a:endParaRPr lang="ru-RU"/>
        </a:p>
      </dgm:t>
    </dgm:pt>
    <dgm:pt modelId="{CEF141B0-3173-4CFE-890C-C00F487A4D69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/>
            <a:t>Отсутствие стандартизированных измерителей</a:t>
          </a:r>
          <a:endParaRPr lang="ru-RU" sz="1800" dirty="0"/>
        </a:p>
      </dgm:t>
    </dgm:pt>
    <dgm:pt modelId="{7C9FEB42-923B-44D9-AC55-945496DD0104}" type="parTrans" cxnId="{3E92D2B8-09D2-4842-98D9-E7AADB6638C6}">
      <dgm:prSet/>
      <dgm:spPr/>
      <dgm:t>
        <a:bodyPr/>
        <a:lstStyle/>
        <a:p>
          <a:endParaRPr lang="ru-RU"/>
        </a:p>
      </dgm:t>
    </dgm:pt>
    <dgm:pt modelId="{62A267BF-713E-47B9-BA47-F7C625CAAADD}" type="sibTrans" cxnId="{3E92D2B8-09D2-4842-98D9-E7AADB6638C6}">
      <dgm:prSet/>
      <dgm:spPr/>
      <dgm:t>
        <a:bodyPr/>
        <a:lstStyle/>
        <a:p>
          <a:endParaRPr lang="ru-RU"/>
        </a:p>
      </dgm:t>
    </dgm:pt>
    <dgm:pt modelId="{2C2CAC5A-C574-4A5D-A596-D4CC842891B3}" type="pres">
      <dgm:prSet presAssocID="{00871981-6A5F-4998-A890-40E1D6B181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8D7DCA-3579-4C59-BD21-4AA95C41B01E}" type="pres">
      <dgm:prSet presAssocID="{56833922-31CB-430E-9898-8DCFA3235071}" presName="boxAndChildren" presStyleCnt="0"/>
      <dgm:spPr/>
    </dgm:pt>
    <dgm:pt modelId="{42BC6ECF-6AD5-445C-B7F2-6B2D7BE71E7A}" type="pres">
      <dgm:prSet presAssocID="{56833922-31CB-430E-9898-8DCFA3235071}" presName="parentTextBox" presStyleLbl="node1" presStyleIdx="0" presStyleCnt="3"/>
      <dgm:spPr/>
      <dgm:t>
        <a:bodyPr/>
        <a:lstStyle/>
        <a:p>
          <a:endParaRPr lang="ru-RU"/>
        </a:p>
      </dgm:t>
    </dgm:pt>
    <dgm:pt modelId="{AE1D50AF-F32A-4C53-B833-2FAF1D702B0F}" type="pres">
      <dgm:prSet presAssocID="{56833922-31CB-430E-9898-8DCFA3235071}" presName="entireBox" presStyleLbl="node1" presStyleIdx="0" presStyleCnt="3"/>
      <dgm:spPr/>
      <dgm:t>
        <a:bodyPr/>
        <a:lstStyle/>
        <a:p>
          <a:endParaRPr lang="ru-RU"/>
        </a:p>
      </dgm:t>
    </dgm:pt>
    <dgm:pt modelId="{E16BBBF9-8C0B-4DA0-9AE4-C5C3B5C40392}" type="pres">
      <dgm:prSet presAssocID="{56833922-31CB-430E-9898-8DCFA3235071}" presName="descendantBox" presStyleCnt="0"/>
      <dgm:spPr/>
    </dgm:pt>
    <dgm:pt modelId="{ED000B9E-AB6C-42E7-9FCE-6BFBC4833846}" type="pres">
      <dgm:prSet presAssocID="{80FF0669-26A8-4C5E-BB35-2A66AE56E913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54C00-307D-4A1E-887F-F5794EADFEBC}" type="pres">
      <dgm:prSet presAssocID="{CEF141B0-3173-4CFE-890C-C00F487A4D69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C0525-1B84-430D-AAD3-8131DB1AE11A}" type="pres">
      <dgm:prSet presAssocID="{83816BF5-BF8F-4200-8BC3-0D196C9D66EF}" presName="sp" presStyleCnt="0"/>
      <dgm:spPr/>
    </dgm:pt>
    <dgm:pt modelId="{85DDDC62-A696-479C-9F36-94E013983846}" type="pres">
      <dgm:prSet presAssocID="{43A9DBE4-62F7-492A-91AB-217E2ED59956}" presName="arrowAndChildren" presStyleCnt="0"/>
      <dgm:spPr/>
    </dgm:pt>
    <dgm:pt modelId="{67CFAAE9-652D-4291-8631-84CEFF550F5C}" type="pres">
      <dgm:prSet presAssocID="{43A9DBE4-62F7-492A-91AB-217E2ED59956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6D706660-22C1-4A89-BA4F-90C326A2D49D}" type="pres">
      <dgm:prSet presAssocID="{43A9DBE4-62F7-492A-91AB-217E2ED59956}" presName="arrow" presStyleLbl="node1" presStyleIdx="1" presStyleCnt="3"/>
      <dgm:spPr/>
      <dgm:t>
        <a:bodyPr/>
        <a:lstStyle/>
        <a:p>
          <a:endParaRPr lang="ru-RU"/>
        </a:p>
      </dgm:t>
    </dgm:pt>
    <dgm:pt modelId="{64EAF009-5C82-48F7-B716-C8097CE8B1ED}" type="pres">
      <dgm:prSet presAssocID="{43A9DBE4-62F7-492A-91AB-217E2ED59956}" presName="descendantArrow" presStyleCnt="0"/>
      <dgm:spPr/>
    </dgm:pt>
    <dgm:pt modelId="{3D4A6B6D-1A01-4063-950A-9DA6C4A71EF3}" type="pres">
      <dgm:prSet presAssocID="{A212A51A-0E70-492A-9C76-9ED5F7DCA529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45C5D-49E0-47B6-BECD-4451DDE056F1}" type="pres">
      <dgm:prSet presAssocID="{5D804C04-7CBA-4005-8EBA-63B579F78688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BD4CC-929D-48EF-89DF-4520C72A5D41}" type="pres">
      <dgm:prSet presAssocID="{1FBF1175-5E1D-4B41-A141-27EB1DADDD73}" presName="sp" presStyleCnt="0"/>
      <dgm:spPr/>
    </dgm:pt>
    <dgm:pt modelId="{173608B4-686E-4FC6-903A-8CC8BCA7426F}" type="pres">
      <dgm:prSet presAssocID="{08095075-56CC-4FE9-A677-0D13AC47E5B0}" presName="arrowAndChildren" presStyleCnt="0"/>
      <dgm:spPr/>
    </dgm:pt>
    <dgm:pt modelId="{FE644ABE-85DF-4097-9007-DBBAC90BC8E6}" type="pres">
      <dgm:prSet presAssocID="{08095075-56CC-4FE9-A677-0D13AC47E5B0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A4A23538-06E7-4739-8DDF-06F97E11AB59}" type="pres">
      <dgm:prSet presAssocID="{08095075-56CC-4FE9-A677-0D13AC47E5B0}" presName="arrow" presStyleLbl="node1" presStyleIdx="2" presStyleCnt="3"/>
      <dgm:spPr/>
      <dgm:t>
        <a:bodyPr/>
        <a:lstStyle/>
        <a:p>
          <a:endParaRPr lang="ru-RU"/>
        </a:p>
      </dgm:t>
    </dgm:pt>
    <dgm:pt modelId="{E6E39F2F-7AEB-4064-AA0C-5BD8151AA132}" type="pres">
      <dgm:prSet presAssocID="{08095075-56CC-4FE9-A677-0D13AC47E5B0}" presName="descendantArrow" presStyleCnt="0"/>
      <dgm:spPr/>
    </dgm:pt>
    <dgm:pt modelId="{0B282D3B-BF17-401A-AEFE-001A736CF97C}" type="pres">
      <dgm:prSet presAssocID="{76F51056-0E58-40AF-AF7E-E54F3B12AB6D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AC59F-1274-4BE5-AFB4-33406F1716D2}" type="pres">
      <dgm:prSet presAssocID="{15B7EA3E-B132-41E4-83DF-7C55A5BDCBDC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404937-AAC0-4EC7-A05C-79A0AB8E6909}" type="presOf" srcId="{56833922-31CB-430E-9898-8DCFA3235071}" destId="{AE1D50AF-F32A-4C53-B833-2FAF1D702B0F}" srcOrd="1" destOrd="0" presId="urn:microsoft.com/office/officeart/2005/8/layout/process4"/>
    <dgm:cxn modelId="{0D834DA0-AF79-456C-88B1-50024C113871}" type="presOf" srcId="{08095075-56CC-4FE9-A677-0D13AC47E5B0}" destId="{A4A23538-06E7-4739-8DDF-06F97E11AB59}" srcOrd="1" destOrd="0" presId="urn:microsoft.com/office/officeart/2005/8/layout/process4"/>
    <dgm:cxn modelId="{94148462-8D91-4D33-BBB0-B32AE9D689FA}" srcId="{08095075-56CC-4FE9-A677-0D13AC47E5B0}" destId="{15B7EA3E-B132-41E4-83DF-7C55A5BDCBDC}" srcOrd="1" destOrd="0" parTransId="{7992316C-C0E2-4923-9394-7A93093DA6FC}" sibTransId="{4C39D451-97A8-4DFB-8C53-D6757D7D69F4}"/>
    <dgm:cxn modelId="{49DAD81F-A92B-476D-83B4-C54EA9FD30D9}" type="presOf" srcId="{00871981-6A5F-4998-A890-40E1D6B1813C}" destId="{2C2CAC5A-C574-4A5D-A596-D4CC842891B3}" srcOrd="0" destOrd="0" presId="urn:microsoft.com/office/officeart/2005/8/layout/process4"/>
    <dgm:cxn modelId="{AEC0322C-0229-455F-B4D9-7B2D40EDEA6F}" type="presOf" srcId="{A212A51A-0E70-492A-9C76-9ED5F7DCA529}" destId="{3D4A6B6D-1A01-4063-950A-9DA6C4A71EF3}" srcOrd="0" destOrd="0" presId="urn:microsoft.com/office/officeart/2005/8/layout/process4"/>
    <dgm:cxn modelId="{E268C350-43EE-46FC-9108-95F041F2FB34}" type="presOf" srcId="{15B7EA3E-B132-41E4-83DF-7C55A5BDCBDC}" destId="{4F4AC59F-1274-4BE5-AFB4-33406F1716D2}" srcOrd="0" destOrd="0" presId="urn:microsoft.com/office/officeart/2005/8/layout/process4"/>
    <dgm:cxn modelId="{A8F3BBF8-DB05-414F-9D22-633008A5A85B}" srcId="{00871981-6A5F-4998-A890-40E1D6B1813C}" destId="{43A9DBE4-62F7-492A-91AB-217E2ED59956}" srcOrd="1" destOrd="0" parTransId="{725D38A1-EDFF-4ACC-A503-CD410A70CA88}" sibTransId="{83816BF5-BF8F-4200-8BC3-0D196C9D66EF}"/>
    <dgm:cxn modelId="{10A63318-9178-4573-AD17-6C4B4D2E170F}" srcId="{08095075-56CC-4FE9-A677-0D13AC47E5B0}" destId="{76F51056-0E58-40AF-AF7E-E54F3B12AB6D}" srcOrd="0" destOrd="0" parTransId="{0BF87FAE-0F51-40D4-83B3-938CED23B56A}" sibTransId="{BC4A51AA-C1A2-4A3B-856B-B22CD90A317A}"/>
    <dgm:cxn modelId="{F3C9DE85-4DE9-4259-9B0A-E4B7CCF2AEE8}" type="presOf" srcId="{08095075-56CC-4FE9-A677-0D13AC47E5B0}" destId="{FE644ABE-85DF-4097-9007-DBBAC90BC8E6}" srcOrd="0" destOrd="0" presId="urn:microsoft.com/office/officeart/2005/8/layout/process4"/>
    <dgm:cxn modelId="{EA568AD2-6C4E-43E1-A0F4-D7C4ACFE6AED}" type="presOf" srcId="{76F51056-0E58-40AF-AF7E-E54F3B12AB6D}" destId="{0B282D3B-BF17-401A-AEFE-001A736CF97C}" srcOrd="0" destOrd="0" presId="urn:microsoft.com/office/officeart/2005/8/layout/process4"/>
    <dgm:cxn modelId="{4894900A-2109-409F-B4D8-F72B09558027}" srcId="{00871981-6A5F-4998-A890-40E1D6B1813C}" destId="{08095075-56CC-4FE9-A677-0D13AC47E5B0}" srcOrd="0" destOrd="0" parTransId="{934B5BF5-B59C-4AE7-8EAB-57FB8833B3E2}" sibTransId="{1FBF1175-5E1D-4B41-A141-27EB1DADDD73}"/>
    <dgm:cxn modelId="{4B2338C5-D829-4F6B-B986-8072095449BF}" srcId="{56833922-31CB-430E-9898-8DCFA3235071}" destId="{80FF0669-26A8-4C5E-BB35-2A66AE56E913}" srcOrd="0" destOrd="0" parTransId="{E504FE7E-4E2A-44B8-88E2-A2CAE3364113}" sibTransId="{62694AEC-4C05-40C6-8BEF-20F4C3A55845}"/>
    <dgm:cxn modelId="{C55865C2-36AE-45E6-9678-38385D25BCEB}" srcId="{43A9DBE4-62F7-492A-91AB-217E2ED59956}" destId="{5D804C04-7CBA-4005-8EBA-63B579F78688}" srcOrd="1" destOrd="0" parTransId="{B2E19B95-2BB4-442A-B638-15BEDF9E7C92}" sibTransId="{61FD44F5-6AE3-4D3A-8A89-17F4C4572A55}"/>
    <dgm:cxn modelId="{28202FDA-546E-4D9D-AA26-B2657904D0CB}" type="presOf" srcId="{43A9DBE4-62F7-492A-91AB-217E2ED59956}" destId="{67CFAAE9-652D-4291-8631-84CEFF550F5C}" srcOrd="0" destOrd="0" presId="urn:microsoft.com/office/officeart/2005/8/layout/process4"/>
    <dgm:cxn modelId="{3E92D2B8-09D2-4842-98D9-E7AADB6638C6}" srcId="{56833922-31CB-430E-9898-8DCFA3235071}" destId="{CEF141B0-3173-4CFE-890C-C00F487A4D69}" srcOrd="1" destOrd="0" parTransId="{7C9FEB42-923B-44D9-AC55-945496DD0104}" sibTransId="{62A267BF-713E-47B9-BA47-F7C625CAAADD}"/>
    <dgm:cxn modelId="{89329AED-721B-4A2F-87A0-0D767DFA799A}" srcId="{43A9DBE4-62F7-492A-91AB-217E2ED59956}" destId="{A212A51A-0E70-492A-9C76-9ED5F7DCA529}" srcOrd="0" destOrd="0" parTransId="{27776284-0B4B-4F22-870E-F1300622ABA1}" sibTransId="{2488CBDB-E89D-4E9E-B765-76B01EB269E8}"/>
    <dgm:cxn modelId="{102B9D7C-77AA-40A2-91FC-C29AC14A35AF}" type="presOf" srcId="{CEF141B0-3173-4CFE-890C-C00F487A4D69}" destId="{F7D54C00-307D-4A1E-887F-F5794EADFEBC}" srcOrd="0" destOrd="0" presId="urn:microsoft.com/office/officeart/2005/8/layout/process4"/>
    <dgm:cxn modelId="{AD8DF47C-C40E-4FA4-9AB0-D52A41F7F18A}" type="presOf" srcId="{43A9DBE4-62F7-492A-91AB-217E2ED59956}" destId="{6D706660-22C1-4A89-BA4F-90C326A2D49D}" srcOrd="1" destOrd="0" presId="urn:microsoft.com/office/officeart/2005/8/layout/process4"/>
    <dgm:cxn modelId="{96975DB9-8C68-41BE-8C8B-69E963DE4446}" type="presOf" srcId="{56833922-31CB-430E-9898-8DCFA3235071}" destId="{42BC6ECF-6AD5-445C-B7F2-6B2D7BE71E7A}" srcOrd="0" destOrd="0" presId="urn:microsoft.com/office/officeart/2005/8/layout/process4"/>
    <dgm:cxn modelId="{E2E1A845-5973-4D22-93BF-7DA6DD0CC94B}" type="presOf" srcId="{80FF0669-26A8-4C5E-BB35-2A66AE56E913}" destId="{ED000B9E-AB6C-42E7-9FCE-6BFBC4833846}" srcOrd="0" destOrd="0" presId="urn:microsoft.com/office/officeart/2005/8/layout/process4"/>
    <dgm:cxn modelId="{CCDBD11C-08D8-47FA-AD11-252157D2A22A}" type="presOf" srcId="{5D804C04-7CBA-4005-8EBA-63B579F78688}" destId="{CC545C5D-49E0-47B6-BECD-4451DDE056F1}" srcOrd="0" destOrd="0" presId="urn:microsoft.com/office/officeart/2005/8/layout/process4"/>
    <dgm:cxn modelId="{23F42E98-ABD1-4FF2-8C55-FB7F228930C5}" srcId="{00871981-6A5F-4998-A890-40E1D6B1813C}" destId="{56833922-31CB-430E-9898-8DCFA3235071}" srcOrd="2" destOrd="0" parTransId="{2A3C2995-0E45-4A3D-B64F-F27E3E278233}" sibTransId="{6FA94144-80B8-434B-8AF2-E1EE3D4C7631}"/>
    <dgm:cxn modelId="{29EF78D1-A225-47FF-A039-6C634973634E}" type="presParOf" srcId="{2C2CAC5A-C574-4A5D-A596-D4CC842891B3}" destId="{7D8D7DCA-3579-4C59-BD21-4AA95C41B01E}" srcOrd="0" destOrd="0" presId="urn:microsoft.com/office/officeart/2005/8/layout/process4"/>
    <dgm:cxn modelId="{E8ABFC64-118B-44F5-A5ED-35134A4BCCAF}" type="presParOf" srcId="{7D8D7DCA-3579-4C59-BD21-4AA95C41B01E}" destId="{42BC6ECF-6AD5-445C-B7F2-6B2D7BE71E7A}" srcOrd="0" destOrd="0" presId="urn:microsoft.com/office/officeart/2005/8/layout/process4"/>
    <dgm:cxn modelId="{EA0DB38E-F153-468C-9E98-A98343762B4D}" type="presParOf" srcId="{7D8D7DCA-3579-4C59-BD21-4AA95C41B01E}" destId="{AE1D50AF-F32A-4C53-B833-2FAF1D702B0F}" srcOrd="1" destOrd="0" presId="urn:microsoft.com/office/officeart/2005/8/layout/process4"/>
    <dgm:cxn modelId="{943AE9BB-3B14-42CD-878E-E6F1023561B9}" type="presParOf" srcId="{7D8D7DCA-3579-4C59-BD21-4AA95C41B01E}" destId="{E16BBBF9-8C0B-4DA0-9AE4-C5C3B5C40392}" srcOrd="2" destOrd="0" presId="urn:microsoft.com/office/officeart/2005/8/layout/process4"/>
    <dgm:cxn modelId="{C7EFEC84-37E2-43D8-8C68-958DF1EE625F}" type="presParOf" srcId="{E16BBBF9-8C0B-4DA0-9AE4-C5C3B5C40392}" destId="{ED000B9E-AB6C-42E7-9FCE-6BFBC4833846}" srcOrd="0" destOrd="0" presId="urn:microsoft.com/office/officeart/2005/8/layout/process4"/>
    <dgm:cxn modelId="{8F738D13-175A-44CF-86A0-761B47B47A44}" type="presParOf" srcId="{E16BBBF9-8C0B-4DA0-9AE4-C5C3B5C40392}" destId="{F7D54C00-307D-4A1E-887F-F5794EADFEBC}" srcOrd="1" destOrd="0" presId="urn:microsoft.com/office/officeart/2005/8/layout/process4"/>
    <dgm:cxn modelId="{B5D8D646-7707-403A-ABC2-DE88CC0D01E7}" type="presParOf" srcId="{2C2CAC5A-C574-4A5D-A596-D4CC842891B3}" destId="{947C0525-1B84-430D-AAD3-8131DB1AE11A}" srcOrd="1" destOrd="0" presId="urn:microsoft.com/office/officeart/2005/8/layout/process4"/>
    <dgm:cxn modelId="{9B074EE9-6BB8-4613-ACA4-D9803AC88F95}" type="presParOf" srcId="{2C2CAC5A-C574-4A5D-A596-D4CC842891B3}" destId="{85DDDC62-A696-479C-9F36-94E013983846}" srcOrd="2" destOrd="0" presId="urn:microsoft.com/office/officeart/2005/8/layout/process4"/>
    <dgm:cxn modelId="{D97AC3D6-824E-4445-B00F-5D01FCC0EB2C}" type="presParOf" srcId="{85DDDC62-A696-479C-9F36-94E013983846}" destId="{67CFAAE9-652D-4291-8631-84CEFF550F5C}" srcOrd="0" destOrd="0" presId="urn:microsoft.com/office/officeart/2005/8/layout/process4"/>
    <dgm:cxn modelId="{CD520E40-F134-42FD-AC42-43911BF88DA4}" type="presParOf" srcId="{85DDDC62-A696-479C-9F36-94E013983846}" destId="{6D706660-22C1-4A89-BA4F-90C326A2D49D}" srcOrd="1" destOrd="0" presId="urn:microsoft.com/office/officeart/2005/8/layout/process4"/>
    <dgm:cxn modelId="{8CCEFFF7-4481-4F3D-9019-9DFF3BC194B7}" type="presParOf" srcId="{85DDDC62-A696-479C-9F36-94E013983846}" destId="{64EAF009-5C82-48F7-B716-C8097CE8B1ED}" srcOrd="2" destOrd="0" presId="urn:microsoft.com/office/officeart/2005/8/layout/process4"/>
    <dgm:cxn modelId="{0C65C50E-A0FF-463E-AAED-CD33C409A096}" type="presParOf" srcId="{64EAF009-5C82-48F7-B716-C8097CE8B1ED}" destId="{3D4A6B6D-1A01-4063-950A-9DA6C4A71EF3}" srcOrd="0" destOrd="0" presId="urn:microsoft.com/office/officeart/2005/8/layout/process4"/>
    <dgm:cxn modelId="{054C5152-1A7E-410D-8C3E-CD08397D2ABF}" type="presParOf" srcId="{64EAF009-5C82-48F7-B716-C8097CE8B1ED}" destId="{CC545C5D-49E0-47B6-BECD-4451DDE056F1}" srcOrd="1" destOrd="0" presId="urn:microsoft.com/office/officeart/2005/8/layout/process4"/>
    <dgm:cxn modelId="{11267AB1-5012-4F7A-9CCE-9493B085EF58}" type="presParOf" srcId="{2C2CAC5A-C574-4A5D-A596-D4CC842891B3}" destId="{192BD4CC-929D-48EF-89DF-4520C72A5D41}" srcOrd="3" destOrd="0" presId="urn:microsoft.com/office/officeart/2005/8/layout/process4"/>
    <dgm:cxn modelId="{060002F8-D18F-4AC0-9A93-03493D46DD93}" type="presParOf" srcId="{2C2CAC5A-C574-4A5D-A596-D4CC842891B3}" destId="{173608B4-686E-4FC6-903A-8CC8BCA7426F}" srcOrd="4" destOrd="0" presId="urn:microsoft.com/office/officeart/2005/8/layout/process4"/>
    <dgm:cxn modelId="{3396A2B6-C1A1-46D9-9ABC-19208F70D8CA}" type="presParOf" srcId="{173608B4-686E-4FC6-903A-8CC8BCA7426F}" destId="{FE644ABE-85DF-4097-9007-DBBAC90BC8E6}" srcOrd="0" destOrd="0" presId="urn:microsoft.com/office/officeart/2005/8/layout/process4"/>
    <dgm:cxn modelId="{B2079D11-6EEB-47E5-BF1F-490BA8408C81}" type="presParOf" srcId="{173608B4-686E-4FC6-903A-8CC8BCA7426F}" destId="{A4A23538-06E7-4739-8DDF-06F97E11AB59}" srcOrd="1" destOrd="0" presId="urn:microsoft.com/office/officeart/2005/8/layout/process4"/>
    <dgm:cxn modelId="{2CAF8E08-C344-4879-AEA2-7724E3F7F6FC}" type="presParOf" srcId="{173608B4-686E-4FC6-903A-8CC8BCA7426F}" destId="{E6E39F2F-7AEB-4064-AA0C-5BD8151AA132}" srcOrd="2" destOrd="0" presId="urn:microsoft.com/office/officeart/2005/8/layout/process4"/>
    <dgm:cxn modelId="{34A3B27B-B1FA-4346-B824-950CED105132}" type="presParOf" srcId="{E6E39F2F-7AEB-4064-AA0C-5BD8151AA132}" destId="{0B282D3B-BF17-401A-AEFE-001A736CF97C}" srcOrd="0" destOrd="0" presId="urn:microsoft.com/office/officeart/2005/8/layout/process4"/>
    <dgm:cxn modelId="{9DC31FB4-AB9B-45FE-BE41-7981A5E488FE}" type="presParOf" srcId="{E6E39F2F-7AEB-4064-AA0C-5BD8151AA132}" destId="{4F4AC59F-1274-4BE5-AFB4-33406F1716D2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D62C69-D9F2-4D5D-82EB-D1104B4C754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8A4BD6-157B-4F21-8EBF-2CBDD6785CAF}">
      <dgm:prSet phldrT="[Текст]" custT="1"/>
      <dgm:spPr/>
      <dgm:t>
        <a:bodyPr/>
        <a:lstStyle/>
        <a:p>
          <a:r>
            <a:rPr lang="ru-RU" sz="1600" b="1" dirty="0"/>
            <a:t>Недостаточность общественной оценки качества образования </a:t>
          </a:r>
          <a:endParaRPr lang="ru-RU" sz="1600" dirty="0"/>
        </a:p>
      </dgm:t>
    </dgm:pt>
    <dgm:pt modelId="{D2BFD63C-DCB0-42C1-A37A-FBE53A2D99B3}" type="parTrans" cxnId="{172185EF-5A4D-4F6D-A348-7D8E833CE44F}">
      <dgm:prSet/>
      <dgm:spPr/>
      <dgm:t>
        <a:bodyPr/>
        <a:lstStyle/>
        <a:p>
          <a:endParaRPr lang="ru-RU"/>
        </a:p>
      </dgm:t>
    </dgm:pt>
    <dgm:pt modelId="{43CAE571-1C53-4CA2-9BE8-22FB2ED8B099}" type="sibTrans" cxnId="{172185EF-5A4D-4F6D-A348-7D8E833CE44F}">
      <dgm:prSet/>
      <dgm:spPr/>
      <dgm:t>
        <a:bodyPr/>
        <a:lstStyle/>
        <a:p>
          <a:endParaRPr lang="ru-RU"/>
        </a:p>
      </dgm:t>
    </dgm:pt>
    <dgm:pt modelId="{C80916D8-7723-4919-B982-229E0552AFE4}">
      <dgm:prSet phldrT="[Текст]"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/>
            <a:t>Стимулирование </a:t>
          </a:r>
          <a:r>
            <a:rPr lang="ru-RU" sz="1800" b="1" dirty="0">
              <a:solidFill>
                <a:srgbClr val="003399"/>
              </a:solidFill>
            </a:rPr>
            <a:t>вариантности форм общественной оценки</a:t>
          </a:r>
          <a:endParaRPr lang="ru-RU" sz="1800" dirty="0">
            <a:solidFill>
              <a:srgbClr val="003399"/>
            </a:solidFill>
          </a:endParaRPr>
        </a:p>
      </dgm:t>
    </dgm:pt>
    <dgm:pt modelId="{5002F2C0-9EDC-443D-8499-261E4FFC1B80}" type="parTrans" cxnId="{A0A9BB22-E074-4BCB-A73B-63047CB88315}">
      <dgm:prSet/>
      <dgm:spPr/>
      <dgm:t>
        <a:bodyPr/>
        <a:lstStyle/>
        <a:p>
          <a:endParaRPr lang="ru-RU"/>
        </a:p>
      </dgm:t>
    </dgm:pt>
    <dgm:pt modelId="{F6C80D37-1837-4A56-8C3C-246643541AEF}" type="sibTrans" cxnId="{A0A9BB22-E074-4BCB-A73B-63047CB88315}">
      <dgm:prSet/>
      <dgm:spPr/>
      <dgm:t>
        <a:bodyPr/>
        <a:lstStyle/>
        <a:p>
          <a:endParaRPr lang="ru-RU"/>
        </a:p>
      </dgm:t>
    </dgm:pt>
    <dgm:pt modelId="{AAA3F636-DFD3-47C2-9B73-6E74A31B63F1}">
      <dgm:prSet phldrT="[Текст]" custT="1"/>
      <dgm:spPr/>
      <dgm:t>
        <a:bodyPr/>
        <a:lstStyle/>
        <a:p>
          <a:r>
            <a:rPr lang="ru-RU" sz="1600" b="1" dirty="0"/>
            <a:t>Отсутствие стандартизированных измерителей</a:t>
          </a:r>
          <a:endParaRPr lang="ru-RU" sz="1600" dirty="0"/>
        </a:p>
      </dgm:t>
    </dgm:pt>
    <dgm:pt modelId="{08CE3419-AB84-4B92-9BA2-4D01978BA5C1}" type="parTrans" cxnId="{6EDD0FCA-2F32-44AD-805B-0FFE6BDA5620}">
      <dgm:prSet/>
      <dgm:spPr/>
      <dgm:t>
        <a:bodyPr/>
        <a:lstStyle/>
        <a:p>
          <a:endParaRPr lang="ru-RU"/>
        </a:p>
      </dgm:t>
    </dgm:pt>
    <dgm:pt modelId="{5CCF9607-F61A-40B5-B598-76B7717F1A98}" type="sibTrans" cxnId="{6EDD0FCA-2F32-44AD-805B-0FFE6BDA5620}">
      <dgm:prSet/>
      <dgm:spPr/>
      <dgm:t>
        <a:bodyPr/>
        <a:lstStyle/>
        <a:p>
          <a:endParaRPr lang="ru-RU"/>
        </a:p>
      </dgm:t>
    </dgm:pt>
    <dgm:pt modelId="{154311D8-A7D0-4A89-8076-7099FB229233}">
      <dgm:prSet phldrT="[Текст]"/>
      <dgm:spPr/>
      <dgm:t>
        <a:bodyPr/>
        <a:lstStyle/>
        <a:p>
          <a:r>
            <a:rPr lang="ru-RU" dirty="0"/>
            <a:t>Инициирование </a:t>
          </a:r>
          <a:r>
            <a:rPr lang="ru-RU" b="1" dirty="0">
              <a:solidFill>
                <a:srgbClr val="003399"/>
              </a:solidFill>
            </a:rPr>
            <a:t>исследований проблем оценки </a:t>
          </a:r>
          <a:r>
            <a:rPr lang="ru-RU" b="1" dirty="0" smtClean="0">
              <a:solidFill>
                <a:srgbClr val="003399"/>
              </a:solidFill>
            </a:rPr>
            <a:t>              и </a:t>
          </a:r>
          <a:r>
            <a:rPr lang="ru-RU" b="1" dirty="0">
              <a:solidFill>
                <a:srgbClr val="003399"/>
              </a:solidFill>
            </a:rPr>
            <a:t>оценивания </a:t>
          </a:r>
          <a:r>
            <a:rPr lang="ru-RU" dirty="0"/>
            <a:t>в образовании </a:t>
          </a:r>
        </a:p>
      </dgm:t>
    </dgm:pt>
    <dgm:pt modelId="{7381A1EF-62FC-41CC-A1DC-B66CB93F495D}" type="parTrans" cxnId="{0536ACB7-32BB-4B54-9B83-5A99ABD45F2D}">
      <dgm:prSet/>
      <dgm:spPr/>
      <dgm:t>
        <a:bodyPr/>
        <a:lstStyle/>
        <a:p>
          <a:endParaRPr lang="ru-RU"/>
        </a:p>
      </dgm:t>
    </dgm:pt>
    <dgm:pt modelId="{F7832D19-6D2A-4992-820C-A086E7B49C59}" type="sibTrans" cxnId="{0536ACB7-32BB-4B54-9B83-5A99ABD45F2D}">
      <dgm:prSet/>
      <dgm:spPr/>
      <dgm:t>
        <a:bodyPr/>
        <a:lstStyle/>
        <a:p>
          <a:endParaRPr lang="ru-RU"/>
        </a:p>
      </dgm:t>
    </dgm:pt>
    <dgm:pt modelId="{FEAFD678-9273-4526-8A36-FBD5392BED36}">
      <dgm:prSet phldrT="[Текст]"/>
      <dgm:spPr/>
      <dgm:t>
        <a:bodyPr/>
        <a:lstStyle/>
        <a:p>
          <a:r>
            <a:rPr lang="ru-RU" dirty="0"/>
            <a:t>Ориентация на лучшие практики в области оценки, формирование ФОС (фонда оценочных средств)</a:t>
          </a:r>
        </a:p>
      </dgm:t>
    </dgm:pt>
    <dgm:pt modelId="{4849311E-8079-4569-AA8B-50F58DAE2B10}" type="parTrans" cxnId="{86EBA1ED-730C-4567-8D08-3A3220165932}">
      <dgm:prSet/>
      <dgm:spPr/>
      <dgm:t>
        <a:bodyPr/>
        <a:lstStyle/>
        <a:p>
          <a:endParaRPr lang="ru-RU"/>
        </a:p>
      </dgm:t>
    </dgm:pt>
    <dgm:pt modelId="{C63F8C93-2201-478C-BC29-FF4022C75BFE}" type="sibTrans" cxnId="{86EBA1ED-730C-4567-8D08-3A3220165932}">
      <dgm:prSet/>
      <dgm:spPr/>
      <dgm:t>
        <a:bodyPr/>
        <a:lstStyle/>
        <a:p>
          <a:endParaRPr lang="ru-RU"/>
        </a:p>
      </dgm:t>
    </dgm:pt>
    <dgm:pt modelId="{BFC494B5-6DED-4B72-B2EA-B3F666931AF0}">
      <dgm:prSet custT="1"/>
      <dgm:spPr/>
      <dgm:t>
        <a:bodyPr/>
        <a:lstStyle/>
        <a:p>
          <a:r>
            <a:rPr lang="ru-RU" sz="1600" b="1" dirty="0"/>
            <a:t>Возрастание  значимости оценки «мягких навыков» </a:t>
          </a:r>
          <a:endParaRPr lang="ru-RU" sz="1600" b="1" dirty="0" smtClean="0"/>
        </a:p>
        <a:p>
          <a:r>
            <a:rPr lang="ru-RU" sz="1600" b="1" dirty="0" smtClean="0"/>
            <a:t>(</a:t>
          </a:r>
          <a:r>
            <a:rPr lang="en-US" sz="1600" b="1" i="0" dirty="0"/>
            <a:t>Soft skills</a:t>
          </a:r>
          <a:r>
            <a:rPr lang="ru-RU" sz="1600" b="1" dirty="0"/>
            <a:t>)</a:t>
          </a:r>
          <a:endParaRPr lang="ru-RU" sz="1600" dirty="0"/>
        </a:p>
      </dgm:t>
    </dgm:pt>
    <dgm:pt modelId="{CC975E12-2BBC-48C4-8EEA-C80B06AD6E53}" type="parTrans" cxnId="{FA12486A-063B-4A3C-BB08-48185F317645}">
      <dgm:prSet/>
      <dgm:spPr/>
      <dgm:t>
        <a:bodyPr/>
        <a:lstStyle/>
        <a:p>
          <a:endParaRPr lang="ru-RU"/>
        </a:p>
      </dgm:t>
    </dgm:pt>
    <dgm:pt modelId="{536CA07E-6430-4A9B-9830-870CA6F2BA0C}" type="sibTrans" cxnId="{FA12486A-063B-4A3C-BB08-48185F317645}">
      <dgm:prSet/>
      <dgm:spPr/>
      <dgm:t>
        <a:bodyPr/>
        <a:lstStyle/>
        <a:p>
          <a:endParaRPr lang="ru-RU"/>
        </a:p>
      </dgm:t>
    </dgm:pt>
    <dgm:pt modelId="{8A209F68-4CFB-4564-BF33-8030A639D88F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/>
            <a:t>Выработка </a:t>
          </a:r>
          <a:r>
            <a:rPr lang="ru-RU" sz="1800" b="1" dirty="0">
              <a:solidFill>
                <a:srgbClr val="003399"/>
              </a:solidFill>
            </a:rPr>
            <a:t>консолидированного в обществе мнения</a:t>
          </a:r>
          <a:r>
            <a:rPr lang="ru-RU" sz="1800" dirty="0">
              <a:solidFill>
                <a:srgbClr val="003399"/>
              </a:solidFill>
            </a:rPr>
            <a:t> </a:t>
          </a:r>
          <a:r>
            <a:rPr lang="ru-RU" sz="1800" dirty="0"/>
            <a:t>о том, как именно оценивать «мягкие навыки»  </a:t>
          </a:r>
        </a:p>
      </dgm:t>
    </dgm:pt>
    <dgm:pt modelId="{FF45665E-2E42-47C4-A68E-72709AD73E4B}" type="parTrans" cxnId="{DE969EA0-943E-4384-BF35-280C4C451D09}">
      <dgm:prSet/>
      <dgm:spPr/>
      <dgm:t>
        <a:bodyPr/>
        <a:lstStyle/>
        <a:p>
          <a:endParaRPr lang="ru-RU"/>
        </a:p>
      </dgm:t>
    </dgm:pt>
    <dgm:pt modelId="{63A17B68-50C7-4A2F-A4C2-7901E99A1512}" type="sibTrans" cxnId="{DE969EA0-943E-4384-BF35-280C4C451D09}">
      <dgm:prSet/>
      <dgm:spPr/>
      <dgm:t>
        <a:bodyPr/>
        <a:lstStyle/>
        <a:p>
          <a:endParaRPr lang="ru-RU"/>
        </a:p>
      </dgm:t>
    </dgm:pt>
    <dgm:pt modelId="{93884375-F322-42DD-8A32-5ECD4BF6847C}">
      <dgm:prSet phldrT="[Текст]"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rgbClr val="003399"/>
              </a:solidFill>
            </a:rPr>
            <a:t>Подготовка специалистов </a:t>
          </a:r>
          <a:r>
            <a:rPr lang="ru-RU" sz="1800" dirty="0"/>
            <a:t>по вопросам организации и проведения общественной экспертизы качества образования </a:t>
          </a:r>
        </a:p>
      </dgm:t>
    </dgm:pt>
    <dgm:pt modelId="{08CB2299-1C67-48DF-BDF9-57095E214D87}" type="parTrans" cxnId="{D1D8B65F-1EEF-4DEF-A72C-DD73D2ACD050}">
      <dgm:prSet/>
      <dgm:spPr/>
      <dgm:t>
        <a:bodyPr/>
        <a:lstStyle/>
        <a:p>
          <a:endParaRPr lang="ru-RU"/>
        </a:p>
      </dgm:t>
    </dgm:pt>
    <dgm:pt modelId="{A5BD6A8F-A03B-4E38-9F26-A926DA877301}" type="sibTrans" cxnId="{D1D8B65F-1EEF-4DEF-A72C-DD73D2ACD050}">
      <dgm:prSet/>
      <dgm:spPr/>
      <dgm:t>
        <a:bodyPr/>
        <a:lstStyle/>
        <a:p>
          <a:endParaRPr lang="ru-RU"/>
        </a:p>
      </dgm:t>
    </dgm:pt>
    <dgm:pt modelId="{F9FD76FC-9EC5-4F03-B901-DE0ED562A7E3}">
      <dgm:prSet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/>
            <a:t>Инициирование </a:t>
          </a:r>
          <a:r>
            <a:rPr lang="ru-RU" sz="1800" b="1" dirty="0">
              <a:solidFill>
                <a:srgbClr val="003399"/>
              </a:solidFill>
            </a:rPr>
            <a:t>исследований проблем оценки </a:t>
          </a:r>
          <a:r>
            <a:rPr lang="ru-RU" sz="1800" b="1" dirty="0" smtClean="0">
              <a:solidFill>
                <a:srgbClr val="003399"/>
              </a:solidFill>
            </a:rPr>
            <a:t>           и </a:t>
          </a:r>
          <a:r>
            <a:rPr lang="ru-RU" sz="1800" b="1" dirty="0">
              <a:solidFill>
                <a:srgbClr val="003399"/>
              </a:solidFill>
            </a:rPr>
            <a:t>оценивания </a:t>
          </a:r>
          <a:r>
            <a:rPr lang="ru-RU" sz="1800" dirty="0"/>
            <a:t>в образовании </a:t>
          </a:r>
        </a:p>
      </dgm:t>
    </dgm:pt>
    <dgm:pt modelId="{E19C8567-0CF7-4F65-8572-C015EA903253}" type="parTrans" cxnId="{C07769C0-B583-4B47-901E-0C1885EA7D88}">
      <dgm:prSet/>
      <dgm:spPr/>
      <dgm:t>
        <a:bodyPr/>
        <a:lstStyle/>
        <a:p>
          <a:endParaRPr lang="ru-RU"/>
        </a:p>
      </dgm:t>
    </dgm:pt>
    <dgm:pt modelId="{A7E0F043-E4CA-45A7-AC13-E98E632C43F4}" type="sibTrans" cxnId="{C07769C0-B583-4B47-901E-0C1885EA7D88}">
      <dgm:prSet/>
      <dgm:spPr/>
      <dgm:t>
        <a:bodyPr/>
        <a:lstStyle/>
        <a:p>
          <a:endParaRPr lang="ru-RU"/>
        </a:p>
      </dgm:t>
    </dgm:pt>
    <dgm:pt modelId="{519E8820-1250-46EF-A66F-45BFA2459EA8}" type="pres">
      <dgm:prSet presAssocID="{64D62C69-D9F2-4D5D-82EB-D1104B4C754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BCBC7B4-4355-41F4-B3E5-59AE5612AC81}" type="pres">
      <dgm:prSet presAssocID="{5A8A4BD6-157B-4F21-8EBF-2CBDD6785CAF}" presName="linNode" presStyleCnt="0"/>
      <dgm:spPr/>
    </dgm:pt>
    <dgm:pt modelId="{FF0FFD24-6163-41AF-AB30-56BD21351A47}" type="pres">
      <dgm:prSet presAssocID="{5A8A4BD6-157B-4F21-8EBF-2CBDD6785CAF}" presName="parentShp" presStyleLbl="node1" presStyleIdx="0" presStyleCnt="3" custScaleX="69194" custScaleY="158431" custLinFactNeighborX="-1614" custLinFactNeighborY="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C7C15-AB8B-49E7-A782-EE0A617E6F83}" type="pres">
      <dgm:prSet presAssocID="{5A8A4BD6-157B-4F21-8EBF-2CBDD6785CAF}" presName="childShp" presStyleLbl="bgAccFollowNode1" presStyleIdx="0" presStyleCnt="3" custScaleX="120367" custScaleY="183312" custLinFactNeighborX="295" custLinFactNeighborY="-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968D2-A061-4218-8A26-F64BE09DCDAB}" type="pres">
      <dgm:prSet presAssocID="{43CAE571-1C53-4CA2-9BE8-22FB2ED8B099}" presName="spacing" presStyleCnt="0"/>
      <dgm:spPr/>
    </dgm:pt>
    <dgm:pt modelId="{A1111936-FC4E-45B7-9A18-F81582C5CC06}" type="pres">
      <dgm:prSet presAssocID="{BFC494B5-6DED-4B72-B2EA-B3F666931AF0}" presName="linNode" presStyleCnt="0"/>
      <dgm:spPr/>
    </dgm:pt>
    <dgm:pt modelId="{D4F77591-5AF2-40BD-BAC6-B154689EBE0F}" type="pres">
      <dgm:prSet presAssocID="{BFC494B5-6DED-4B72-B2EA-B3F666931AF0}" presName="parentShp" presStyleLbl="node1" presStyleIdx="1" presStyleCnt="3" custScaleX="69149" custScaleY="170071" custLinFactNeighborX="-10252" custLinFactNeighborY="-3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D1707-574D-455C-AE4D-C28F39E524D0}" type="pres">
      <dgm:prSet presAssocID="{BFC494B5-6DED-4B72-B2EA-B3F666931AF0}" presName="childShp" presStyleLbl="bgAccFollowNode1" presStyleIdx="1" presStyleCnt="3" custScaleX="120382" custScaleY="188546" custLinFactNeighborX="2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0E049-32F9-4A8E-9B14-E8C29D2DA041}" type="pres">
      <dgm:prSet presAssocID="{536CA07E-6430-4A9B-9830-870CA6F2BA0C}" presName="spacing" presStyleCnt="0"/>
      <dgm:spPr/>
    </dgm:pt>
    <dgm:pt modelId="{5B965E44-3509-45FD-A45E-C5F06FA0C385}" type="pres">
      <dgm:prSet presAssocID="{AAA3F636-DFD3-47C2-9B73-6E74A31B63F1}" presName="linNode" presStyleCnt="0"/>
      <dgm:spPr/>
    </dgm:pt>
    <dgm:pt modelId="{1F9CBBFE-FD5A-40DC-8630-92F73B79A78A}" type="pres">
      <dgm:prSet presAssocID="{AAA3F636-DFD3-47C2-9B73-6E74A31B63F1}" presName="parentShp" presStyleLbl="node1" presStyleIdx="2" presStyleCnt="3" custScaleX="69408" custScaleY="151827" custLinFactNeighborX="-10572" custLinFactNeighborY="-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574BA-B22C-4E4F-9785-5A9B9FC105F7}" type="pres">
      <dgm:prSet presAssocID="{AAA3F636-DFD3-47C2-9B73-6E74A31B63F1}" presName="childShp" presStyleLbl="bgAccFollowNode1" presStyleIdx="2" presStyleCnt="3" custScaleX="120249" custScaleY="170936" custLinFactNeighborX="231" custLinFactNeighborY="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2185EF-5A4D-4F6D-A348-7D8E833CE44F}" srcId="{64D62C69-D9F2-4D5D-82EB-D1104B4C7546}" destId="{5A8A4BD6-157B-4F21-8EBF-2CBDD6785CAF}" srcOrd="0" destOrd="0" parTransId="{D2BFD63C-DCB0-42C1-A37A-FBE53A2D99B3}" sibTransId="{43CAE571-1C53-4CA2-9BE8-22FB2ED8B099}"/>
    <dgm:cxn modelId="{6EDD0FCA-2F32-44AD-805B-0FFE6BDA5620}" srcId="{64D62C69-D9F2-4D5D-82EB-D1104B4C7546}" destId="{AAA3F636-DFD3-47C2-9B73-6E74A31B63F1}" srcOrd="2" destOrd="0" parTransId="{08CE3419-AB84-4B92-9BA2-4D01978BA5C1}" sibTransId="{5CCF9607-F61A-40B5-B598-76B7717F1A98}"/>
    <dgm:cxn modelId="{0536ACB7-32BB-4B54-9B83-5A99ABD45F2D}" srcId="{AAA3F636-DFD3-47C2-9B73-6E74A31B63F1}" destId="{154311D8-A7D0-4A89-8076-7099FB229233}" srcOrd="0" destOrd="0" parTransId="{7381A1EF-62FC-41CC-A1DC-B66CB93F495D}" sibTransId="{F7832D19-6D2A-4992-820C-A086E7B49C59}"/>
    <dgm:cxn modelId="{2D192D18-CC5D-4071-99C5-0D93FB1B473C}" type="presOf" srcId="{5A8A4BD6-157B-4F21-8EBF-2CBDD6785CAF}" destId="{FF0FFD24-6163-41AF-AB30-56BD21351A47}" srcOrd="0" destOrd="0" presId="urn:microsoft.com/office/officeart/2005/8/layout/vList6"/>
    <dgm:cxn modelId="{FCE9657B-7DD4-4A21-8FBB-93BEA264B925}" type="presOf" srcId="{AAA3F636-DFD3-47C2-9B73-6E74A31B63F1}" destId="{1F9CBBFE-FD5A-40DC-8630-92F73B79A78A}" srcOrd="0" destOrd="0" presId="urn:microsoft.com/office/officeart/2005/8/layout/vList6"/>
    <dgm:cxn modelId="{82940DAB-35AE-4859-A0CB-E504F5DED9FB}" type="presOf" srcId="{64D62C69-D9F2-4D5D-82EB-D1104B4C7546}" destId="{519E8820-1250-46EF-A66F-45BFA2459EA8}" srcOrd="0" destOrd="0" presId="urn:microsoft.com/office/officeart/2005/8/layout/vList6"/>
    <dgm:cxn modelId="{86EBA1ED-730C-4567-8D08-3A3220165932}" srcId="{AAA3F636-DFD3-47C2-9B73-6E74A31B63F1}" destId="{FEAFD678-9273-4526-8A36-FBD5392BED36}" srcOrd="1" destOrd="0" parTransId="{4849311E-8079-4569-AA8B-50F58DAE2B10}" sibTransId="{C63F8C93-2201-478C-BC29-FF4022C75BFE}"/>
    <dgm:cxn modelId="{D1D8B65F-1EEF-4DEF-A72C-DD73D2ACD050}" srcId="{5A8A4BD6-157B-4F21-8EBF-2CBDD6785CAF}" destId="{93884375-F322-42DD-8A32-5ECD4BF6847C}" srcOrd="1" destOrd="0" parTransId="{08CB2299-1C67-48DF-BDF9-57095E214D87}" sibTransId="{A5BD6A8F-A03B-4E38-9F26-A926DA877301}"/>
    <dgm:cxn modelId="{7FF2FF5B-E563-4ACC-A601-53B72206A5A4}" type="presOf" srcId="{8A209F68-4CFB-4564-BF33-8030A639D88F}" destId="{BDAD1707-574D-455C-AE4D-C28F39E524D0}" srcOrd="0" destOrd="1" presId="urn:microsoft.com/office/officeart/2005/8/layout/vList6"/>
    <dgm:cxn modelId="{A0A9BB22-E074-4BCB-A73B-63047CB88315}" srcId="{5A8A4BD6-157B-4F21-8EBF-2CBDD6785CAF}" destId="{C80916D8-7723-4919-B982-229E0552AFE4}" srcOrd="0" destOrd="0" parTransId="{5002F2C0-9EDC-443D-8499-261E4FFC1B80}" sibTransId="{F6C80D37-1837-4A56-8C3C-246643541AEF}"/>
    <dgm:cxn modelId="{1E58E89D-8DCF-4547-9C11-3839A710CEFE}" type="presOf" srcId="{154311D8-A7D0-4A89-8076-7099FB229233}" destId="{D64574BA-B22C-4E4F-9785-5A9B9FC105F7}" srcOrd="0" destOrd="0" presId="urn:microsoft.com/office/officeart/2005/8/layout/vList6"/>
    <dgm:cxn modelId="{FA12486A-063B-4A3C-BB08-48185F317645}" srcId="{64D62C69-D9F2-4D5D-82EB-D1104B4C7546}" destId="{BFC494B5-6DED-4B72-B2EA-B3F666931AF0}" srcOrd="1" destOrd="0" parTransId="{CC975E12-2BBC-48C4-8EEA-C80B06AD6E53}" sibTransId="{536CA07E-6430-4A9B-9830-870CA6F2BA0C}"/>
    <dgm:cxn modelId="{FA5C2B6A-747B-4295-976B-77981CE3D19F}" type="presOf" srcId="{F9FD76FC-9EC5-4F03-B901-DE0ED562A7E3}" destId="{BDAD1707-574D-455C-AE4D-C28F39E524D0}" srcOrd="0" destOrd="0" presId="urn:microsoft.com/office/officeart/2005/8/layout/vList6"/>
    <dgm:cxn modelId="{8D59A962-112E-4E48-977A-539B5BD580EE}" type="presOf" srcId="{93884375-F322-42DD-8A32-5ECD4BF6847C}" destId="{181C7C15-AB8B-49E7-A782-EE0A617E6F83}" srcOrd="0" destOrd="1" presId="urn:microsoft.com/office/officeart/2005/8/layout/vList6"/>
    <dgm:cxn modelId="{C07769C0-B583-4B47-901E-0C1885EA7D88}" srcId="{BFC494B5-6DED-4B72-B2EA-B3F666931AF0}" destId="{F9FD76FC-9EC5-4F03-B901-DE0ED562A7E3}" srcOrd="0" destOrd="0" parTransId="{E19C8567-0CF7-4F65-8572-C015EA903253}" sibTransId="{A7E0F043-E4CA-45A7-AC13-E98E632C43F4}"/>
    <dgm:cxn modelId="{09F93713-99F1-4511-9325-1E30501F45F4}" type="presOf" srcId="{C80916D8-7723-4919-B982-229E0552AFE4}" destId="{181C7C15-AB8B-49E7-A782-EE0A617E6F83}" srcOrd="0" destOrd="0" presId="urn:microsoft.com/office/officeart/2005/8/layout/vList6"/>
    <dgm:cxn modelId="{1CE85423-CDEA-4F26-B09A-8BD7718F577F}" type="presOf" srcId="{BFC494B5-6DED-4B72-B2EA-B3F666931AF0}" destId="{D4F77591-5AF2-40BD-BAC6-B154689EBE0F}" srcOrd="0" destOrd="0" presId="urn:microsoft.com/office/officeart/2005/8/layout/vList6"/>
    <dgm:cxn modelId="{DE969EA0-943E-4384-BF35-280C4C451D09}" srcId="{BFC494B5-6DED-4B72-B2EA-B3F666931AF0}" destId="{8A209F68-4CFB-4564-BF33-8030A639D88F}" srcOrd="1" destOrd="0" parTransId="{FF45665E-2E42-47C4-A68E-72709AD73E4B}" sibTransId="{63A17B68-50C7-4A2F-A4C2-7901E99A1512}"/>
    <dgm:cxn modelId="{C6A96BAC-FF6E-4F32-8DCF-B6DB3C071446}" type="presOf" srcId="{FEAFD678-9273-4526-8A36-FBD5392BED36}" destId="{D64574BA-B22C-4E4F-9785-5A9B9FC105F7}" srcOrd="0" destOrd="1" presId="urn:microsoft.com/office/officeart/2005/8/layout/vList6"/>
    <dgm:cxn modelId="{F3F2E4B7-C62E-496B-A6C7-ABEB66703905}" type="presParOf" srcId="{519E8820-1250-46EF-A66F-45BFA2459EA8}" destId="{3BCBC7B4-4355-41F4-B3E5-59AE5612AC81}" srcOrd="0" destOrd="0" presId="urn:microsoft.com/office/officeart/2005/8/layout/vList6"/>
    <dgm:cxn modelId="{4CA9769E-D2FE-4160-8008-00976C3CEACC}" type="presParOf" srcId="{3BCBC7B4-4355-41F4-B3E5-59AE5612AC81}" destId="{FF0FFD24-6163-41AF-AB30-56BD21351A47}" srcOrd="0" destOrd="0" presId="urn:microsoft.com/office/officeart/2005/8/layout/vList6"/>
    <dgm:cxn modelId="{E737A8AC-FEDF-4C2E-B5C5-B30E20113611}" type="presParOf" srcId="{3BCBC7B4-4355-41F4-B3E5-59AE5612AC81}" destId="{181C7C15-AB8B-49E7-A782-EE0A617E6F83}" srcOrd="1" destOrd="0" presId="urn:microsoft.com/office/officeart/2005/8/layout/vList6"/>
    <dgm:cxn modelId="{E71380D4-1698-476F-B372-72668C83BC1E}" type="presParOf" srcId="{519E8820-1250-46EF-A66F-45BFA2459EA8}" destId="{B2E968D2-A061-4218-8A26-F64BE09DCDAB}" srcOrd="1" destOrd="0" presId="urn:microsoft.com/office/officeart/2005/8/layout/vList6"/>
    <dgm:cxn modelId="{27B89C9B-D149-4919-9AB4-415240D9FB1E}" type="presParOf" srcId="{519E8820-1250-46EF-A66F-45BFA2459EA8}" destId="{A1111936-FC4E-45B7-9A18-F81582C5CC06}" srcOrd="2" destOrd="0" presId="urn:microsoft.com/office/officeart/2005/8/layout/vList6"/>
    <dgm:cxn modelId="{3C814B3B-8A45-475C-9D81-512498A96AFD}" type="presParOf" srcId="{A1111936-FC4E-45B7-9A18-F81582C5CC06}" destId="{D4F77591-5AF2-40BD-BAC6-B154689EBE0F}" srcOrd="0" destOrd="0" presId="urn:microsoft.com/office/officeart/2005/8/layout/vList6"/>
    <dgm:cxn modelId="{9BD1FC7B-804E-4570-AB0D-EE2F0691647C}" type="presParOf" srcId="{A1111936-FC4E-45B7-9A18-F81582C5CC06}" destId="{BDAD1707-574D-455C-AE4D-C28F39E524D0}" srcOrd="1" destOrd="0" presId="urn:microsoft.com/office/officeart/2005/8/layout/vList6"/>
    <dgm:cxn modelId="{83945BAE-3248-4F53-8413-6A67D0B40CC8}" type="presParOf" srcId="{519E8820-1250-46EF-A66F-45BFA2459EA8}" destId="{8870E049-32F9-4A8E-9B14-E8C29D2DA041}" srcOrd="3" destOrd="0" presId="urn:microsoft.com/office/officeart/2005/8/layout/vList6"/>
    <dgm:cxn modelId="{750EF4C9-9CD5-40B7-ACD1-89DD7BEF0A1E}" type="presParOf" srcId="{519E8820-1250-46EF-A66F-45BFA2459EA8}" destId="{5B965E44-3509-45FD-A45E-C5F06FA0C385}" srcOrd="4" destOrd="0" presId="urn:microsoft.com/office/officeart/2005/8/layout/vList6"/>
    <dgm:cxn modelId="{481549E7-F184-422C-B49B-E34BA00ADBA9}" type="presParOf" srcId="{5B965E44-3509-45FD-A45E-C5F06FA0C385}" destId="{1F9CBBFE-FD5A-40DC-8630-92F73B79A78A}" srcOrd="0" destOrd="0" presId="urn:microsoft.com/office/officeart/2005/8/layout/vList6"/>
    <dgm:cxn modelId="{C6A9BC00-A8AF-40EC-993F-ED5C85010C66}" type="presParOf" srcId="{5B965E44-3509-45FD-A45E-C5F06FA0C385}" destId="{D64574BA-B22C-4E4F-9785-5A9B9FC105F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40B4D0-502B-4DC0-BCB2-15CAADD753D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81E9F9-DB3A-440C-9AAC-A7C21629368C}">
      <dgm:prSet custT="1"/>
      <dgm:spPr/>
      <dgm:t>
        <a:bodyPr/>
        <a:lstStyle/>
        <a:p>
          <a:r>
            <a: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Качество образования 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определяется </a:t>
          </a:r>
          <a:r>
            <a: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только предметным знанием, но и успешной социализацией выпускников, их 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способностью использовать </a:t>
          </a:r>
          <a:r>
            <a: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полученные знания, умения и навыки в жизни за пределами 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школы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A43ED9-7727-4251-84B1-6DF9B66C5308}" type="parTrans" cxnId="{762915C0-2B6B-40CE-A9AB-D70C806A6FDF}">
      <dgm:prSet/>
      <dgm:spPr/>
      <dgm:t>
        <a:bodyPr/>
        <a:lstStyle/>
        <a:p>
          <a:endParaRPr lang="ru-RU"/>
        </a:p>
      </dgm:t>
    </dgm:pt>
    <dgm:pt modelId="{C4370407-DBD3-412C-AFAA-780CFD40FDD9}" type="sibTrans" cxnId="{762915C0-2B6B-40CE-A9AB-D70C806A6FDF}">
      <dgm:prSet/>
      <dgm:spPr/>
      <dgm:t>
        <a:bodyPr/>
        <a:lstStyle/>
        <a:p>
          <a:endParaRPr lang="ru-RU"/>
        </a:p>
      </dgm:t>
    </dgm:pt>
    <dgm:pt modelId="{59DFAD27-DEAD-4FB6-9935-FE04601CEE3A}">
      <dgm:prSet custT="1"/>
      <dgm:spPr/>
      <dgm:t>
        <a:bodyPr/>
        <a:lstStyle/>
        <a:p>
          <a:r>
            <a: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Необходимо обеспечить качество образования для будущей успешной социализации детей с разными возможностями и потребностями (с девиантным поведением, с ограниченными возможностями здоровья, родным нерусским языком, из семей мигрантов, из сельской местности и др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68658D-A846-4731-962F-166686F2EBBA}" type="parTrans" cxnId="{F82D20CB-1D36-4F3C-8D35-35A465F26853}">
      <dgm:prSet/>
      <dgm:spPr/>
      <dgm:t>
        <a:bodyPr/>
        <a:lstStyle/>
        <a:p>
          <a:endParaRPr lang="ru-RU"/>
        </a:p>
      </dgm:t>
    </dgm:pt>
    <dgm:pt modelId="{9378F4F2-0056-46ED-BAB4-A795FE02687E}" type="sibTrans" cxnId="{F82D20CB-1D36-4F3C-8D35-35A465F26853}">
      <dgm:prSet/>
      <dgm:spPr/>
      <dgm:t>
        <a:bodyPr/>
        <a:lstStyle/>
        <a:p>
          <a:endParaRPr lang="ru-RU"/>
        </a:p>
      </dgm:t>
    </dgm:pt>
    <dgm:pt modelId="{4907850A-C533-4BC8-9888-E5F634E36A56}">
      <dgm:prSet custT="1"/>
      <dgm:spPr/>
      <dgm:t>
        <a:bodyPr/>
        <a:lstStyle/>
        <a:p>
          <a:r>
            <a: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Необходимость построения системы вариативной независимой оценки содержания, условий и результатов 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образования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8AF3D9-2DE8-4A79-93DC-F4807F33AD57}" type="parTrans" cxnId="{9396F315-1024-4BF5-893A-386438E70826}">
      <dgm:prSet/>
      <dgm:spPr/>
      <dgm:t>
        <a:bodyPr/>
        <a:lstStyle/>
        <a:p>
          <a:endParaRPr lang="ru-RU"/>
        </a:p>
      </dgm:t>
    </dgm:pt>
    <dgm:pt modelId="{910F7233-ED77-47EC-8DEF-C61CB75E5625}" type="sibTrans" cxnId="{9396F315-1024-4BF5-893A-386438E70826}">
      <dgm:prSet/>
      <dgm:spPr/>
      <dgm:t>
        <a:bodyPr/>
        <a:lstStyle/>
        <a:p>
          <a:endParaRPr lang="ru-RU"/>
        </a:p>
      </dgm:t>
    </dgm:pt>
    <dgm:pt modelId="{F34EFF48-20DF-4754-AF41-B98984584F4D}" type="pres">
      <dgm:prSet presAssocID="{B040B4D0-502B-4DC0-BCB2-15CAADD753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B9F5D3-5934-4C74-BFFD-410FF5CFBCBC}" type="pres">
      <dgm:prSet presAssocID="{4907850A-C533-4BC8-9888-E5F634E36A56}" presName="boxAndChildren" presStyleCnt="0"/>
      <dgm:spPr/>
    </dgm:pt>
    <dgm:pt modelId="{59BD41C2-4660-4D8D-8BE0-1E5A7C806A43}" type="pres">
      <dgm:prSet presAssocID="{4907850A-C533-4BC8-9888-E5F634E36A56}" presName="parentTextBox" presStyleLbl="node1" presStyleIdx="0" presStyleCnt="3" custScaleY="81409"/>
      <dgm:spPr/>
      <dgm:t>
        <a:bodyPr/>
        <a:lstStyle/>
        <a:p>
          <a:endParaRPr lang="ru-RU"/>
        </a:p>
      </dgm:t>
    </dgm:pt>
    <dgm:pt modelId="{985FC0F0-9776-471E-BE89-D8F23E01AF65}" type="pres">
      <dgm:prSet presAssocID="{9378F4F2-0056-46ED-BAB4-A795FE02687E}" presName="sp" presStyleCnt="0"/>
      <dgm:spPr/>
    </dgm:pt>
    <dgm:pt modelId="{DF4AD2A5-ACA1-4A5F-AD58-796F43418A7C}" type="pres">
      <dgm:prSet presAssocID="{59DFAD27-DEAD-4FB6-9935-FE04601CEE3A}" presName="arrowAndChildren" presStyleCnt="0"/>
      <dgm:spPr/>
    </dgm:pt>
    <dgm:pt modelId="{21C30420-D43D-428D-9ECC-F8766846B9F7}" type="pres">
      <dgm:prSet presAssocID="{59DFAD27-DEAD-4FB6-9935-FE04601CEE3A}" presName="parentTextArrow" presStyleLbl="node1" presStyleIdx="1" presStyleCnt="3" custScaleY="147173"/>
      <dgm:spPr/>
      <dgm:t>
        <a:bodyPr/>
        <a:lstStyle/>
        <a:p>
          <a:endParaRPr lang="ru-RU"/>
        </a:p>
      </dgm:t>
    </dgm:pt>
    <dgm:pt modelId="{29341F59-C4AE-49B0-AD95-FFCD1C00E063}" type="pres">
      <dgm:prSet presAssocID="{C4370407-DBD3-412C-AFAA-780CFD40FDD9}" presName="sp" presStyleCnt="0"/>
      <dgm:spPr/>
    </dgm:pt>
    <dgm:pt modelId="{7DFC809E-6BD9-4D89-8535-3027A276659A}" type="pres">
      <dgm:prSet presAssocID="{BF81E9F9-DB3A-440C-9AAC-A7C21629368C}" presName="arrowAndChildren" presStyleCnt="0"/>
      <dgm:spPr/>
    </dgm:pt>
    <dgm:pt modelId="{49E3E8B8-D450-4412-8B75-FF358822D77A}" type="pres">
      <dgm:prSet presAssocID="{BF81E9F9-DB3A-440C-9AAC-A7C21629368C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D002BC07-C001-40B5-9DD9-AFDA13C85090}" type="presOf" srcId="{B040B4D0-502B-4DC0-BCB2-15CAADD753D9}" destId="{F34EFF48-20DF-4754-AF41-B98984584F4D}" srcOrd="0" destOrd="0" presId="urn:microsoft.com/office/officeart/2005/8/layout/process4"/>
    <dgm:cxn modelId="{267EB21D-71A3-495A-A082-5854ABAF85A1}" type="presOf" srcId="{BF81E9F9-DB3A-440C-9AAC-A7C21629368C}" destId="{49E3E8B8-D450-4412-8B75-FF358822D77A}" srcOrd="0" destOrd="0" presId="urn:microsoft.com/office/officeart/2005/8/layout/process4"/>
    <dgm:cxn modelId="{F82D20CB-1D36-4F3C-8D35-35A465F26853}" srcId="{B040B4D0-502B-4DC0-BCB2-15CAADD753D9}" destId="{59DFAD27-DEAD-4FB6-9935-FE04601CEE3A}" srcOrd="1" destOrd="0" parTransId="{1668658D-A846-4731-962F-166686F2EBBA}" sibTransId="{9378F4F2-0056-46ED-BAB4-A795FE02687E}"/>
    <dgm:cxn modelId="{9396F315-1024-4BF5-893A-386438E70826}" srcId="{B040B4D0-502B-4DC0-BCB2-15CAADD753D9}" destId="{4907850A-C533-4BC8-9888-E5F634E36A56}" srcOrd="2" destOrd="0" parTransId="{F98AF3D9-2DE8-4A79-93DC-F4807F33AD57}" sibTransId="{910F7233-ED77-47EC-8DEF-C61CB75E5625}"/>
    <dgm:cxn modelId="{762915C0-2B6B-40CE-A9AB-D70C806A6FDF}" srcId="{B040B4D0-502B-4DC0-BCB2-15CAADD753D9}" destId="{BF81E9F9-DB3A-440C-9AAC-A7C21629368C}" srcOrd="0" destOrd="0" parTransId="{5CA43ED9-7727-4251-84B1-6DF9B66C5308}" sibTransId="{C4370407-DBD3-412C-AFAA-780CFD40FDD9}"/>
    <dgm:cxn modelId="{7E2D31DB-8497-4D35-949D-41A9959905F4}" type="presOf" srcId="{59DFAD27-DEAD-4FB6-9935-FE04601CEE3A}" destId="{21C30420-D43D-428D-9ECC-F8766846B9F7}" srcOrd="0" destOrd="0" presId="urn:microsoft.com/office/officeart/2005/8/layout/process4"/>
    <dgm:cxn modelId="{58C14A84-C0B1-4D11-B74B-A8E126E22612}" type="presOf" srcId="{4907850A-C533-4BC8-9888-E5F634E36A56}" destId="{59BD41C2-4660-4D8D-8BE0-1E5A7C806A43}" srcOrd="0" destOrd="0" presId="urn:microsoft.com/office/officeart/2005/8/layout/process4"/>
    <dgm:cxn modelId="{0B5CDD00-E521-40EE-8092-6C527F5C2C1A}" type="presParOf" srcId="{F34EFF48-20DF-4754-AF41-B98984584F4D}" destId="{BEB9F5D3-5934-4C74-BFFD-410FF5CFBCBC}" srcOrd="0" destOrd="0" presId="urn:microsoft.com/office/officeart/2005/8/layout/process4"/>
    <dgm:cxn modelId="{043D4FC6-9DB1-410A-865B-70B6FF104FC9}" type="presParOf" srcId="{BEB9F5D3-5934-4C74-BFFD-410FF5CFBCBC}" destId="{59BD41C2-4660-4D8D-8BE0-1E5A7C806A43}" srcOrd="0" destOrd="0" presId="urn:microsoft.com/office/officeart/2005/8/layout/process4"/>
    <dgm:cxn modelId="{192E5269-029D-4692-B6F9-15E6E2EEB2FC}" type="presParOf" srcId="{F34EFF48-20DF-4754-AF41-B98984584F4D}" destId="{985FC0F0-9776-471E-BE89-D8F23E01AF65}" srcOrd="1" destOrd="0" presId="urn:microsoft.com/office/officeart/2005/8/layout/process4"/>
    <dgm:cxn modelId="{DB160ACA-C244-487B-8D62-287C2C8BA346}" type="presParOf" srcId="{F34EFF48-20DF-4754-AF41-B98984584F4D}" destId="{DF4AD2A5-ACA1-4A5F-AD58-796F43418A7C}" srcOrd="2" destOrd="0" presId="urn:microsoft.com/office/officeart/2005/8/layout/process4"/>
    <dgm:cxn modelId="{67C2EEB4-31CD-402C-8F8F-C42B13C8A5EB}" type="presParOf" srcId="{DF4AD2A5-ACA1-4A5F-AD58-796F43418A7C}" destId="{21C30420-D43D-428D-9ECC-F8766846B9F7}" srcOrd="0" destOrd="0" presId="urn:microsoft.com/office/officeart/2005/8/layout/process4"/>
    <dgm:cxn modelId="{83E74524-C081-428F-BB61-2A81061A0364}" type="presParOf" srcId="{F34EFF48-20DF-4754-AF41-B98984584F4D}" destId="{29341F59-C4AE-49B0-AD95-FFCD1C00E063}" srcOrd="3" destOrd="0" presId="urn:microsoft.com/office/officeart/2005/8/layout/process4"/>
    <dgm:cxn modelId="{812B44CB-1A6B-49F6-885F-91863494A06D}" type="presParOf" srcId="{F34EFF48-20DF-4754-AF41-B98984584F4D}" destId="{7DFC809E-6BD9-4D89-8535-3027A276659A}" srcOrd="4" destOrd="0" presId="urn:microsoft.com/office/officeart/2005/8/layout/process4"/>
    <dgm:cxn modelId="{489945AC-FD4A-438F-850C-19D64E8932F3}" type="presParOf" srcId="{7DFC809E-6BD9-4D89-8535-3027A276659A}" destId="{49E3E8B8-D450-4412-8B75-FF358822D77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BF6460-2144-484A-86EF-764AD432CF84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277779-5BBD-4CE1-AB76-8C9054D8E045}">
      <dgm:prSet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политика 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общенациональная система ценностей, целей 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                    и 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приоритетов 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образовании и выработка механизмов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      их 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эффективного претворения в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жизнь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631754-FEB1-44EE-805C-3E3EEF0D597F}" type="parTrans" cxnId="{C2F778DE-6137-48FD-AF40-C15F9C9F3126}">
      <dgm:prSet/>
      <dgm:spPr/>
      <dgm:t>
        <a:bodyPr/>
        <a:lstStyle/>
        <a:p>
          <a:endParaRPr lang="ru-RU"/>
        </a:p>
      </dgm:t>
    </dgm:pt>
    <dgm:pt modelId="{07F290B3-AB74-42CC-9783-2D4395963068}" type="sibTrans" cxnId="{C2F778DE-6137-48FD-AF40-C15F9C9F3126}">
      <dgm:prSet/>
      <dgm:spPr/>
      <dgm:t>
        <a:bodyPr/>
        <a:lstStyle/>
        <a:p>
          <a:endParaRPr lang="ru-RU"/>
        </a:p>
      </dgm:t>
    </dgm:pt>
    <dgm:pt modelId="{CBEE46BC-3602-44FE-8E81-64A3355FF19C}">
      <dgm:prSet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политика –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это 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осмысленный выбор приоритетов, стратегических целей </a:t>
          </a:r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концентрация усилий для их 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достижения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D5F648-BB36-46DC-9661-D5C3315141DE}" type="parTrans" cxnId="{0FE6FCE8-33C9-470B-872A-E482CBF0F31D}">
      <dgm:prSet/>
      <dgm:spPr/>
      <dgm:t>
        <a:bodyPr/>
        <a:lstStyle/>
        <a:p>
          <a:endParaRPr lang="ru-RU"/>
        </a:p>
      </dgm:t>
    </dgm:pt>
    <dgm:pt modelId="{A419A78B-0029-4DE1-852D-C2D0E62F8A5E}" type="sibTrans" cxnId="{0FE6FCE8-33C9-470B-872A-E482CBF0F31D}">
      <dgm:prSet/>
      <dgm:spPr/>
      <dgm:t>
        <a:bodyPr/>
        <a:lstStyle/>
        <a:p>
          <a:endParaRPr lang="ru-RU"/>
        </a:p>
      </dgm:t>
    </dgm:pt>
    <dgm:pt modelId="{81BCECAF-2D80-446D-8550-742D220F0CF3}" type="pres">
      <dgm:prSet presAssocID="{25BF6460-2144-484A-86EF-764AD432CF8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83D66E-647D-4425-9FF3-2A51841EA7C4}" type="pres">
      <dgm:prSet presAssocID="{48277779-5BBD-4CE1-AB76-8C9054D8E045}" presName="arrow" presStyleLbl="node1" presStyleIdx="0" presStyleCnt="2" custScaleX="123460" custScaleY="108599" custRadScaleRad="102761" custRadScaleInc="7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93A99-A79E-4ADF-AC34-83D1FEE22A69}" type="pres">
      <dgm:prSet presAssocID="{CBEE46BC-3602-44FE-8E81-64A3355FF19C}" presName="arrow" presStyleLbl="node1" presStyleIdx="1" presStyleCnt="2" custScaleX="123706" custScaleY="113387" custRadScaleRad="98047" custRadScaleInc="-7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E6FCE8-33C9-470B-872A-E482CBF0F31D}" srcId="{25BF6460-2144-484A-86EF-764AD432CF84}" destId="{CBEE46BC-3602-44FE-8E81-64A3355FF19C}" srcOrd="1" destOrd="0" parTransId="{14D5F648-BB36-46DC-9661-D5C3315141DE}" sibTransId="{A419A78B-0029-4DE1-852D-C2D0E62F8A5E}"/>
    <dgm:cxn modelId="{3E621D97-4409-40F7-8C57-1A84B3E4EE94}" type="presOf" srcId="{25BF6460-2144-484A-86EF-764AD432CF84}" destId="{81BCECAF-2D80-446D-8550-742D220F0CF3}" srcOrd="0" destOrd="0" presId="urn:microsoft.com/office/officeart/2005/8/layout/arrow5"/>
    <dgm:cxn modelId="{44AE837E-7BFC-4878-8DB3-936A66DCC94B}" type="presOf" srcId="{48277779-5BBD-4CE1-AB76-8C9054D8E045}" destId="{D783D66E-647D-4425-9FF3-2A51841EA7C4}" srcOrd="0" destOrd="0" presId="urn:microsoft.com/office/officeart/2005/8/layout/arrow5"/>
    <dgm:cxn modelId="{C2F778DE-6137-48FD-AF40-C15F9C9F3126}" srcId="{25BF6460-2144-484A-86EF-764AD432CF84}" destId="{48277779-5BBD-4CE1-AB76-8C9054D8E045}" srcOrd="0" destOrd="0" parTransId="{5D631754-FEB1-44EE-805C-3E3EEF0D597F}" sibTransId="{07F290B3-AB74-42CC-9783-2D4395963068}"/>
    <dgm:cxn modelId="{4C5F272D-99C0-4104-AD83-3CB9EEE8E7F3}" type="presOf" srcId="{CBEE46BC-3602-44FE-8E81-64A3355FF19C}" destId="{D9F93A99-A79E-4ADF-AC34-83D1FEE22A69}" srcOrd="0" destOrd="0" presId="urn:microsoft.com/office/officeart/2005/8/layout/arrow5"/>
    <dgm:cxn modelId="{93725295-6838-411E-AC75-349F8987913A}" type="presParOf" srcId="{81BCECAF-2D80-446D-8550-742D220F0CF3}" destId="{D783D66E-647D-4425-9FF3-2A51841EA7C4}" srcOrd="0" destOrd="0" presId="urn:microsoft.com/office/officeart/2005/8/layout/arrow5"/>
    <dgm:cxn modelId="{48C6D232-17F5-4811-92BE-68CE88E7D08D}" type="presParOf" srcId="{81BCECAF-2D80-446D-8550-742D220F0CF3}" destId="{D9F93A99-A79E-4ADF-AC34-83D1FEE22A6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178E5-8072-42F0-AD57-4CC8D166903A}">
      <dsp:nvSpPr>
        <dsp:cNvPr id="0" name=""/>
        <dsp:cNvSpPr/>
      </dsp:nvSpPr>
      <dsp:spPr>
        <a:xfrm>
          <a:off x="490239" y="1451"/>
          <a:ext cx="7249120" cy="15645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FF0000"/>
              </a:solidFill>
            </a:rPr>
            <a:t>Статья </a:t>
          </a:r>
          <a:r>
            <a:rPr lang="ru-RU" sz="2000" b="1" kern="1200" dirty="0" smtClean="0">
              <a:solidFill>
                <a:srgbClr val="FF0000"/>
              </a:solidFill>
            </a:rPr>
            <a:t>95</a:t>
          </a:r>
          <a:endParaRPr lang="ru-RU" sz="2000" b="1" kern="1200" dirty="0">
            <a:solidFill>
              <a:srgbClr val="FF0000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Независимая оценка качества образования </a:t>
          </a:r>
          <a:r>
            <a:rPr lang="ru-RU" sz="1800" kern="1200" dirty="0"/>
            <a:t>направлена на получение </a:t>
          </a:r>
          <a:r>
            <a:rPr lang="ru-RU" sz="1800" u="sng" kern="1200" dirty="0">
              <a:solidFill>
                <a:srgbClr val="FFC000"/>
              </a:solidFill>
            </a:rPr>
            <a:t>сведений об образовательной деятельности</a:t>
          </a:r>
          <a:r>
            <a:rPr lang="ru-RU" sz="1800" kern="1200" dirty="0"/>
            <a:t>, о </a:t>
          </a:r>
          <a:r>
            <a:rPr lang="ru-RU" sz="1800" u="sng" kern="1200" dirty="0">
              <a:solidFill>
                <a:srgbClr val="FFC000"/>
              </a:solidFill>
            </a:rPr>
            <a:t>качестве подготовки </a:t>
          </a:r>
          <a:r>
            <a:rPr lang="ru-RU" sz="1800" kern="1200" dirty="0"/>
            <a:t>обучающихся и </a:t>
          </a:r>
          <a:r>
            <a:rPr lang="ru-RU" sz="1800" u="sng" kern="1200" dirty="0">
              <a:solidFill>
                <a:srgbClr val="FFC000"/>
              </a:solidFill>
            </a:rPr>
            <a:t>реализации образовательных </a:t>
          </a:r>
          <a:r>
            <a:rPr lang="ru-RU" sz="1800" u="sng" kern="1200" dirty="0" smtClean="0">
              <a:solidFill>
                <a:srgbClr val="FFC000"/>
              </a:solidFill>
            </a:rPr>
            <a:t>программ</a:t>
          </a:r>
          <a:r>
            <a:rPr lang="ru-RU" sz="1800" kern="1200" dirty="0"/>
            <a:t/>
          </a:r>
          <a:br>
            <a:rPr lang="ru-RU" sz="1800" kern="1200" dirty="0"/>
          </a:br>
          <a:endParaRPr lang="ru-RU" sz="1800" kern="1200" dirty="0"/>
        </a:p>
      </dsp:txBody>
      <dsp:txXfrm>
        <a:off x="536063" y="47275"/>
        <a:ext cx="7157472" cy="1472887"/>
      </dsp:txXfrm>
    </dsp:sp>
    <dsp:sp modelId="{424C4B74-34EE-40ED-A078-E40C20CF0474}">
      <dsp:nvSpPr>
        <dsp:cNvPr id="0" name=""/>
        <dsp:cNvSpPr/>
      </dsp:nvSpPr>
      <dsp:spPr>
        <a:xfrm>
          <a:off x="406212" y="1767752"/>
          <a:ext cx="1504801" cy="1508388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/>
          <a:srcRect/>
          <a:stretch>
            <a:fillRect l="-25000" r="-2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120F6-77AA-4E00-8C69-2612FB7CB5ED}">
      <dsp:nvSpPr>
        <dsp:cNvPr id="0" name=""/>
        <dsp:cNvSpPr/>
      </dsp:nvSpPr>
      <dsp:spPr>
        <a:xfrm>
          <a:off x="1882576" y="1777756"/>
          <a:ext cx="6060945" cy="1411798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FF0000"/>
              </a:solidFill>
            </a:rPr>
            <a:t>Статья </a:t>
          </a:r>
          <a:r>
            <a:rPr lang="ru-RU" sz="2000" b="1" kern="1200" dirty="0" smtClean="0">
              <a:solidFill>
                <a:srgbClr val="FF0000"/>
              </a:solidFill>
            </a:rPr>
            <a:t>95, </a:t>
          </a:r>
          <a:r>
            <a:rPr lang="ru-RU" sz="2000" b="1" kern="1200" dirty="0">
              <a:solidFill>
                <a:srgbClr val="FF0000"/>
              </a:solidFill>
            </a:rPr>
            <a:t>ч</a:t>
          </a:r>
          <a:r>
            <a:rPr lang="ru-RU" sz="2000" b="1" kern="1200" dirty="0" smtClean="0">
              <a:solidFill>
                <a:srgbClr val="FF0000"/>
              </a:solidFill>
            </a:rPr>
            <a:t>. 1 </a:t>
          </a:r>
          <a:endParaRPr lang="ru-RU" sz="2000" b="1" kern="1200" dirty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/>
            <a:t>Независимая оценка качества подготовки обучающихся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1951507" y="1846687"/>
        <a:ext cx="5923083" cy="1273936"/>
      </dsp:txXfrm>
    </dsp:sp>
    <dsp:sp modelId="{9FB9399B-16C5-4026-9B87-CFD5E2A25D23}">
      <dsp:nvSpPr>
        <dsp:cNvPr id="0" name=""/>
        <dsp:cNvSpPr/>
      </dsp:nvSpPr>
      <dsp:spPr>
        <a:xfrm>
          <a:off x="382326" y="3553215"/>
          <a:ext cx="1552575" cy="1392888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/>
          <a:srcRect/>
          <a:stretch>
            <a:fillRect l="-39000" r="-3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60F88-EBC5-40E3-99BA-B2C8939407A4}">
      <dsp:nvSpPr>
        <dsp:cNvPr id="0" name=""/>
        <dsp:cNvSpPr/>
      </dsp:nvSpPr>
      <dsp:spPr>
        <a:xfrm>
          <a:off x="1954580" y="3412102"/>
          <a:ext cx="6060945" cy="167801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FF0000"/>
              </a:solidFill>
            </a:rPr>
            <a:t>Статья </a:t>
          </a:r>
          <a:r>
            <a:rPr lang="ru-RU" sz="2000" b="1" kern="1200" dirty="0" smtClean="0">
              <a:solidFill>
                <a:srgbClr val="FF0000"/>
              </a:solidFill>
            </a:rPr>
            <a:t>95, </a:t>
          </a:r>
          <a:r>
            <a:rPr lang="ru-RU" sz="2000" b="1" kern="1200" dirty="0">
              <a:solidFill>
                <a:srgbClr val="FF0000"/>
              </a:solidFill>
            </a:rPr>
            <a:t>ч. 2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/>
            <a:t>Независимая оценка качества образовательной деятельности организаций, осуществляющих образовательную деятельность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 </a:t>
          </a:r>
        </a:p>
      </dsp:txBody>
      <dsp:txXfrm>
        <a:off x="2036509" y="3494031"/>
        <a:ext cx="5897087" cy="1514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1D50AF-F32A-4C53-B833-2FAF1D702B0F}">
      <dsp:nvSpPr>
        <dsp:cNvPr id="0" name=""/>
        <dsp:cNvSpPr/>
      </dsp:nvSpPr>
      <dsp:spPr>
        <a:xfrm>
          <a:off x="0" y="3885806"/>
          <a:ext cx="8229600" cy="12754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Инструменты </a:t>
          </a:r>
        </a:p>
      </dsp:txBody>
      <dsp:txXfrm>
        <a:off x="0" y="3885806"/>
        <a:ext cx="8229600" cy="688720"/>
      </dsp:txXfrm>
    </dsp:sp>
    <dsp:sp modelId="{ED000B9E-AB6C-42E7-9FCE-6BFBC4833846}">
      <dsp:nvSpPr>
        <dsp:cNvPr id="0" name=""/>
        <dsp:cNvSpPr/>
      </dsp:nvSpPr>
      <dsp:spPr>
        <a:xfrm>
          <a:off x="0" y="4549019"/>
          <a:ext cx="4114799" cy="5866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Высокий риск необъективности оценки </a:t>
          </a:r>
          <a:endParaRPr lang="ru-RU" sz="1800" kern="1200" dirty="0"/>
        </a:p>
      </dsp:txBody>
      <dsp:txXfrm>
        <a:off x="0" y="4549019"/>
        <a:ext cx="4114799" cy="586687"/>
      </dsp:txXfrm>
    </dsp:sp>
    <dsp:sp modelId="{F7D54C00-307D-4A1E-887F-F5794EADFEBC}">
      <dsp:nvSpPr>
        <dsp:cNvPr id="0" name=""/>
        <dsp:cNvSpPr/>
      </dsp:nvSpPr>
      <dsp:spPr>
        <a:xfrm>
          <a:off x="4114800" y="4549019"/>
          <a:ext cx="4114799" cy="586687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Отсутствие стандартизированных измерителей</a:t>
          </a:r>
          <a:endParaRPr lang="ru-RU" sz="1800" kern="1200" dirty="0"/>
        </a:p>
      </dsp:txBody>
      <dsp:txXfrm>
        <a:off x="4114800" y="4549019"/>
        <a:ext cx="4114799" cy="586687"/>
      </dsp:txXfrm>
    </dsp:sp>
    <dsp:sp modelId="{6D706660-22C1-4A89-BA4F-90C326A2D49D}">
      <dsp:nvSpPr>
        <dsp:cNvPr id="0" name=""/>
        <dsp:cNvSpPr/>
      </dsp:nvSpPr>
      <dsp:spPr>
        <a:xfrm rot="10800000">
          <a:off x="0" y="1943359"/>
          <a:ext cx="8229600" cy="196157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Содержание </a:t>
          </a:r>
        </a:p>
      </dsp:txBody>
      <dsp:txXfrm rot="-10800000">
        <a:off x="0" y="1943359"/>
        <a:ext cx="8229600" cy="688514"/>
      </dsp:txXfrm>
    </dsp:sp>
    <dsp:sp modelId="{3D4A6B6D-1A01-4063-950A-9DA6C4A71EF3}">
      <dsp:nvSpPr>
        <dsp:cNvPr id="0" name=""/>
        <dsp:cNvSpPr/>
      </dsp:nvSpPr>
      <dsp:spPr>
        <a:xfrm>
          <a:off x="0" y="2631873"/>
          <a:ext cx="4114799" cy="586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Преимущественная  оценка демонстрируемых умений и навыков (</a:t>
          </a:r>
          <a:r>
            <a:rPr lang="en-US" sz="1600" b="1" kern="1200" dirty="0"/>
            <a:t>Hard skills</a:t>
          </a:r>
          <a:r>
            <a:rPr lang="ru-RU" sz="1600" b="1" kern="1200" dirty="0"/>
            <a:t>)</a:t>
          </a:r>
          <a:endParaRPr lang="ru-RU" sz="1600" kern="1200" dirty="0"/>
        </a:p>
      </dsp:txBody>
      <dsp:txXfrm>
        <a:off x="0" y="2631873"/>
        <a:ext cx="4114799" cy="586511"/>
      </dsp:txXfrm>
    </dsp:sp>
    <dsp:sp modelId="{CC545C5D-49E0-47B6-BECD-4451DDE056F1}">
      <dsp:nvSpPr>
        <dsp:cNvPr id="0" name=""/>
        <dsp:cNvSpPr/>
      </dsp:nvSpPr>
      <dsp:spPr>
        <a:xfrm>
          <a:off x="4114800" y="2631873"/>
          <a:ext cx="4114799" cy="586511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Возрастание  значимости оценки «мягких навыков» (</a:t>
          </a:r>
          <a:r>
            <a:rPr lang="en-US" sz="1800" b="1" i="0" kern="1200" dirty="0"/>
            <a:t>Soft skills</a:t>
          </a:r>
          <a:r>
            <a:rPr lang="ru-RU" sz="1800" b="1" kern="1200" dirty="0"/>
            <a:t>)</a:t>
          </a:r>
        </a:p>
      </dsp:txBody>
      <dsp:txXfrm>
        <a:off x="4114800" y="2631873"/>
        <a:ext cx="4114799" cy="586511"/>
      </dsp:txXfrm>
    </dsp:sp>
    <dsp:sp modelId="{A4A23538-06E7-4739-8DDF-06F97E11AB59}">
      <dsp:nvSpPr>
        <dsp:cNvPr id="0" name=""/>
        <dsp:cNvSpPr/>
      </dsp:nvSpPr>
      <dsp:spPr>
        <a:xfrm rot="10800000">
          <a:off x="0" y="912"/>
          <a:ext cx="8229600" cy="196157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Организация (механизмы) </a:t>
          </a:r>
        </a:p>
      </dsp:txBody>
      <dsp:txXfrm rot="-10800000">
        <a:off x="0" y="912"/>
        <a:ext cx="8229600" cy="688514"/>
      </dsp:txXfrm>
    </dsp:sp>
    <dsp:sp modelId="{0B282D3B-BF17-401A-AEFE-001A736CF97C}">
      <dsp:nvSpPr>
        <dsp:cNvPr id="0" name=""/>
        <dsp:cNvSpPr/>
      </dsp:nvSpPr>
      <dsp:spPr>
        <a:xfrm>
          <a:off x="0" y="689426"/>
          <a:ext cx="4114799" cy="5865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Преобладание государственной оценки качества образования </a:t>
          </a:r>
        </a:p>
      </dsp:txBody>
      <dsp:txXfrm>
        <a:off x="0" y="689426"/>
        <a:ext cx="4114799" cy="586511"/>
      </dsp:txXfrm>
    </dsp:sp>
    <dsp:sp modelId="{4F4AC59F-1274-4BE5-AFB4-33406F1716D2}">
      <dsp:nvSpPr>
        <dsp:cNvPr id="0" name=""/>
        <dsp:cNvSpPr/>
      </dsp:nvSpPr>
      <dsp:spPr>
        <a:xfrm>
          <a:off x="4114800" y="689426"/>
          <a:ext cx="4114799" cy="586511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Недостаточность общественной оценки качества образования </a:t>
          </a:r>
        </a:p>
      </dsp:txBody>
      <dsp:txXfrm>
        <a:off x="4114800" y="689426"/>
        <a:ext cx="4114799" cy="5865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C7C15-AB8B-49E7-A782-EE0A617E6F83}">
      <dsp:nvSpPr>
        <dsp:cNvPr id="0" name=""/>
        <dsp:cNvSpPr/>
      </dsp:nvSpPr>
      <dsp:spPr>
        <a:xfrm>
          <a:off x="2306263" y="1558"/>
          <a:ext cx="5974656" cy="17043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/>
            <a:t>Стимулирование </a:t>
          </a:r>
          <a:r>
            <a:rPr lang="ru-RU" sz="1800" b="1" kern="1200" dirty="0">
              <a:solidFill>
                <a:srgbClr val="003399"/>
              </a:solidFill>
            </a:rPr>
            <a:t>вариантности форм общественной оценки</a:t>
          </a:r>
          <a:endParaRPr lang="ru-RU" sz="1800" kern="1200" dirty="0">
            <a:solidFill>
              <a:srgbClr val="003399"/>
            </a:solidFill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b="1" kern="1200" dirty="0">
              <a:solidFill>
                <a:srgbClr val="003399"/>
              </a:solidFill>
            </a:rPr>
            <a:t>Подготовка специалистов </a:t>
          </a:r>
          <a:r>
            <a:rPr lang="ru-RU" sz="1800" kern="1200" dirty="0"/>
            <a:t>по вопросам организации и проведения общественной экспертизы качества образования </a:t>
          </a:r>
        </a:p>
      </dsp:txBody>
      <dsp:txXfrm>
        <a:off x="2306263" y="214601"/>
        <a:ext cx="5335526" cy="1278261"/>
      </dsp:txXfrm>
    </dsp:sp>
    <dsp:sp modelId="{FF0FFD24-6163-41AF-AB30-56BD21351A47}">
      <dsp:nvSpPr>
        <dsp:cNvPr id="0" name=""/>
        <dsp:cNvSpPr/>
      </dsp:nvSpPr>
      <dsp:spPr>
        <a:xfrm>
          <a:off x="0" y="125759"/>
          <a:ext cx="2289721" cy="14730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Недостаточность общественной оценки качества образования </a:t>
          </a:r>
          <a:endParaRPr lang="ru-RU" sz="1600" kern="1200" dirty="0"/>
        </a:p>
      </dsp:txBody>
      <dsp:txXfrm>
        <a:off x="71907" y="197666"/>
        <a:ext cx="2145907" cy="1329201"/>
      </dsp:txXfrm>
    </dsp:sp>
    <dsp:sp modelId="{BDAD1707-574D-455C-AE4D-C28F39E524D0}">
      <dsp:nvSpPr>
        <dsp:cNvPr id="0" name=""/>
        <dsp:cNvSpPr/>
      </dsp:nvSpPr>
      <dsp:spPr>
        <a:xfrm>
          <a:off x="2305518" y="1800191"/>
          <a:ext cx="5975401" cy="175301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/>
            <a:t>Инициирование </a:t>
          </a:r>
          <a:r>
            <a:rPr lang="ru-RU" sz="1800" b="1" kern="1200" dirty="0">
              <a:solidFill>
                <a:srgbClr val="003399"/>
              </a:solidFill>
            </a:rPr>
            <a:t>исследований проблем оценки </a:t>
          </a:r>
          <a:r>
            <a:rPr lang="ru-RU" sz="1800" b="1" kern="1200" dirty="0" smtClean="0">
              <a:solidFill>
                <a:srgbClr val="003399"/>
              </a:solidFill>
            </a:rPr>
            <a:t>           и </a:t>
          </a:r>
          <a:r>
            <a:rPr lang="ru-RU" sz="1800" b="1" kern="1200" dirty="0">
              <a:solidFill>
                <a:srgbClr val="003399"/>
              </a:solidFill>
            </a:rPr>
            <a:t>оценивания </a:t>
          </a:r>
          <a:r>
            <a:rPr lang="ru-RU" sz="1800" kern="1200" dirty="0"/>
            <a:t>в образовании 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kern="1200" dirty="0"/>
            <a:t>Выработка </a:t>
          </a:r>
          <a:r>
            <a:rPr lang="ru-RU" sz="1800" b="1" kern="1200" dirty="0">
              <a:solidFill>
                <a:srgbClr val="003399"/>
              </a:solidFill>
            </a:rPr>
            <a:t>консолидированного в обществе мнения</a:t>
          </a:r>
          <a:r>
            <a:rPr lang="ru-RU" sz="1800" kern="1200" dirty="0">
              <a:solidFill>
                <a:srgbClr val="003399"/>
              </a:solidFill>
            </a:rPr>
            <a:t> </a:t>
          </a:r>
          <a:r>
            <a:rPr lang="ru-RU" sz="1800" kern="1200" dirty="0"/>
            <a:t>о том, как именно оценивать «мягкие навыки»  </a:t>
          </a:r>
        </a:p>
      </dsp:txBody>
      <dsp:txXfrm>
        <a:off x="2305518" y="2019317"/>
        <a:ext cx="5318022" cy="1314758"/>
      </dsp:txXfrm>
    </dsp:sp>
    <dsp:sp modelId="{D4F77591-5AF2-40BD-BAC6-B154689EBE0F}">
      <dsp:nvSpPr>
        <dsp:cNvPr id="0" name=""/>
        <dsp:cNvSpPr/>
      </dsp:nvSpPr>
      <dsp:spPr>
        <a:xfrm>
          <a:off x="0" y="1853954"/>
          <a:ext cx="2288232" cy="15812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Возрастание  значимости оценки «мягких навыков» </a:t>
          </a:r>
          <a:endParaRPr lang="ru-RU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(</a:t>
          </a:r>
          <a:r>
            <a:rPr lang="en-US" sz="1600" b="1" i="0" kern="1200" dirty="0"/>
            <a:t>Soft skills</a:t>
          </a:r>
          <a:r>
            <a:rPr lang="ru-RU" sz="1600" b="1" kern="1200" dirty="0"/>
            <a:t>)</a:t>
          </a:r>
          <a:endParaRPr lang="ru-RU" sz="1600" kern="1200" dirty="0"/>
        </a:p>
      </dsp:txBody>
      <dsp:txXfrm>
        <a:off x="77190" y="1931144"/>
        <a:ext cx="2133852" cy="1426858"/>
      </dsp:txXfrm>
    </dsp:sp>
    <dsp:sp modelId="{D64574BA-B22C-4E4F-9785-5A9B9FC105F7}">
      <dsp:nvSpPr>
        <dsp:cNvPr id="0" name=""/>
        <dsp:cNvSpPr/>
      </dsp:nvSpPr>
      <dsp:spPr>
        <a:xfrm>
          <a:off x="2312105" y="3649047"/>
          <a:ext cx="5968799" cy="15892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Инициирование </a:t>
          </a:r>
          <a:r>
            <a:rPr lang="ru-RU" sz="1800" b="1" kern="1200" dirty="0">
              <a:solidFill>
                <a:srgbClr val="003399"/>
              </a:solidFill>
            </a:rPr>
            <a:t>исследований проблем оценки </a:t>
          </a:r>
          <a:r>
            <a:rPr lang="ru-RU" sz="1800" b="1" kern="1200" dirty="0" smtClean="0">
              <a:solidFill>
                <a:srgbClr val="003399"/>
              </a:solidFill>
            </a:rPr>
            <a:t>              и </a:t>
          </a:r>
          <a:r>
            <a:rPr lang="ru-RU" sz="1800" b="1" kern="1200" dirty="0">
              <a:solidFill>
                <a:srgbClr val="003399"/>
              </a:solidFill>
            </a:rPr>
            <a:t>оценивания </a:t>
          </a:r>
          <a:r>
            <a:rPr lang="ru-RU" sz="1800" kern="1200" dirty="0"/>
            <a:t>в образовании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Ориентация на лучшие практики в области оценки, формирование ФОС (фонда оценочных средств)</a:t>
          </a:r>
        </a:p>
      </dsp:txBody>
      <dsp:txXfrm>
        <a:off x="2312105" y="3847707"/>
        <a:ext cx="5372819" cy="1191960"/>
      </dsp:txXfrm>
    </dsp:sp>
    <dsp:sp modelId="{1F9CBBFE-FD5A-40DC-8630-92F73B79A78A}">
      <dsp:nvSpPr>
        <dsp:cNvPr id="0" name=""/>
        <dsp:cNvSpPr/>
      </dsp:nvSpPr>
      <dsp:spPr>
        <a:xfrm>
          <a:off x="0" y="3726159"/>
          <a:ext cx="2296803" cy="1411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Отсутствие стандартизированных измерителей</a:t>
          </a:r>
          <a:endParaRPr lang="ru-RU" sz="1600" kern="1200" dirty="0"/>
        </a:p>
      </dsp:txBody>
      <dsp:txXfrm>
        <a:off x="68909" y="3795068"/>
        <a:ext cx="2158985" cy="12737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D41C2-4660-4D8D-8BE0-1E5A7C806A43}">
      <dsp:nvSpPr>
        <dsp:cNvPr id="0" name=""/>
        <dsp:cNvSpPr/>
      </dsp:nvSpPr>
      <dsp:spPr>
        <a:xfrm>
          <a:off x="0" y="3072493"/>
          <a:ext cx="8229600" cy="6631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Необходимость построения системы вариативной независимой оценки содержания, условий и результатов 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образования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072493"/>
        <a:ext cx="8229600" cy="663100"/>
      </dsp:txXfrm>
    </dsp:sp>
    <dsp:sp modelId="{21C30420-D43D-428D-9ECC-F8766846B9F7}">
      <dsp:nvSpPr>
        <dsp:cNvPr id="0" name=""/>
        <dsp:cNvSpPr/>
      </dsp:nvSpPr>
      <dsp:spPr>
        <a:xfrm rot="10800000">
          <a:off x="0" y="1241006"/>
          <a:ext cx="8229600" cy="184370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Необходимо обеспечить качество образования для будущей успешной социализации детей с разными возможностями и потребностями (с девиантным поведением, с ограниченными возможностями здоровья, родным нерусским языком, из семей мигрантов, из сельской местности и др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 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0" y="1241006"/>
        <a:ext cx="8229600" cy="1197984"/>
      </dsp:txXfrm>
    </dsp:sp>
    <dsp:sp modelId="{49E3E8B8-D450-4412-8B75-FF358822D77A}">
      <dsp:nvSpPr>
        <dsp:cNvPr id="0" name=""/>
        <dsp:cNvSpPr/>
      </dsp:nvSpPr>
      <dsp:spPr>
        <a:xfrm rot="10800000">
          <a:off x="0" y="478"/>
          <a:ext cx="8229600" cy="125274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Качество образования 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определяется </a:t>
          </a: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 только предметным знанием, но и успешной социализацией выпускников, их 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способностью использовать </a:t>
          </a: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полученные знания, умения и навыки в жизни за пределами 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школы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0" y="478"/>
        <a:ext cx="8229600" cy="813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3D66E-647D-4425-9FF3-2A51841EA7C4}">
      <dsp:nvSpPr>
        <dsp:cNvPr id="0" name=""/>
        <dsp:cNvSpPr/>
      </dsp:nvSpPr>
      <dsp:spPr>
        <a:xfrm rot="16200000">
          <a:off x="-466089" y="366700"/>
          <a:ext cx="4896572" cy="430716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политика </a:t>
          </a: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 </a:t>
          </a:r>
          <a:r>
            <a:rPr lang="ru-RU" sz="19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общенациональная система ценностей, целей </a:t>
          </a:r>
          <a:r>
            <a:rPr lang="ru-RU" sz="19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                    и </a:t>
          </a:r>
          <a:r>
            <a:rPr lang="ru-RU" sz="19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приоритетов </a:t>
          </a: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образовании и выработка механизмов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          их </a:t>
          </a: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эффективного претворения в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жизнь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171386" y="1296140"/>
        <a:ext cx="3553413" cy="2448286"/>
      </dsp:txXfrm>
    </dsp:sp>
    <dsp:sp modelId="{D9F93A99-A79E-4ADF-AC34-83D1FEE22A69}">
      <dsp:nvSpPr>
        <dsp:cNvPr id="0" name=""/>
        <dsp:cNvSpPr/>
      </dsp:nvSpPr>
      <dsp:spPr>
        <a:xfrm rot="5400000">
          <a:off x="3684800" y="266826"/>
          <a:ext cx="4906329" cy="449706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Образовательная политика –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это </a:t>
          </a:r>
          <a:r>
            <a:rPr lang="ru-RU" sz="19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осмысленный выбор приоритетов, стратегических целей </a:t>
          </a:r>
          <a:r>
            <a:rPr lang="ru-RU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концентрация усилий для их </a:t>
          </a:r>
          <a:r>
            <a:rPr lang="ru-RU" sz="1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достижения</a:t>
          </a:r>
          <a:endParaRPr lang="ru-RU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676418" y="1288776"/>
        <a:ext cx="3710079" cy="2453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38C9A-59DA-499E-923F-8917D66ECD51}" type="datetimeFigureOut">
              <a:rPr lang="ru-RU" smtClean="0"/>
              <a:t>04.07.2016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C21E1-A0EC-42CB-B640-4803FC530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60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78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9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99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29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4929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44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2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179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00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60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60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9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67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0BF37-9B70-4A94-8049-C06DC5DC552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251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75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292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C21E1-A0EC-42CB-B640-4803FC5300C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3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7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7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15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050" smtClean="0"/>
            </a:lvl1pPr>
          </a:lstStyle>
          <a:p>
            <a:fld id="{76142EC8-09C5-498F-9821-5176FB8EEB36}" type="datetime1">
              <a:rPr lang="ru-RU" smtClean="0"/>
              <a:t>04.07.2016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7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0C809-5FC2-4DD3-B6D8-0CF6C50C2B49}" type="datetime1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9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" name="Прямая соединительная линия 14"/>
          <p:cNvSpPr>
            <a:spLocks noChangeShapeType="1"/>
          </p:cNvSpPr>
          <p:nvPr/>
        </p:nvSpPr>
        <p:spPr bwMode="auto">
          <a:xfrm rot="5400000">
            <a:off x="3630613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E114614-CB25-49F2-8CA2-D2439FE11DA5}" type="datetime1">
              <a:rPr lang="ru-RU" smtClean="0"/>
              <a:t>04.07.2016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566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914CA-FC39-4564-80F9-439DA58DE287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3EDE9-77A1-4F09-9C84-B54BFDA787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9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08044-23DE-4852-A923-32AAFB978ECD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6E893-F439-4BF7-A16C-37DE4F5052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30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74094-6A3A-4E86-A259-8A82FF1A7C84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BB701-7A83-4BA5-B40B-A10CE9A2B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1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EB1F1-AE4F-448D-81B8-86A9D5595183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5A376-1E39-4EE0-B456-9F758E84DB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31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2C8A4-237A-43FA-891F-EF93CAF89F99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F0B79-8C7F-4584-9B98-3B30F377E7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076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6AA31-7001-4823-8CA6-66D925A4EA28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346B4-2181-463B-AAED-EDDFC9A55D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0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32789-9ED7-4BF0-BF62-BB9438C448E0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9C98D-D72E-4763-957F-9EBA92A20C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12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2CF8C-88F5-4222-94D5-75225C627CD4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04E7E-2BF5-4798-8C00-5FC2CA5AD0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1435B-DEEE-4EE2-B377-D533F398F9CB}" type="datetime1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88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8A2DD-6546-44F4-BF09-F67BEFC91126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61792-BB58-4662-AFC0-50BBB595E7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78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AF62-9D77-4E39-99E8-E644B7D66ECC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6A3AB-2B06-4E67-81A6-049A3ACEF7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76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72132-7FA9-4F09-8487-05026285CE48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F7EED-BC68-4FDD-A41D-85683295F9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17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37F6B-7B5B-450A-8D12-3B8891EDF6F5}" type="datetime1">
              <a:rPr lang="ru-RU" smtClean="0">
                <a:solidFill>
                  <a:srgbClr val="000000"/>
                </a:solidFill>
              </a:rPr>
              <a:pPr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861D1-0F26-4353-AF75-495A09408E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0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2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2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2400" b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mtClean="0"/>
            </a:lvl1pPr>
          </a:lstStyle>
          <a:p>
            <a:fld id="{3773D57C-05F4-4A37-8937-74F150B6CC58}" type="datetime1">
              <a:rPr lang="ru-RU" smtClean="0"/>
              <a:t>04.07.2016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6" y="6354763"/>
            <a:ext cx="1520825" cy="366712"/>
          </a:xfrm>
        </p:spPr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9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4AF222-9D00-4919-8B51-BA99775CD1E7}" type="datetime1">
              <a:rPr lang="ru-RU" smtClean="0"/>
              <a:t>04.07.2016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848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1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9D93E-CBE2-4A4E-8363-E9DE022AC45C}" type="datetime1">
              <a:rPr lang="ru-RU" smtClean="0"/>
              <a:t>04.07.2016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2A73BD-6CCD-4132-8265-8496B41D27D0}" type="datetime1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17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AE0DAA3-3D22-47C6-9195-BBC95562E367}" type="datetime1">
              <a:rPr lang="ru-RU" smtClean="0"/>
              <a:t>04.07.2016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3160713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15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1650"/>
              </a:lnSpc>
              <a:spcAft>
                <a:spcPts val="750"/>
              </a:spcAft>
              <a:buNone/>
              <a:defRPr sz="1200">
                <a:solidFill>
                  <a:schemeClr val="tx2"/>
                </a:solidFill>
              </a:defRPr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F51756-EC8C-4888-B758-7F428007D5BB}" type="datetime1">
              <a:rPr lang="ru-RU" smtClean="0"/>
              <a:t>04.07.2016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5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457201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15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450"/>
              </a:spcBef>
              <a:buNone/>
              <a:defRPr sz="24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AA9B66D-0C3B-4580-B38A-94002DEF34C0}" type="datetime1">
              <a:rPr lang="ru-RU" smtClean="0"/>
              <a:t>04.07.2016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4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1" y="6356352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5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fld id="{75AF2B84-09B4-43DF-B468-E68E23B7806F}" type="datetime1">
              <a:rPr lang="ru-RU" smtClean="0"/>
              <a:t>04.07.2016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2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5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2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smtClean="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1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1032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6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4880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mbria" panose="02040503050406030204" pitchFamily="18" charset="0"/>
        </a:defRPr>
      </a:lvl9pPr>
    </p:titleStyle>
    <p:bodyStyle>
      <a:lvl1pPr marL="204788" indent="-204788" algn="l" rtl="0" eaLnBrk="1" fontAlgn="base" hangingPunct="1">
        <a:spcBef>
          <a:spcPts val="450"/>
        </a:spcBef>
        <a:spcAft>
          <a:spcPct val="0"/>
        </a:spcAft>
        <a:buClr>
          <a:schemeClr val="accent1"/>
        </a:buClr>
        <a:buSzPct val="76000"/>
        <a:buFont typeface="Wingdings 3" panose="05040102010807070707" pitchFamily="18" charset="2"/>
        <a:buChar char=""/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10766" indent="-204788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76000"/>
        <a:buFont typeface="Wingdings 3" panose="05040102010807070707" pitchFamily="18" charset="2"/>
        <a:buChar char=""/>
        <a:defRPr sz="1725" kern="1200">
          <a:solidFill>
            <a:schemeClr val="tx2"/>
          </a:solidFill>
          <a:latin typeface="+mn-lt"/>
          <a:ea typeface="+mn-ea"/>
          <a:cs typeface="+mn-cs"/>
        </a:defRPr>
      </a:lvl2pPr>
      <a:lvl3pPr marL="616744" indent="-171450" algn="l" rtl="0" eaLnBrk="1" fontAlgn="base" hangingPunct="1">
        <a:spcBef>
          <a:spcPts val="375"/>
        </a:spcBef>
        <a:spcAft>
          <a:spcPct val="0"/>
        </a:spcAft>
        <a:buClr>
          <a:srgbClr val="BCBCBC"/>
        </a:buClr>
        <a:buSzPct val="76000"/>
        <a:buFont typeface="Wingdings 3" panose="05040102010807070707" pitchFamily="18" charset="2"/>
        <a:buChar char="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22722" indent="-171450" algn="l" rtl="0" eaLnBrk="1" fontAlgn="base" hangingPunct="1">
        <a:spcBef>
          <a:spcPts val="300"/>
        </a:spcBef>
        <a:spcAft>
          <a:spcPct val="0"/>
        </a:spcAft>
        <a:buClr>
          <a:srgbClr val="8BA2B4"/>
        </a:buClr>
        <a:buSzPct val="70000"/>
        <a:buFont typeface="Wingdings" panose="05000000000000000000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71450" algn="l" rtl="0" eaLnBrk="1" fontAlgn="base" hangingPunct="1">
        <a:spcBef>
          <a:spcPts val="225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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37160" algn="l" rtl="0" eaLnBrk="1" latinLnBrk="0" hangingPunct="1">
        <a:spcBef>
          <a:spcPts val="225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37160" algn="l" rtl="0" eaLnBrk="1" latinLnBrk="0" hangingPunct="1">
        <a:spcBef>
          <a:spcPts val="225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05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645920" indent="-137160" algn="l" rtl="0" eaLnBrk="1" latinLnBrk="0" hangingPunct="1">
        <a:spcBef>
          <a:spcPts val="225"/>
        </a:spcBef>
        <a:buClr>
          <a:srgbClr val="9FB8CD"/>
        </a:buClr>
        <a:buSzPct val="75000"/>
        <a:buFont typeface="Wingdings 3"/>
        <a:buChar char=""/>
        <a:defRPr kumimoji="0" lang="en-US" sz="9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6C0B0B-B741-4E89-9CF8-FA2D092F1CB0}" type="datetime1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04.07.2016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C8DEE8-62EE-45D2-ABB9-1E866CDF620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7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teroko.r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duniko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yberleninka.r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804" y="3553361"/>
            <a:ext cx="7128792" cy="113461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Независимая оценка качества образования в контексте идей непрерывного образования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124450"/>
            <a:ext cx="6858000" cy="533400"/>
          </a:xfrm>
        </p:spPr>
        <p:txBody>
          <a:bodyPr/>
          <a:lstStyle/>
          <a:p>
            <a:r>
              <a:rPr lang="ru-RU" sz="2400" b="1" i="1" dirty="0">
                <a:solidFill>
                  <a:srgbClr val="002060"/>
                </a:solidFill>
              </a:rPr>
              <a:t>Владимир Валентинович Лаптев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242374"/>
            <a:ext cx="4217122" cy="792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95936" y="141277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Межрегиональная конференция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«Управление качеством образования – перспективные формы и методы»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7-8 июля 2016 г., Геленджик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5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5562600" y="3276600"/>
            <a:ext cx="2562738" cy="224063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1259631" y="3276600"/>
            <a:ext cx="2169369" cy="2302996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anose="020B0604030504040204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313744" y="3451692"/>
            <a:ext cx="1962993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400" dirty="0">
                <a:solidFill>
                  <a:srgbClr val="000000"/>
                </a:solidFill>
              </a:rPr>
              <a:t>Независимая оценка качества подготовки обучающихся</a:t>
            </a:r>
            <a:endParaRPr lang="en-US" altLang="ru-RU" sz="2400" dirty="0">
              <a:solidFill>
                <a:srgbClr val="000000"/>
              </a:solidFill>
            </a:endParaRPr>
          </a:p>
        </p:txBody>
      </p:sp>
      <p:sp>
        <p:nvSpPr>
          <p:cNvPr id="43016" name="Freeform 8"/>
          <p:cNvSpPr>
            <a:spLocks/>
          </p:cNvSpPr>
          <p:nvPr/>
        </p:nvSpPr>
        <p:spPr bwMode="gray">
          <a:xfrm>
            <a:off x="3222625" y="31797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7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765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8" name="Freeform 10"/>
          <p:cNvSpPr>
            <a:spLocks/>
          </p:cNvSpPr>
          <p:nvPr/>
        </p:nvSpPr>
        <p:spPr bwMode="gray">
          <a:xfrm flipH="1">
            <a:off x="4875213" y="31797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5629251" y="3384841"/>
            <a:ext cx="2496087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ru-RU" sz="2400" dirty="0"/>
              <a:t>Независимая оценка качества образовательной деятельности организаций 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264887" y="278840"/>
            <a:ext cx="2437830" cy="1156796"/>
            <a:chOff x="199985" y="972108"/>
            <a:chExt cx="1199913" cy="88116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Международные сравнительные исследования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13424" y="1544384"/>
            <a:ext cx="2440036" cy="1255077"/>
            <a:chOff x="199985" y="1892115"/>
            <a:chExt cx="1199913" cy="88116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99985" y="1892115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4"/>
            <p:cNvSpPr txBox="1"/>
            <p:nvPr/>
          </p:nvSpPr>
          <p:spPr>
            <a:xfrm>
              <a:off x="227084" y="1919214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Национальные исследования качества образования</a:t>
              </a:r>
            </a:p>
          </p:txBody>
        </p:sp>
      </p:grpSp>
      <p:sp>
        <p:nvSpPr>
          <p:cNvPr id="26" name="Freeform 8"/>
          <p:cNvSpPr>
            <a:spLocks/>
          </p:cNvSpPr>
          <p:nvPr/>
        </p:nvSpPr>
        <p:spPr bwMode="gray">
          <a:xfrm rot="5554466">
            <a:off x="-278747" y="2856116"/>
            <a:ext cx="212146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81440" y="5754688"/>
            <a:ext cx="8496944" cy="523220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i="1" dirty="0"/>
              <a:t>Международные исследования. См.: Центр оценки качества образования. </a:t>
            </a:r>
            <a:r>
              <a:rPr lang="ru-RU" sz="1400" i="1" u="sng" dirty="0"/>
              <a:t>Доступ</a:t>
            </a:r>
            <a:r>
              <a:rPr lang="ru-RU" sz="1400" i="1" dirty="0"/>
              <a:t>: </a:t>
            </a:r>
            <a:r>
              <a:rPr lang="en-US" sz="1400" i="1" dirty="0">
                <a:hlinkClick r:id="rId3"/>
              </a:rPr>
              <a:t>http://www.centeroko.ru/</a:t>
            </a:r>
            <a:r>
              <a:rPr lang="ru-RU" sz="1400" i="1" dirty="0"/>
              <a:t> </a:t>
            </a:r>
          </a:p>
          <a:p>
            <a:r>
              <a:rPr lang="ru-RU" sz="1400" i="1" dirty="0"/>
              <a:t>НИКО. </a:t>
            </a:r>
            <a:r>
              <a:rPr lang="ru-RU" sz="1400" i="1" u="sng" dirty="0"/>
              <a:t>Доступ</a:t>
            </a:r>
            <a:r>
              <a:rPr lang="ru-RU" sz="1400" i="1" dirty="0"/>
              <a:t>: </a:t>
            </a:r>
            <a:r>
              <a:rPr lang="en-US" sz="1400" i="1" dirty="0">
                <a:hlinkClick r:id="rId4"/>
              </a:rPr>
              <a:t>http://www.eduniko.ru/#!---/c1vj7</a:t>
            </a:r>
            <a:r>
              <a:rPr lang="ru-RU" sz="1400" i="1" dirty="0"/>
              <a:t> </a:t>
            </a:r>
          </a:p>
        </p:txBody>
      </p:sp>
      <p:grpSp>
        <p:nvGrpSpPr>
          <p:cNvPr id="29" name="Группа 28"/>
          <p:cNvGrpSpPr/>
          <p:nvPr/>
        </p:nvGrpSpPr>
        <p:grpSpPr>
          <a:xfrm>
            <a:off x="5778500" y="383957"/>
            <a:ext cx="3264123" cy="2225893"/>
            <a:chOff x="199985" y="972108"/>
            <a:chExt cx="1199913" cy="881162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/>
                <a:t>Деятельность общественных советов </a:t>
              </a:r>
              <a:r>
                <a:rPr lang="ru-RU" sz="2000" dirty="0"/>
                <a:t>по проведению независимой оценки</a:t>
              </a:r>
              <a:r>
                <a:rPr lang="ru-RU" sz="2000" kern="1200" dirty="0"/>
                <a:t>, созданных </a:t>
              </a:r>
              <a:r>
                <a:rPr lang="ru-RU" sz="2000" kern="1200" dirty="0" smtClean="0"/>
                <a:t>                по </a:t>
              </a:r>
              <a:r>
                <a:rPr lang="ru-RU" sz="2000" kern="1200" dirty="0"/>
                <a:t>инициативе органов управления образованием  </a:t>
              </a:r>
            </a:p>
          </p:txBody>
        </p:sp>
      </p:grpSp>
      <p:sp>
        <p:nvSpPr>
          <p:cNvPr id="40" name="Freeform 10"/>
          <p:cNvSpPr>
            <a:spLocks/>
          </p:cNvSpPr>
          <p:nvPr/>
        </p:nvSpPr>
        <p:spPr bwMode="gray">
          <a:xfrm rot="15963139" flipH="1">
            <a:off x="7535252" y="2745211"/>
            <a:ext cx="1910608" cy="1089576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429000" y="4869160"/>
            <a:ext cx="2133600" cy="648072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24421" y="3795546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pSp>
        <p:nvGrpSpPr>
          <p:cNvPr id="43019" name="Group 11"/>
          <p:cNvGrpSpPr>
            <a:grpSpLocks/>
          </p:cNvGrpSpPr>
          <p:nvPr/>
        </p:nvGrpSpPr>
        <p:grpSpPr bwMode="auto">
          <a:xfrm>
            <a:off x="2627784" y="1268760"/>
            <a:ext cx="3744416" cy="2236440"/>
            <a:chOff x="1997" y="1314"/>
            <a:chExt cx="1889" cy="1009"/>
          </a:xfrm>
        </p:grpSpPr>
        <p:grpSp>
          <p:nvGrpSpPr>
            <p:cNvPr id="43020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43021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022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3023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5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2915816" y="1724615"/>
            <a:ext cx="31543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Независимая оценка </a:t>
            </a:r>
          </a:p>
          <a:p>
            <a:pPr algn="ctr" eaLnBrk="0" hangingPunct="0"/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образования</a:t>
            </a:r>
          </a:p>
          <a:p>
            <a:pPr algn="ctr" eaLnBrk="0" hangingPunct="0"/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РФ</a:t>
            </a:r>
            <a:endParaRPr lang="en-US" altLang="ru-RU" sz="1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5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82832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</a:rPr>
              <a:t>Современное непрерывное образование </a:t>
            </a:r>
            <a:endParaRPr lang="en-US" altLang="ru-RU" sz="2800" b="1" dirty="0">
              <a:solidFill>
                <a:srgbClr val="C00000"/>
              </a:solidFill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510744" y="2387449"/>
            <a:ext cx="2185959" cy="3305005"/>
            <a:chOff x="720" y="1299"/>
            <a:chExt cx="1367" cy="2539"/>
          </a:xfrm>
        </p:grpSpPr>
        <p:sp>
          <p:nvSpPr>
            <p:cNvPr id="24616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305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19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20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21" name="AutoShape 9"/>
            <p:cNvSpPr>
              <a:spLocks noChangeArrowheads="1"/>
            </p:cNvSpPr>
            <p:nvPr/>
          </p:nvSpPr>
          <p:spPr bwMode="gray">
            <a:xfrm>
              <a:off x="752" y="2795"/>
              <a:ext cx="1304" cy="9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grpSp>
          <p:nvGrpSpPr>
            <p:cNvPr id="24622" name="Group 10"/>
            <p:cNvGrpSpPr>
              <a:grpSpLocks/>
            </p:cNvGrpSpPr>
            <p:nvPr/>
          </p:nvGrpSpPr>
          <p:grpSpPr bwMode="auto">
            <a:xfrm>
              <a:off x="1189" y="1299"/>
              <a:ext cx="405" cy="392"/>
              <a:chOff x="1289" y="587"/>
              <a:chExt cx="668" cy="647"/>
            </a:xfrm>
          </p:grpSpPr>
          <p:sp>
            <p:nvSpPr>
              <p:cNvPr id="24625" name="Oval 11"/>
              <p:cNvSpPr>
                <a:spLocks noChangeArrowheads="1"/>
              </p:cNvSpPr>
              <p:nvPr/>
            </p:nvSpPr>
            <p:spPr bwMode="gray">
              <a:xfrm>
                <a:off x="1289" y="648"/>
                <a:ext cx="668" cy="53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26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27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28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29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</p:grpSp>
        <p:sp>
          <p:nvSpPr>
            <p:cNvPr id="24623" name="Text Box 16"/>
            <p:cNvSpPr txBox="1">
              <a:spLocks noChangeArrowheads="1"/>
            </p:cNvSpPr>
            <p:nvPr/>
          </p:nvSpPr>
          <p:spPr bwMode="gray">
            <a:xfrm>
              <a:off x="1289" y="1354"/>
              <a:ext cx="196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>
                  <a:solidFill>
                    <a:srgbClr val="000000"/>
                  </a:solidFill>
                </a:rPr>
                <a:t>1</a:t>
              </a:r>
              <a:endParaRPr lang="en-US" altLang="ru-RU" sz="1350"/>
            </a:p>
          </p:txBody>
        </p:sp>
        <p:sp>
          <p:nvSpPr>
            <p:cNvPr id="126993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24580" name="Group 18"/>
          <p:cNvGrpSpPr>
            <a:grpSpLocks/>
          </p:cNvGrpSpPr>
          <p:nvPr/>
        </p:nvGrpSpPr>
        <p:grpSpPr bwMode="auto">
          <a:xfrm>
            <a:off x="3417055" y="2328595"/>
            <a:ext cx="2210603" cy="3363859"/>
            <a:chOff x="2210" y="1299"/>
            <a:chExt cx="1363" cy="2539"/>
          </a:xfrm>
        </p:grpSpPr>
        <p:sp>
          <p:nvSpPr>
            <p:cNvPr id="24604" name="AutoShape 20"/>
            <p:cNvSpPr>
              <a:spLocks noChangeArrowheads="1"/>
            </p:cNvSpPr>
            <p:nvPr/>
          </p:nvSpPr>
          <p:spPr bwMode="gray">
            <a:xfrm>
              <a:off x="2229" y="1541"/>
              <a:ext cx="1309" cy="1252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 dirty="0"/>
            </a:p>
          </p:txBody>
        </p:sp>
        <p:sp>
          <p:nvSpPr>
            <p:cNvPr id="24606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07" name="Oval 23"/>
            <p:cNvSpPr>
              <a:spLocks noChangeArrowheads="1"/>
            </p:cNvSpPr>
            <p:nvPr/>
          </p:nvSpPr>
          <p:spPr bwMode="gray">
            <a:xfrm>
              <a:off x="2677" y="1339"/>
              <a:ext cx="405" cy="31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08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09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10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11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12" name="Text Box 28"/>
            <p:cNvSpPr txBox="1">
              <a:spLocks noChangeArrowheads="1"/>
            </p:cNvSpPr>
            <p:nvPr/>
          </p:nvSpPr>
          <p:spPr bwMode="gray">
            <a:xfrm>
              <a:off x="2779" y="1354"/>
              <a:ext cx="193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>
                  <a:solidFill>
                    <a:srgbClr val="000000"/>
                  </a:solidFill>
                </a:rPr>
                <a:t>2</a:t>
              </a:r>
              <a:endParaRPr lang="en-US" altLang="ru-RU" sz="1350"/>
            </a:p>
          </p:txBody>
        </p:sp>
        <p:sp>
          <p:nvSpPr>
            <p:cNvPr id="127005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4614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615" name="AutoShape 31"/>
            <p:cNvSpPr>
              <a:spLocks noChangeArrowheads="1"/>
            </p:cNvSpPr>
            <p:nvPr/>
          </p:nvSpPr>
          <p:spPr bwMode="gray">
            <a:xfrm>
              <a:off x="2265" y="2774"/>
              <a:ext cx="1304" cy="9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</p:grpSp>
      <p:grpSp>
        <p:nvGrpSpPr>
          <p:cNvPr id="24581" name="Group 32"/>
          <p:cNvGrpSpPr>
            <a:grpSpLocks/>
          </p:cNvGrpSpPr>
          <p:nvPr/>
        </p:nvGrpSpPr>
        <p:grpSpPr bwMode="auto">
          <a:xfrm>
            <a:off x="6366748" y="2346071"/>
            <a:ext cx="2227353" cy="3452561"/>
            <a:chOff x="3692" y="1299"/>
            <a:chExt cx="1363" cy="2539"/>
          </a:xfrm>
        </p:grpSpPr>
        <p:sp>
          <p:nvSpPr>
            <p:cNvPr id="24590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217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 dirty="0"/>
            </a:p>
          </p:txBody>
        </p:sp>
        <p:sp>
          <p:nvSpPr>
            <p:cNvPr id="24592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grpSp>
          <p:nvGrpSpPr>
            <p:cNvPr id="24593" name="Group 37"/>
            <p:cNvGrpSpPr>
              <a:grpSpLocks/>
            </p:cNvGrpSpPr>
            <p:nvPr/>
          </p:nvGrpSpPr>
          <p:grpSpPr bwMode="auto">
            <a:xfrm>
              <a:off x="4165" y="1299"/>
              <a:ext cx="405" cy="392"/>
              <a:chOff x="1289" y="587"/>
              <a:chExt cx="668" cy="647"/>
            </a:xfrm>
          </p:grpSpPr>
          <p:sp>
            <p:nvSpPr>
              <p:cNvPr id="24598" name="Oval 38"/>
              <p:cNvSpPr>
                <a:spLocks noChangeArrowheads="1"/>
              </p:cNvSpPr>
              <p:nvPr/>
            </p:nvSpPr>
            <p:spPr bwMode="gray">
              <a:xfrm>
                <a:off x="1289" y="660"/>
                <a:ext cx="668" cy="51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599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00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01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  <p:sp>
            <p:nvSpPr>
              <p:cNvPr id="24602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 sz="1350"/>
              </a:p>
            </p:txBody>
          </p:sp>
        </p:grpSp>
        <p:sp>
          <p:nvSpPr>
            <p:cNvPr id="24594" name="Text Box 43"/>
            <p:cNvSpPr txBox="1">
              <a:spLocks noChangeArrowheads="1"/>
            </p:cNvSpPr>
            <p:nvPr/>
          </p:nvSpPr>
          <p:spPr bwMode="gray">
            <a:xfrm>
              <a:off x="4268" y="1354"/>
              <a:ext cx="191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>
                  <a:solidFill>
                    <a:srgbClr val="000000"/>
                  </a:solidFill>
                </a:rPr>
                <a:t>3</a:t>
              </a:r>
              <a:endParaRPr lang="en-US" altLang="ru-RU" sz="1350"/>
            </a:p>
          </p:txBody>
        </p:sp>
        <p:sp>
          <p:nvSpPr>
            <p:cNvPr id="127020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  <a:p>
              <a:pPr algn="ctr">
                <a:defRPr/>
              </a:pPr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24596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  <p:sp>
          <p:nvSpPr>
            <p:cNvPr id="24597" name="AutoShape 46"/>
            <p:cNvSpPr>
              <a:spLocks noChangeArrowheads="1"/>
            </p:cNvSpPr>
            <p:nvPr/>
          </p:nvSpPr>
          <p:spPr bwMode="gray">
            <a:xfrm>
              <a:off x="3721" y="2699"/>
              <a:ext cx="1304" cy="10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1350"/>
            </a:p>
          </p:txBody>
        </p:sp>
      </p:grpSp>
      <p:sp>
        <p:nvSpPr>
          <p:cNvPr id="24582" name="Text Box 47"/>
          <p:cNvSpPr txBox="1">
            <a:spLocks noChangeArrowheads="1"/>
          </p:cNvSpPr>
          <p:nvPr/>
        </p:nvSpPr>
        <p:spPr bwMode="auto">
          <a:xfrm>
            <a:off x="738585" y="5963058"/>
            <a:ext cx="7727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i="1" u="sng" dirty="0">
                <a:latin typeface="+mn-lt"/>
              </a:rPr>
              <a:t>Источник</a:t>
            </a:r>
            <a:r>
              <a:rPr lang="ru-RU" altLang="ru-RU" i="1" dirty="0">
                <a:latin typeface="+mn-lt"/>
              </a:rPr>
              <a:t>:</a:t>
            </a:r>
            <a:r>
              <a:rPr lang="ru-RU" altLang="ru-RU" dirty="0">
                <a:latin typeface="+mn-lt"/>
              </a:rPr>
              <a:t>  </a:t>
            </a:r>
            <a:r>
              <a:rPr lang="ru-RU" altLang="ru-RU" i="1" dirty="0">
                <a:latin typeface="+mn-lt"/>
              </a:rPr>
              <a:t>Меморандум непрерывного образования Европейского </a:t>
            </a:r>
            <a:r>
              <a:rPr lang="ru-RU" altLang="ru-RU" i="1" dirty="0" smtClean="0">
                <a:latin typeface="+mn-lt"/>
              </a:rPr>
              <a:t>Союза</a:t>
            </a:r>
            <a:endParaRPr lang="ru-RU" altLang="ru-RU" i="1" dirty="0">
              <a:latin typeface="+mn-lt"/>
            </a:endParaRPr>
          </a:p>
        </p:txBody>
      </p:sp>
      <p:sp>
        <p:nvSpPr>
          <p:cNvPr id="127024" name="Text Box 48"/>
          <p:cNvSpPr txBox="1">
            <a:spLocks noChangeArrowheads="1"/>
          </p:cNvSpPr>
          <p:nvPr/>
        </p:nvSpPr>
        <p:spPr bwMode="auto">
          <a:xfrm>
            <a:off x="517141" y="2984339"/>
            <a:ext cx="212999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100" b="1" dirty="0"/>
              <a:t>формальное образование</a:t>
            </a:r>
          </a:p>
        </p:txBody>
      </p:sp>
      <p:sp>
        <p:nvSpPr>
          <p:cNvPr id="127025" name="Text Box 49"/>
          <p:cNvSpPr txBox="1">
            <a:spLocks noChangeArrowheads="1"/>
          </p:cNvSpPr>
          <p:nvPr/>
        </p:nvSpPr>
        <p:spPr bwMode="auto">
          <a:xfrm>
            <a:off x="3471740" y="3010364"/>
            <a:ext cx="20577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100" b="1" dirty="0"/>
              <a:t>неформальное образование</a:t>
            </a:r>
          </a:p>
        </p:txBody>
      </p:sp>
      <p:sp>
        <p:nvSpPr>
          <p:cNvPr id="127026" name="Text Box 50"/>
          <p:cNvSpPr txBox="1">
            <a:spLocks noChangeArrowheads="1"/>
          </p:cNvSpPr>
          <p:nvPr/>
        </p:nvSpPr>
        <p:spPr bwMode="auto">
          <a:xfrm>
            <a:off x="6451724" y="3057548"/>
            <a:ext cx="214237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100" b="1" dirty="0"/>
              <a:t>информальное образование</a:t>
            </a:r>
          </a:p>
        </p:txBody>
      </p:sp>
      <p:sp>
        <p:nvSpPr>
          <p:cNvPr id="24586" name="Text Box 51"/>
          <p:cNvSpPr txBox="1">
            <a:spLocks noChangeArrowheads="1"/>
          </p:cNvSpPr>
          <p:nvPr/>
        </p:nvSpPr>
        <p:spPr bwMode="auto">
          <a:xfrm>
            <a:off x="430956" y="4406084"/>
            <a:ext cx="234553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b="1" u="sng" dirty="0">
                <a:latin typeface="+mn-lt"/>
              </a:rPr>
              <a:t>Завершается  выдачей </a:t>
            </a:r>
            <a:r>
              <a:rPr lang="ru-RU" altLang="ru-RU" sz="1500" b="1" dirty="0">
                <a:latin typeface="+mn-lt"/>
              </a:rPr>
              <a:t>общепризнанного </a:t>
            </a:r>
            <a:r>
              <a:rPr lang="ru-RU" altLang="ru-RU" sz="1500" b="1" u="sng" dirty="0">
                <a:latin typeface="+mn-lt"/>
              </a:rPr>
              <a:t>документа</a:t>
            </a:r>
            <a:r>
              <a:rPr lang="ru-RU" altLang="ru-RU" sz="1500" b="1" dirty="0">
                <a:latin typeface="+mn-lt"/>
              </a:rPr>
              <a:t> </a:t>
            </a:r>
            <a:r>
              <a:rPr lang="ru-RU" altLang="ru-RU" sz="1500" b="1" dirty="0" smtClean="0">
                <a:latin typeface="+mn-lt"/>
              </a:rPr>
              <a:t>                (</a:t>
            </a:r>
            <a:r>
              <a:rPr lang="ru-RU" altLang="ru-RU" sz="1500" b="1" dirty="0">
                <a:latin typeface="+mn-lt"/>
              </a:rPr>
              <a:t>диплома или аттестата) </a:t>
            </a:r>
          </a:p>
        </p:txBody>
      </p:sp>
      <p:sp>
        <p:nvSpPr>
          <p:cNvPr id="24587" name="Text Box 52"/>
          <p:cNvSpPr txBox="1">
            <a:spLocks noChangeArrowheads="1"/>
          </p:cNvSpPr>
          <p:nvPr/>
        </p:nvSpPr>
        <p:spPr bwMode="auto">
          <a:xfrm>
            <a:off x="3447871" y="4351238"/>
            <a:ext cx="2229326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b="1" u="sng" dirty="0">
                <a:latin typeface="+mn-lt"/>
              </a:rPr>
              <a:t>Не предполагает выдачу </a:t>
            </a:r>
            <a:r>
              <a:rPr lang="ru-RU" altLang="ru-RU" sz="1500" b="1" dirty="0">
                <a:latin typeface="+mn-lt"/>
              </a:rPr>
              <a:t>общепризнанного </a:t>
            </a:r>
            <a:r>
              <a:rPr lang="ru-RU" altLang="ru-RU" sz="1500" b="1" u="sng" dirty="0">
                <a:latin typeface="+mn-lt"/>
              </a:rPr>
              <a:t>документа </a:t>
            </a:r>
            <a:r>
              <a:rPr lang="ru-RU" altLang="ru-RU" sz="1500" b="1" u="sng" dirty="0" smtClean="0">
                <a:latin typeface="+mn-lt"/>
              </a:rPr>
              <a:t>              </a:t>
            </a:r>
            <a:r>
              <a:rPr lang="ru-RU" altLang="ru-RU" sz="1500" b="1" dirty="0" smtClean="0">
                <a:latin typeface="+mn-lt"/>
              </a:rPr>
              <a:t>(</a:t>
            </a:r>
            <a:r>
              <a:rPr lang="ru-RU" altLang="ru-RU" sz="1500" b="1" dirty="0">
                <a:latin typeface="+mn-lt"/>
              </a:rPr>
              <a:t>диплома или аттестата) </a:t>
            </a:r>
            <a:endParaRPr lang="ru-RU" altLang="ru-RU" sz="1500" b="1" u="sng" dirty="0">
              <a:latin typeface="+mn-lt"/>
            </a:endParaRPr>
          </a:p>
        </p:txBody>
      </p:sp>
      <p:sp>
        <p:nvSpPr>
          <p:cNvPr id="24588" name="Text Box 53"/>
          <p:cNvSpPr txBox="1">
            <a:spLocks noChangeArrowheads="1"/>
          </p:cNvSpPr>
          <p:nvPr/>
        </p:nvSpPr>
        <p:spPr bwMode="auto">
          <a:xfrm>
            <a:off x="6156176" y="4327936"/>
            <a:ext cx="273690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b="1" u="sng" dirty="0">
                <a:latin typeface="+mn-lt"/>
              </a:rPr>
              <a:t>Индивидуальная познавательная деятельность, </a:t>
            </a:r>
            <a:r>
              <a:rPr lang="ru-RU" altLang="ru-RU" sz="1500" b="1" dirty="0">
                <a:latin typeface="+mn-lt"/>
              </a:rPr>
              <a:t>сопровождающая повседневную жизнь </a:t>
            </a:r>
            <a:r>
              <a:rPr lang="ru-RU" altLang="ru-RU" sz="1500" b="1" dirty="0" smtClean="0">
                <a:latin typeface="+mn-lt"/>
              </a:rPr>
              <a:t>               и </a:t>
            </a:r>
            <a:r>
              <a:rPr lang="ru-RU" altLang="ru-RU" sz="1500" b="1" dirty="0">
                <a:latin typeface="+mn-lt"/>
              </a:rPr>
              <a:t>не обязательно носящая целенаправленный характер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5787" y="1216158"/>
            <a:ext cx="81958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Учитываются ли в независимой оценке качества образования все образовательные результаты в контексте современного понимания непрерывного образования?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53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906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Проблемы формирующейся практики </a:t>
            </a:r>
            <a:r>
              <a:rPr lang="ru-RU" sz="2800" b="1" dirty="0" smtClean="0">
                <a:solidFill>
                  <a:srgbClr val="C00000"/>
                </a:solidFill>
              </a:rPr>
              <a:t> независимой </a:t>
            </a:r>
            <a:r>
              <a:rPr lang="ru-RU" sz="2800" b="1" dirty="0">
                <a:solidFill>
                  <a:srgbClr val="C00000"/>
                </a:solidFill>
              </a:rPr>
              <a:t>оценки качества образования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61910895"/>
              </p:ext>
            </p:extLst>
          </p:nvPr>
        </p:nvGraphicFramePr>
        <p:xfrm>
          <a:off x="457200" y="1219200"/>
          <a:ext cx="8229600" cy="516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Возможные пути решения проблем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94348591"/>
              </p:ext>
            </p:extLst>
          </p:nvPr>
        </p:nvGraphicFramePr>
        <p:xfrm>
          <a:off x="683568" y="1143000"/>
          <a:ext cx="8280920" cy="5238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5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906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Перспективы развития независимой оценки </a:t>
            </a:r>
            <a:r>
              <a:rPr lang="ru-RU" b="1" dirty="0" smtClean="0">
                <a:solidFill>
                  <a:srgbClr val="C00000"/>
                </a:solidFill>
              </a:rPr>
              <a:t>     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качества </a:t>
            </a:r>
            <a:r>
              <a:rPr lang="ru-RU" b="1" dirty="0">
                <a:solidFill>
                  <a:srgbClr val="C00000"/>
                </a:solidFill>
              </a:rPr>
              <a:t>образования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3952096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57200" y="1239550"/>
            <a:ext cx="8229600" cy="1109330"/>
            <a:chOff x="199985" y="972108"/>
            <a:chExt cx="1199913" cy="88116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38608" y="1261209"/>
            <a:ext cx="80667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Расширение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FF0000"/>
                </a:solidFill>
              </a:rPr>
              <a:t>вариативности независимой оценки</a:t>
            </a:r>
            <a:r>
              <a:rPr lang="ru-RU" sz="2000" dirty="0"/>
              <a:t>, учитывающей особенности достижения образовательных результатов  обучающимися с разным возможностями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2813290"/>
              </p:ext>
            </p:extLst>
          </p:nvPr>
        </p:nvGraphicFramePr>
        <p:xfrm>
          <a:off x="457200" y="2420888"/>
          <a:ext cx="8229600" cy="3736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068511" y="3579890"/>
            <a:ext cx="1811276" cy="868764"/>
            <a:chOff x="199985" y="972108"/>
            <a:chExt cx="1199913" cy="88116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444203" y="4214153"/>
            <a:ext cx="1811276" cy="868764"/>
            <a:chOff x="199985" y="972108"/>
            <a:chExt cx="1199913" cy="88116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949857" y="4862838"/>
            <a:ext cx="1811276" cy="868764"/>
            <a:chOff x="199985" y="972108"/>
            <a:chExt cx="1199913" cy="88116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7200" y="5456484"/>
            <a:ext cx="1811276" cy="868764"/>
            <a:chOff x="199985" y="972108"/>
            <a:chExt cx="1199913" cy="881162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39453" y="3553173"/>
            <a:ext cx="152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Среднее</a:t>
            </a:r>
            <a:r>
              <a:rPr lang="ru-RU" dirty="0"/>
              <a:t> образование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18501" y="4228575"/>
            <a:ext cx="1694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Основное</a:t>
            </a:r>
            <a:r>
              <a:rPr lang="ru-RU" dirty="0"/>
              <a:t> образование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48168" y="4860646"/>
            <a:ext cx="1800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Начальное</a:t>
            </a:r>
            <a:r>
              <a:rPr lang="ru-RU" dirty="0"/>
              <a:t> образование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55805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Дошкольное</a:t>
            </a:r>
            <a:r>
              <a:rPr lang="ru-RU" dirty="0"/>
              <a:t> образование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7015551" y="2508551"/>
            <a:ext cx="1811276" cy="868764"/>
            <a:chOff x="199985" y="972108"/>
            <a:chExt cx="1199913" cy="88116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986552" y="1321075"/>
            <a:ext cx="1811276" cy="746726"/>
            <a:chOff x="199985" y="972108"/>
            <a:chExt cx="1199913" cy="88116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5099718" y="1996596"/>
            <a:ext cx="1811276" cy="784332"/>
            <a:chOff x="199985" y="972108"/>
            <a:chExt cx="1199913" cy="881162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210648" y="2669024"/>
            <a:ext cx="1811276" cy="805091"/>
            <a:chOff x="199985" y="972108"/>
            <a:chExt cx="1199913" cy="881162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5216182" y="3579890"/>
            <a:ext cx="1811276" cy="868764"/>
            <a:chOff x="199985" y="972108"/>
            <a:chExt cx="1199913" cy="881162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175229" y="3580283"/>
            <a:ext cx="1917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Среднее профессиональное </a:t>
            </a:r>
            <a:r>
              <a:rPr lang="ru-RU" sz="1600" dirty="0"/>
              <a:t>образование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47000" y="2704267"/>
            <a:ext cx="1751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Бакалавриат</a:t>
            </a:r>
            <a:endParaRPr lang="ru-RU" b="1" dirty="0"/>
          </a:p>
          <a:p>
            <a:pPr algn="ctr"/>
            <a:r>
              <a:rPr lang="ru-RU" dirty="0"/>
              <a:t> (4 года)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24770" y="2067801"/>
            <a:ext cx="1745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Магистратура</a:t>
            </a:r>
            <a:r>
              <a:rPr lang="ru-RU" dirty="0"/>
              <a:t> (2 года)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050650" y="1369088"/>
            <a:ext cx="1706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Аспирантура</a:t>
            </a:r>
            <a:r>
              <a:rPr lang="ru-RU" dirty="0"/>
              <a:t> (3/4 года)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50650" y="2619768"/>
            <a:ext cx="1747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Специалитет</a:t>
            </a:r>
            <a:r>
              <a:rPr lang="ru-RU" dirty="0"/>
              <a:t> </a:t>
            </a:r>
          </a:p>
          <a:p>
            <a:pPr algn="ctr"/>
            <a:r>
              <a:rPr lang="ru-RU" dirty="0"/>
              <a:t>(5 лет)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 flipV="1">
            <a:off x="6083296" y="3016681"/>
            <a:ext cx="851801" cy="5390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2329880" y="2942933"/>
            <a:ext cx="864000" cy="5946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3284338" y="4084903"/>
            <a:ext cx="1869292" cy="6527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3892001" y="3944470"/>
            <a:ext cx="1261629" cy="847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 flipV="1">
            <a:off x="5099718" y="3052583"/>
            <a:ext cx="932751" cy="4850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30" idx="2"/>
          </p:cNvCxnSpPr>
          <p:nvPr/>
        </p:nvCxnSpPr>
        <p:spPr>
          <a:xfrm flipH="1" flipV="1">
            <a:off x="7892190" y="2044837"/>
            <a:ext cx="2655" cy="4648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5988958" y="1516718"/>
            <a:ext cx="1008000" cy="4612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Рисунок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168" y="4648535"/>
            <a:ext cx="2644768" cy="1982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1" name="Прямая со стрелкой 70"/>
          <p:cNvCxnSpPr/>
          <p:nvPr/>
        </p:nvCxnSpPr>
        <p:spPr>
          <a:xfrm flipV="1">
            <a:off x="3932907" y="2946709"/>
            <a:ext cx="3014544" cy="9720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144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Перспективы развития независимой оценки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качества </a:t>
            </a:r>
            <a:r>
              <a:rPr lang="ru-RU" b="1" dirty="0">
                <a:solidFill>
                  <a:srgbClr val="C00000"/>
                </a:solidFill>
              </a:rPr>
              <a:t>образования</a:t>
            </a:r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07504" y="1191151"/>
            <a:ext cx="4547782" cy="1373680"/>
            <a:chOff x="199985" y="972108"/>
            <a:chExt cx="1199913" cy="881162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251520" y="1192136"/>
            <a:ext cx="4507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Реализация </a:t>
            </a:r>
            <a:r>
              <a:rPr lang="ru-RU" sz="2000" b="1" dirty="0">
                <a:solidFill>
                  <a:srgbClr val="FF0000"/>
                </a:solidFill>
              </a:rPr>
              <a:t>преемственности</a:t>
            </a:r>
            <a:r>
              <a:rPr lang="ru-RU" sz="2000" b="1" dirty="0">
                <a:solidFill>
                  <a:srgbClr val="A50021"/>
                </a:solidFill>
              </a:rPr>
              <a:t> </a:t>
            </a:r>
            <a:r>
              <a:rPr lang="ru-RU" sz="2000" dirty="0"/>
              <a:t>процедур и форм независимой оценки качества образования на всех уровнях системы формального образования 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cxnSp>
        <p:nvCxnSpPr>
          <p:cNvPr id="58" name="Прямая со стрелкой 57"/>
          <p:cNvCxnSpPr>
            <a:endCxn id="32" idx="1"/>
          </p:cNvCxnSpPr>
          <p:nvPr/>
        </p:nvCxnSpPr>
        <p:spPr>
          <a:xfrm flipV="1">
            <a:off x="4552578" y="2388762"/>
            <a:ext cx="547140" cy="2802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46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5436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Перспективы развития независимой оценки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качества </a:t>
            </a:r>
            <a:r>
              <a:rPr lang="ru-RU" b="1" dirty="0">
                <a:solidFill>
                  <a:srgbClr val="C00000"/>
                </a:solidFill>
              </a:rPr>
              <a:t>образования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2888" y="2405222"/>
            <a:ext cx="8229600" cy="3976106"/>
          </a:xfrm>
        </p:spPr>
        <p:txBody>
          <a:bodyPr/>
          <a:lstStyle/>
          <a:p>
            <a:r>
              <a:rPr lang="ru-RU" dirty="0"/>
              <a:t>Закон «Об образовании в РФ», ст. </a:t>
            </a:r>
            <a:r>
              <a:rPr lang="ru-RU" dirty="0" smtClean="0"/>
              <a:t>95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п. 4: «Организации, осуществляющие независимую оценку качества образования, </a:t>
            </a:r>
            <a:r>
              <a:rPr lang="ru-RU" u="sng" dirty="0">
                <a:solidFill>
                  <a:srgbClr val="003399"/>
                </a:solidFill>
              </a:rPr>
              <a:t>размещают в сети "Интернет" информацию о порядке проведения </a:t>
            </a:r>
            <a:r>
              <a:rPr lang="ru-RU" u="sng" dirty="0" smtClean="0">
                <a:solidFill>
                  <a:srgbClr val="003399"/>
                </a:solidFill>
              </a:rPr>
              <a:t>                и </a:t>
            </a:r>
            <a:r>
              <a:rPr lang="ru-RU" u="sng" dirty="0">
                <a:solidFill>
                  <a:srgbClr val="003399"/>
                </a:solidFill>
              </a:rPr>
              <a:t>результатах независимой оценки качества образования </a:t>
            </a:r>
            <a:r>
              <a:rPr lang="ru-RU" dirty="0"/>
              <a:t>и </a:t>
            </a:r>
            <a:r>
              <a:rPr lang="ru-RU" u="sng" dirty="0">
                <a:solidFill>
                  <a:srgbClr val="003399"/>
                </a:solidFill>
              </a:rPr>
              <a:t>направляют ее</a:t>
            </a:r>
            <a:r>
              <a:rPr lang="ru-RU" dirty="0"/>
              <a:t> при необходимости соответственно в федеральные </a:t>
            </a:r>
            <a:r>
              <a:rPr lang="ru-RU" u="sng" dirty="0">
                <a:solidFill>
                  <a:srgbClr val="003399"/>
                </a:solidFill>
              </a:rPr>
              <a:t>органы государственной власти</a:t>
            </a:r>
            <a:r>
              <a:rPr lang="ru-RU" dirty="0"/>
              <a:t>, органы </a:t>
            </a:r>
            <a:r>
              <a:rPr lang="ru-RU" u="sng" dirty="0">
                <a:solidFill>
                  <a:srgbClr val="003399"/>
                </a:solidFill>
              </a:rPr>
              <a:t>исполнительной власти субъектов </a:t>
            </a:r>
            <a:r>
              <a:rPr lang="ru-RU" dirty="0"/>
              <a:t>Российской Федерации, осуществляющие государственное управление </a:t>
            </a:r>
            <a:r>
              <a:rPr lang="ru-RU" dirty="0" smtClean="0"/>
              <a:t>             в </a:t>
            </a:r>
            <a:r>
              <a:rPr lang="ru-RU" dirty="0"/>
              <a:t>сфере образования, органы местного самоуправления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Подобная практика </a:t>
            </a:r>
            <a:r>
              <a:rPr lang="ru-RU" u="sng" dirty="0">
                <a:solidFill>
                  <a:srgbClr val="003399"/>
                </a:solidFill>
              </a:rPr>
              <a:t>заметно ограничивает возможности получения и использования этой информации</a:t>
            </a:r>
            <a:r>
              <a:rPr lang="ru-RU" dirty="0">
                <a:solidFill>
                  <a:srgbClr val="003399"/>
                </a:solidFill>
              </a:rPr>
              <a:t> </a:t>
            </a:r>
            <a:r>
              <a:rPr lang="ru-RU" dirty="0"/>
              <a:t>большой группой потребителей – родителями, обучающимися, специалистами системы образования, </a:t>
            </a:r>
            <a:r>
              <a:rPr lang="ru-RU" dirty="0" smtClean="0"/>
              <a:t>             как </a:t>
            </a:r>
            <a:r>
              <a:rPr lang="ru-RU" dirty="0"/>
              <a:t>из-за ограниченной доступности, так и из-за существенной разницы </a:t>
            </a:r>
            <a:r>
              <a:rPr lang="ru-RU" dirty="0" smtClean="0"/>
              <a:t>            в </a:t>
            </a:r>
            <a:r>
              <a:rPr lang="ru-RU" dirty="0"/>
              <a:t>их потребностях в различной </a:t>
            </a:r>
            <a:r>
              <a:rPr lang="ru-RU" dirty="0" smtClean="0"/>
              <a:t>информации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72888" y="1239550"/>
            <a:ext cx="8229600" cy="1109330"/>
            <a:chOff x="199985" y="972108"/>
            <a:chExt cx="1199913" cy="88116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57198" y="1220559"/>
            <a:ext cx="8229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b="1" dirty="0">
                <a:solidFill>
                  <a:srgbClr val="FF0000"/>
                </a:solidFill>
              </a:rPr>
              <a:t>Формирование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FF0000"/>
                </a:solidFill>
              </a:rPr>
              <a:t>целостного информационного пространства </a:t>
            </a:r>
            <a:r>
              <a:rPr lang="ru-RU" sz="2000" dirty="0"/>
              <a:t>достоверных сведений о результатах независимой оценки, обеспечивающего вариативность использования результатов независимой оценки разными субъектами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8235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Перспективы развития независимой оценки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качества </a:t>
            </a:r>
            <a:r>
              <a:rPr lang="ru-RU" b="1" dirty="0">
                <a:solidFill>
                  <a:srgbClr val="C00000"/>
                </a:solidFill>
              </a:rPr>
              <a:t>образования</a:t>
            </a:r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95536" y="1228236"/>
            <a:ext cx="8258155" cy="1205880"/>
            <a:chOff x="199985" y="972108"/>
            <a:chExt cx="1199913" cy="88116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457200" y="1169457"/>
            <a:ext cx="82486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Создание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реестра добросовестных участников </a:t>
            </a:r>
            <a:r>
              <a:rPr lang="ru-RU" sz="2000" dirty="0"/>
              <a:t>рынка независимой оценки, </a:t>
            </a:r>
            <a:r>
              <a:rPr lang="ru-RU" sz="2000" b="1" dirty="0">
                <a:solidFill>
                  <a:srgbClr val="FF0000"/>
                </a:solidFill>
              </a:rPr>
              <a:t>формирование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экспертного сообщества </a:t>
            </a:r>
            <a:r>
              <a:rPr lang="ru-RU" sz="2000" dirty="0"/>
              <a:t>для проведения независимой оценки и анализа ее результатов, в </a:t>
            </a:r>
            <a:r>
              <a:rPr lang="ru-RU" sz="2000" dirty="0" err="1"/>
              <a:t>т.ч</a:t>
            </a:r>
            <a:r>
              <a:rPr lang="ru-RU" sz="2000" dirty="0"/>
              <a:t>. путем подготовки специалистов в вузах  </a:t>
            </a:r>
          </a:p>
        </p:txBody>
      </p:sp>
      <p:graphicFrame>
        <p:nvGraphicFramePr>
          <p:cNvPr id="11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71794565"/>
              </p:ext>
            </p:extLst>
          </p:nvPr>
        </p:nvGraphicFramePr>
        <p:xfrm>
          <a:off x="426261" y="2798840"/>
          <a:ext cx="8229600" cy="351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471">
                  <a:extLst>
                    <a:ext uri="{9D8B030D-6E8A-4147-A177-3AD203B41FA5}">
                      <a16:colId xmlns:a16="http://schemas.microsoft.com/office/drawing/2014/main" xmlns="" val="2925126019"/>
                    </a:ext>
                  </a:extLst>
                </a:gridCol>
                <a:gridCol w="4283417">
                  <a:extLst>
                    <a:ext uri="{9D8B030D-6E8A-4147-A177-3AD203B41FA5}">
                      <a16:colId xmlns:a16="http://schemas.microsoft.com/office/drawing/2014/main" xmlns="" val="31986652"/>
                    </a:ext>
                  </a:extLst>
                </a:gridCol>
                <a:gridCol w="3322712">
                  <a:extLst>
                    <a:ext uri="{9D8B030D-6E8A-4147-A177-3AD203B41FA5}">
                      <a16:colId xmlns:a16="http://schemas.microsoft.com/office/drawing/2014/main" xmlns="" val="4174714335"/>
                    </a:ext>
                  </a:extLst>
                </a:gridCol>
              </a:tblGrid>
              <a:tr h="5523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Название магистерской образовательной программы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Вуз, предлагающий эту программу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4857164"/>
                  </a:ext>
                </a:extLst>
              </a:tr>
              <a:tr h="5523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Государственно-общественное управление образованием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РГПУ им. А.И. Герцена (СПб)</a:t>
                      </a:r>
                    </a:p>
                    <a:p>
                      <a:r>
                        <a:rPr lang="ru-RU" sz="1600" dirty="0" err="1"/>
                        <a:t>ОмГПУ</a:t>
                      </a:r>
                      <a:r>
                        <a:rPr lang="ru-RU" sz="1600" dirty="0"/>
                        <a:t> (Омск)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7593559"/>
                  </a:ext>
                </a:extLst>
              </a:tr>
              <a:tr h="31978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Измерения в психологии и образовании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ВШЭ</a:t>
                      </a:r>
                      <a:r>
                        <a:rPr lang="ru-RU" sz="1600" baseline="0" dirty="0"/>
                        <a:t> (Москва)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8372031"/>
                  </a:ext>
                </a:extLst>
              </a:tr>
              <a:tr h="78492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Мониторинг качества образования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РГПУ им. А.И. Герцена (СПб)</a:t>
                      </a:r>
                    </a:p>
                    <a:p>
                      <a:r>
                        <a:rPr lang="ru-RU" sz="1600" dirty="0"/>
                        <a:t>ВГСПУ (Волгоград) </a:t>
                      </a:r>
                    </a:p>
                    <a:p>
                      <a:r>
                        <a:rPr lang="ru-RU" sz="1600" dirty="0" err="1"/>
                        <a:t>СурГУ</a:t>
                      </a:r>
                      <a:r>
                        <a:rPr lang="ru-RU" sz="1600" dirty="0"/>
                        <a:t> (Сургут)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5519830"/>
                  </a:ext>
                </a:extLst>
              </a:tr>
              <a:tr h="3317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Педагогическая диагностика и квалиметрия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МГПУ (Москва)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0261181"/>
                  </a:ext>
                </a:extLst>
              </a:tr>
              <a:tr h="31978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Экспертиза в образовании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РГПУ им. А.И. Герцена (СПб)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8967159"/>
                  </a:ext>
                </a:extLst>
              </a:tr>
              <a:tr h="5234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Экспертная деятельность в сфере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МПГУ (Москва)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4541461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891681" y="2391271"/>
            <a:ext cx="5360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Предложения вузов РФ: магистратура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295318140"/>
              </p:ext>
            </p:extLst>
          </p:nvPr>
        </p:nvGraphicFramePr>
        <p:xfrm>
          <a:off x="539552" y="260648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526976" y="5199990"/>
            <a:ext cx="8229600" cy="1109330"/>
            <a:chOff x="199985" y="972108"/>
            <a:chExt cx="1199913" cy="88116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99985" y="972108"/>
              <a:ext cx="1199913" cy="881162"/>
            </a:xfrm>
            <a:prstGeom prst="roundRect">
              <a:avLst>
                <a:gd name="adj" fmla="val 10500"/>
              </a:avLst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227084" y="999207"/>
              <a:ext cx="1145715" cy="826964"/>
            </a:xfrm>
            <a:prstGeom prst="rect">
              <a:avLst/>
            </a:prstGeom>
            <a:ln w="381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47564" y="5219163"/>
            <a:ext cx="8221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Необходима выработка консолидированного мнения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</a:t>
            </a:r>
            <a:r>
              <a:rPr lang="ru-RU" sz="2000" b="1" dirty="0" smtClean="0"/>
              <a:t>в </a:t>
            </a:r>
            <a:r>
              <a:rPr lang="ru-RU" sz="2000" b="1" dirty="0"/>
              <a:t>профессиональном сообществе, в обществе в целом, по вопросам содержания и процедур независимой оценки качества образования 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9750" y="2924944"/>
            <a:ext cx="7993063" cy="792163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C0000"/>
                </a:solidFill>
                <a:latin typeface="Cambria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4182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1636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Послание Президента </a:t>
            </a:r>
            <a:r>
              <a:rPr lang="ru-RU" dirty="0">
                <a:solidFill>
                  <a:srgbClr val="C00000"/>
                </a:solidFill>
              </a:rPr>
              <a:t>Российской Федерации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Федеральному </a:t>
            </a:r>
            <a:r>
              <a:rPr lang="ru-RU" dirty="0">
                <a:solidFill>
                  <a:srgbClr val="C00000"/>
                </a:solidFill>
              </a:rPr>
              <a:t>Собранию Российской </a:t>
            </a:r>
            <a:r>
              <a:rPr lang="ru-RU" dirty="0" smtClean="0">
                <a:solidFill>
                  <a:srgbClr val="C00000"/>
                </a:solidFill>
              </a:rPr>
              <a:t>Федерации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12 </a:t>
            </a:r>
            <a:r>
              <a:rPr lang="ru-RU" sz="1800" dirty="0">
                <a:solidFill>
                  <a:srgbClr val="C00000"/>
                </a:solidFill>
              </a:rPr>
              <a:t>декабря 2012 года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78814" y="1556792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</a:rPr>
              <a:t>«</a:t>
            </a:r>
            <a:r>
              <a:rPr lang="ru-RU" sz="2400" dirty="0">
                <a:solidFill>
                  <a:srgbClr val="000000"/>
                </a:solidFill>
              </a:rPr>
              <a:t>Принципиально важно, чтобы </a:t>
            </a:r>
            <a:r>
              <a:rPr lang="ru-RU" sz="2400" b="1" dirty="0">
                <a:solidFill>
                  <a:srgbClr val="FF0000"/>
                </a:solidFill>
              </a:rPr>
              <a:t>общество имело возможность объективно оценить состояние социальной сферы и науки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</a:rPr>
              <a:t>Прошу </a:t>
            </a:r>
            <a:r>
              <a:rPr lang="ru-RU" sz="2400" dirty="0">
                <a:solidFill>
                  <a:srgbClr val="000000"/>
                </a:solidFill>
              </a:rPr>
              <a:t>Правительство совместно с Администрацией Президента до апреля будущего года сформировать предложения по созданию системы </a:t>
            </a:r>
            <a:r>
              <a:rPr lang="ru-RU" sz="2400" b="1" dirty="0">
                <a:solidFill>
                  <a:srgbClr val="FF0000"/>
                </a:solidFill>
              </a:rPr>
              <a:t>публичного мониторинга качества</a:t>
            </a: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медицины, </a:t>
            </a:r>
            <a:r>
              <a:rPr lang="ru-RU" sz="2400" b="1" dirty="0">
                <a:solidFill>
                  <a:srgbClr val="FF0000"/>
                </a:solidFill>
              </a:rPr>
              <a:t>образования</a:t>
            </a:r>
            <a:r>
              <a:rPr lang="ru-RU" sz="2400" dirty="0">
                <a:solidFill>
                  <a:srgbClr val="000000"/>
                </a:solidFill>
              </a:rPr>
              <a:t>, научных результатов, востребованности учреждений культуры. Надо привлечь к этой работе прежде всего профессионалов, посмотреть лучший международный опыт». </a:t>
            </a:r>
          </a:p>
        </p:txBody>
      </p:sp>
    </p:spTree>
    <p:extLst>
      <p:ext uri="{BB962C8B-B14F-4D97-AF65-F5344CB8AC3E}">
        <p14:creationId xmlns:p14="http://schemas.microsoft.com/office/powerpoint/2010/main" val="10446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3833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Непрерывное образование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12775" y="1412776"/>
            <a:ext cx="8267700" cy="416277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250" b="1" dirty="0">
                <a:solidFill>
                  <a:srgbClr val="FF0000"/>
                </a:solidFill>
              </a:rPr>
              <a:t>1929 г.</a:t>
            </a:r>
            <a:r>
              <a:rPr lang="ru-RU" sz="2250" b="1" dirty="0"/>
              <a:t> – </a:t>
            </a:r>
            <a:r>
              <a:rPr lang="ru-RU" sz="2250" dirty="0"/>
              <a:t>английский педагог Б. Йексли </a:t>
            </a:r>
            <a:r>
              <a:rPr lang="ru-RU" sz="2250" dirty="0">
                <a:solidFill>
                  <a:srgbClr val="FF0000"/>
                </a:solidFill>
              </a:rPr>
              <a:t>предложил концепцию «пожизненного образования</a:t>
            </a:r>
            <a:r>
              <a:rPr lang="ru-RU" sz="2250" dirty="0" smtClean="0">
                <a:solidFill>
                  <a:srgbClr val="FF0000"/>
                </a:solidFill>
              </a:rPr>
              <a:t>»</a:t>
            </a:r>
            <a:endParaRPr lang="ru-RU" sz="225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250" b="1" dirty="0"/>
              <a:t>1968 г.</a:t>
            </a:r>
            <a:r>
              <a:rPr lang="ru-RU" sz="2250" dirty="0"/>
              <a:t> – </a:t>
            </a:r>
            <a:r>
              <a:rPr lang="ru-RU" sz="2250" dirty="0">
                <a:solidFill>
                  <a:srgbClr val="FF0000"/>
                </a:solidFill>
              </a:rPr>
              <a:t>первое употребление </a:t>
            </a:r>
            <a:r>
              <a:rPr lang="ru-RU" sz="2250" dirty="0"/>
              <a:t>термина «непрерывное образование» </a:t>
            </a:r>
            <a:r>
              <a:rPr lang="ru-RU" sz="2250" dirty="0">
                <a:solidFill>
                  <a:srgbClr val="FF0000"/>
                </a:solidFill>
              </a:rPr>
              <a:t>в материалах </a:t>
            </a:r>
            <a:r>
              <a:rPr lang="ru-RU" sz="2250" dirty="0" smtClean="0">
                <a:solidFill>
                  <a:srgbClr val="FF0000"/>
                </a:solidFill>
              </a:rPr>
              <a:t>ЮНЕСКО </a:t>
            </a:r>
            <a:endParaRPr lang="ru-RU" sz="225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250" b="1" dirty="0"/>
              <a:t>1972 г.</a:t>
            </a:r>
            <a:r>
              <a:rPr lang="ru-RU" sz="2250" dirty="0"/>
              <a:t> – доклад комиссии </a:t>
            </a:r>
            <a:r>
              <a:rPr lang="ru-RU" sz="2250" dirty="0" smtClean="0"/>
              <a:t>ЮНЕСКО </a:t>
            </a:r>
            <a:r>
              <a:rPr lang="ru-RU" altLang="ru-RU" sz="2250" dirty="0" smtClean="0">
                <a:solidFill>
                  <a:srgbClr val="FF0000"/>
                </a:solidFill>
              </a:rPr>
              <a:t>«Учиться</a:t>
            </a:r>
            <a:r>
              <a:rPr lang="ru-RU" altLang="ru-RU" sz="2250" dirty="0">
                <a:solidFill>
                  <a:srgbClr val="FF0000"/>
                </a:solidFill>
              </a:rPr>
              <a:t>, чтобы быть: мир образования сегодня и завтра»</a:t>
            </a:r>
            <a:r>
              <a:rPr lang="ru-RU" altLang="ru-RU" sz="2250" dirty="0"/>
              <a:t>;</a:t>
            </a:r>
            <a:r>
              <a:rPr lang="ru-RU" altLang="ru-RU" sz="225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altLang="ru-RU" sz="2250" dirty="0"/>
              <a:t>признание </a:t>
            </a:r>
            <a:r>
              <a:rPr lang="ru-RU" sz="2250" dirty="0"/>
              <a:t>непрерывного образования основным принципом для нововведений или реформ образования во всех странах </a:t>
            </a:r>
            <a:r>
              <a:rPr lang="ru-RU" sz="2250" dirty="0" smtClean="0"/>
              <a:t>мира</a:t>
            </a:r>
            <a:endParaRPr lang="ru-RU" sz="2250" dirty="0"/>
          </a:p>
          <a:p>
            <a:pPr>
              <a:spcBef>
                <a:spcPts val="0"/>
              </a:spcBef>
            </a:pPr>
            <a:r>
              <a:rPr lang="ru-RU" sz="2250" b="1" dirty="0"/>
              <a:t>1990 г.</a:t>
            </a:r>
            <a:r>
              <a:rPr lang="ru-RU" sz="2250" dirty="0"/>
              <a:t> – </a:t>
            </a:r>
            <a:r>
              <a:rPr lang="ru-RU" sz="2250" dirty="0">
                <a:solidFill>
                  <a:srgbClr val="FF0000"/>
                </a:solidFill>
              </a:rPr>
              <a:t>программа ЮНЕСКО «Образование для всех</a:t>
            </a:r>
            <a:r>
              <a:rPr lang="ru-RU" sz="2250" dirty="0" smtClean="0">
                <a:solidFill>
                  <a:srgbClr val="FF0000"/>
                </a:solidFill>
              </a:rPr>
              <a:t>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50" dirty="0"/>
              <a:t> </a:t>
            </a:r>
            <a:r>
              <a:rPr lang="ru-RU" sz="2250" dirty="0" smtClean="0"/>
              <a:t>  </a:t>
            </a:r>
            <a:r>
              <a:rPr lang="ru-RU" sz="2250" dirty="0"/>
              <a:t>принятие Всемирной декларации об образовании для </a:t>
            </a:r>
            <a:r>
              <a:rPr lang="ru-RU" sz="2250" dirty="0" smtClean="0"/>
              <a:t>всех</a:t>
            </a:r>
            <a:endParaRPr lang="ru-RU" sz="2250" dirty="0"/>
          </a:p>
          <a:p>
            <a:pPr>
              <a:spcBef>
                <a:spcPts val="0"/>
              </a:spcBef>
            </a:pPr>
            <a:r>
              <a:rPr lang="ru-RU" sz="2250" b="1" dirty="0"/>
              <a:t>2000 г.</a:t>
            </a:r>
            <a:r>
              <a:rPr lang="ru-RU" sz="2250" dirty="0"/>
              <a:t> – </a:t>
            </a:r>
            <a:r>
              <a:rPr lang="ru-RU" sz="2250" dirty="0">
                <a:solidFill>
                  <a:srgbClr val="FF0000"/>
                </a:solidFill>
              </a:rPr>
              <a:t>Меморандум непрерывного образования </a:t>
            </a:r>
            <a:r>
              <a:rPr lang="ru-RU" sz="2250" dirty="0" smtClean="0"/>
              <a:t>Евросоюза</a:t>
            </a:r>
          </a:p>
          <a:p>
            <a:pPr>
              <a:spcBef>
                <a:spcPts val="0"/>
              </a:spcBef>
            </a:pPr>
            <a:r>
              <a:rPr lang="ru-RU" sz="2250" b="1" dirty="0" smtClean="0"/>
              <a:t>2003 г.</a:t>
            </a:r>
            <a:r>
              <a:rPr lang="ru-RU" sz="2250" dirty="0" smtClean="0"/>
              <a:t> – </a:t>
            </a:r>
            <a:r>
              <a:rPr lang="ru-RU" sz="2250" dirty="0" smtClean="0">
                <a:solidFill>
                  <a:srgbClr val="FF0000"/>
                </a:solidFill>
              </a:rPr>
              <a:t>Присоединение России </a:t>
            </a:r>
            <a:r>
              <a:rPr lang="ru-RU" sz="2250" dirty="0" smtClean="0"/>
              <a:t>к Болонскому процессу</a:t>
            </a:r>
            <a:endParaRPr lang="ru-RU" sz="225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D5E1ED"/>
              </a:clrFrom>
              <a:clrTo>
                <a:srgbClr val="D5E1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38" t="2997" r="963" b="2426"/>
          <a:stretch/>
        </p:blipFill>
        <p:spPr>
          <a:xfrm>
            <a:off x="7812360" y="5337175"/>
            <a:ext cx="1280162" cy="149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L</a:t>
            </a:r>
            <a:r>
              <a:rPr lang="ru-RU" sz="2800" b="1" dirty="0" err="1">
                <a:solidFill>
                  <a:srgbClr val="C00000"/>
                </a:solidFill>
              </a:rPr>
              <a:t>ifelong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err="1">
                <a:solidFill>
                  <a:srgbClr val="C00000"/>
                </a:solidFill>
              </a:rPr>
              <a:t>learning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(«у</a:t>
            </a:r>
            <a:r>
              <a:rPr lang="ru-RU" sz="2800" cap="none" dirty="0">
                <a:solidFill>
                  <a:srgbClr val="C00000"/>
                </a:solidFill>
              </a:rPr>
              <a:t>чение длиною в жизнь»</a:t>
            </a:r>
            <a:r>
              <a:rPr lang="ru-RU" sz="2800" dirty="0">
                <a:solidFill>
                  <a:srgbClr val="C00000"/>
                </a:solidFill>
              </a:rPr>
              <a:t>)</a:t>
            </a:r>
            <a:endParaRPr lang="ru-RU" sz="2800" cap="none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412776"/>
            <a:ext cx="8364071" cy="3829049"/>
          </a:xfrm>
        </p:spPr>
        <p:txBody>
          <a:bodyPr/>
          <a:lstStyle/>
          <a:p>
            <a:pPr marL="0" indent="0">
              <a:buNone/>
            </a:pPr>
            <a:r>
              <a:rPr lang="ru-RU" sz="2250" dirty="0"/>
              <a:t>«Европейская комиссия и страны-члены ЕС определили учение длиною в жизнь в рамках Европейской стратегии занятости как </a:t>
            </a:r>
            <a:r>
              <a:rPr lang="ru-RU" sz="2250" b="1" dirty="0">
                <a:solidFill>
                  <a:srgbClr val="FF0000"/>
                </a:solidFill>
              </a:rPr>
              <a:t>всестороннюю учебную деятельность, осуществляемую </a:t>
            </a:r>
            <a:r>
              <a:rPr lang="ru-RU" sz="2250" b="1" dirty="0" smtClean="0">
                <a:solidFill>
                  <a:srgbClr val="FF0000"/>
                </a:solidFill>
              </a:rPr>
              <a:t>             на </a:t>
            </a:r>
            <a:r>
              <a:rPr lang="ru-RU" sz="2250" b="1" dirty="0">
                <a:solidFill>
                  <a:srgbClr val="FF0000"/>
                </a:solidFill>
              </a:rPr>
              <a:t>постоянной основе с целью улучшения знаний, навыков </a:t>
            </a:r>
            <a:r>
              <a:rPr lang="ru-RU" sz="2250" b="1" dirty="0" smtClean="0">
                <a:solidFill>
                  <a:srgbClr val="FF0000"/>
                </a:solidFill>
              </a:rPr>
              <a:t>                и </a:t>
            </a:r>
            <a:r>
              <a:rPr lang="ru-RU" sz="2250" b="1" dirty="0">
                <a:solidFill>
                  <a:srgbClr val="FF0000"/>
                </a:solidFill>
              </a:rPr>
              <a:t>профессиональной компетенции… </a:t>
            </a:r>
            <a:r>
              <a:rPr lang="ru-RU" sz="2250" dirty="0"/>
              <a:t>непрерывное образование перестает быть лишь одним из аспектов образования </a:t>
            </a:r>
            <a:r>
              <a:rPr lang="ru-RU" sz="2250" dirty="0" smtClean="0"/>
              <a:t>                             и </a:t>
            </a:r>
            <a:r>
              <a:rPr lang="ru-RU" sz="2250" dirty="0"/>
              <a:t>переподготовки; оно </a:t>
            </a:r>
            <a:r>
              <a:rPr lang="ru-RU" sz="2250" b="1" dirty="0">
                <a:solidFill>
                  <a:srgbClr val="FF0000"/>
                </a:solidFill>
              </a:rPr>
              <a:t>становится основополагающим принципом образовательной системы </a:t>
            </a:r>
            <a:r>
              <a:rPr lang="ru-RU" sz="2250" dirty="0"/>
              <a:t>и участия в ней человека на протяжении всего непрерывного процесса его учебной деятельности».</a:t>
            </a:r>
          </a:p>
          <a:p>
            <a:pPr marL="0" indent="0" algn="r">
              <a:buNone/>
            </a:pPr>
            <a:r>
              <a:rPr lang="ru-RU" i="1" u="sng" dirty="0"/>
              <a:t>Источник</a:t>
            </a:r>
            <a:r>
              <a:rPr lang="ru-RU" i="1" dirty="0"/>
              <a:t>: Меморандум непрерывного образования Европейского Союза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233700"/>
            <a:ext cx="1598958" cy="163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6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196752"/>
            <a:ext cx="4464496" cy="417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50" dirty="0"/>
              <a:t>«Качество </a:t>
            </a:r>
            <a:r>
              <a:rPr lang="ru-RU" sz="2800" dirty="0"/>
              <a:t>–</a:t>
            </a:r>
            <a:r>
              <a:rPr lang="ru-RU" sz="2550" dirty="0" smtClean="0"/>
              <a:t> </a:t>
            </a:r>
            <a:r>
              <a:rPr lang="ru-RU" sz="2550" dirty="0"/>
              <a:t>вещь забавная. Все о нем говорят, все с ним живут, и каждый думает, что знает, что это такое. Но лишь немногие придут к единому мнению об определении качества…»</a:t>
            </a:r>
          </a:p>
          <a:p>
            <a:endParaRPr lang="ru-RU" sz="2400" dirty="0"/>
          </a:p>
          <a:p>
            <a:pPr algn="r"/>
            <a:r>
              <a:rPr lang="ru-RU" sz="2100" i="1" dirty="0" smtClean="0"/>
              <a:t>Крупнейший американский </a:t>
            </a:r>
            <a:r>
              <a:rPr lang="ru-RU" sz="2100" i="1" dirty="0"/>
              <a:t>специалист в области управления качеством Джеймс Харрингтон</a:t>
            </a:r>
          </a:p>
        </p:txBody>
      </p:sp>
      <p:pic>
        <p:nvPicPr>
          <p:cNvPr id="1028" name="Picture 4" descr="http://asq.org/cms_prd_consump/groups/public/documents/cover-image/1145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21" y="908720"/>
            <a:ext cx="3120347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0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3907"/>
          </a:xfrm>
        </p:spPr>
        <p:txBody>
          <a:bodyPr/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</a:rPr>
              <a:t>Качество – это: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334" y="1484784"/>
            <a:ext cx="8333137" cy="4007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200" dirty="0"/>
              <a:t>С</a:t>
            </a:r>
            <a:r>
              <a:rPr lang="ru-RU" altLang="ru-RU" sz="2200" dirty="0" smtClean="0"/>
              <a:t>тепень </a:t>
            </a:r>
            <a:r>
              <a:rPr lang="ru-RU" altLang="ru-RU" sz="2200" dirty="0"/>
              <a:t>превосходства, которой обладает </a:t>
            </a:r>
            <a:r>
              <a:rPr lang="ru-RU" altLang="ru-RU" sz="2200" dirty="0" smtClean="0"/>
              <a:t>вещь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И</a:t>
            </a:r>
            <a:r>
              <a:rPr lang="ru-RU" altLang="ru-RU" sz="2200" dirty="0" smtClean="0"/>
              <a:t>сключительные </a:t>
            </a:r>
            <a:r>
              <a:rPr lang="ru-RU" altLang="ru-RU" sz="2200" dirty="0"/>
              <a:t>качества и ценные </a:t>
            </a:r>
            <a:r>
              <a:rPr lang="ru-RU" altLang="ru-RU" sz="2200" dirty="0" smtClean="0"/>
              <a:t>свойства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С</a:t>
            </a:r>
            <a:r>
              <a:rPr lang="ru-RU" altLang="ru-RU" sz="2200" dirty="0" smtClean="0"/>
              <a:t>оответствие </a:t>
            </a:r>
            <a:r>
              <a:rPr lang="ru-RU" altLang="ru-RU" sz="2200" dirty="0"/>
              <a:t>инструкциям по </a:t>
            </a:r>
            <a:r>
              <a:rPr lang="ru-RU" altLang="ru-RU" sz="2200" dirty="0" smtClean="0"/>
              <a:t>обращению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П</a:t>
            </a:r>
            <a:r>
              <a:rPr lang="ru-RU" altLang="ru-RU" sz="2200" dirty="0" smtClean="0"/>
              <a:t>ригодность </a:t>
            </a:r>
            <a:r>
              <a:rPr lang="ru-RU" altLang="ru-RU" sz="2200" dirty="0"/>
              <a:t>к </a:t>
            </a:r>
            <a:r>
              <a:rPr lang="ru-RU" altLang="ru-RU" sz="2200" dirty="0" smtClean="0"/>
              <a:t>использованию 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П</a:t>
            </a:r>
            <a:r>
              <a:rPr lang="ru-RU" altLang="ru-RU" sz="2200" dirty="0" smtClean="0"/>
              <a:t>ригодность </a:t>
            </a:r>
            <a:r>
              <a:rPr lang="ru-RU" altLang="ru-RU" sz="2200" dirty="0"/>
              <a:t>процесса, изделия или услуги относительно </a:t>
            </a:r>
            <a:r>
              <a:rPr lang="ru-RU" altLang="ru-RU" sz="2200" dirty="0" smtClean="0"/>
              <a:t>                   их </a:t>
            </a:r>
            <a:r>
              <a:rPr lang="ru-RU" altLang="ru-RU" sz="2200" dirty="0"/>
              <a:t>заданных </a:t>
            </a:r>
            <a:r>
              <a:rPr lang="ru-RU" altLang="ru-RU" sz="2200" dirty="0" smtClean="0"/>
              <a:t>целей 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К</a:t>
            </a:r>
            <a:r>
              <a:rPr lang="ru-RU" altLang="ru-RU" sz="2200" dirty="0" smtClean="0"/>
              <a:t>ачество </a:t>
            </a:r>
            <a:r>
              <a:rPr lang="en-US" altLang="ru-RU" sz="2200" dirty="0" smtClean="0"/>
              <a:t>– </a:t>
            </a:r>
            <a:r>
              <a:rPr lang="ru-RU" altLang="ru-RU" sz="2200" dirty="0" smtClean="0"/>
              <a:t>это </a:t>
            </a:r>
            <a:r>
              <a:rPr lang="ru-RU" altLang="ru-RU" sz="2200" dirty="0"/>
              <a:t>не только внешняя сторона вещей, </a:t>
            </a:r>
            <a:r>
              <a:rPr lang="ru-RU" altLang="ru-RU" sz="2200" dirty="0" smtClean="0"/>
              <a:t>                                      но </a:t>
            </a:r>
            <a:r>
              <a:rPr lang="ru-RU" altLang="ru-RU" sz="2200" dirty="0"/>
              <a:t>и ее внутренняя </a:t>
            </a:r>
            <a:r>
              <a:rPr lang="ru-RU" altLang="ru-RU" sz="2200" dirty="0" smtClean="0"/>
              <a:t>составляющая 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С</a:t>
            </a:r>
            <a:r>
              <a:rPr lang="ru-RU" altLang="ru-RU" sz="2200" dirty="0" smtClean="0"/>
              <a:t>оответствие требованиям</a:t>
            </a:r>
            <a:endParaRPr lang="ru-RU" altLang="ru-RU" sz="2200" dirty="0"/>
          </a:p>
          <a:p>
            <a:pPr>
              <a:lnSpc>
                <a:spcPct val="90000"/>
              </a:lnSpc>
            </a:pPr>
            <a:r>
              <a:rPr lang="ru-RU" altLang="ru-RU" sz="2200" dirty="0"/>
              <a:t>О</a:t>
            </a:r>
            <a:r>
              <a:rPr lang="ru-RU" altLang="ru-RU" sz="2200" dirty="0" smtClean="0"/>
              <a:t>тсутствие дефектов</a:t>
            </a:r>
            <a:endParaRPr lang="ru-RU" altLang="ru-RU" sz="2200" dirty="0"/>
          </a:p>
          <a:p>
            <a:pPr marL="0" indent="0">
              <a:lnSpc>
                <a:spcPct val="90000"/>
              </a:lnSpc>
              <a:buNone/>
            </a:pPr>
            <a:endParaRPr lang="ru-RU" altLang="ru-RU" sz="2000" i="1" dirty="0"/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000" i="1" u="sng" dirty="0"/>
              <a:t>Источник</a:t>
            </a:r>
            <a:r>
              <a:rPr lang="ru-RU" altLang="ru-RU" sz="2000" i="1" dirty="0"/>
              <a:t>: </a:t>
            </a:r>
            <a:r>
              <a:rPr lang="en-US" altLang="ru-RU" sz="2000" i="1" dirty="0">
                <a:hlinkClick r:id="rId3"/>
              </a:rPr>
              <a:t>http://cyberleninka.ru/</a:t>
            </a:r>
            <a:r>
              <a:rPr lang="ru-RU" altLang="ru-RU" sz="2000" i="1" dirty="0"/>
              <a:t> </a:t>
            </a:r>
          </a:p>
          <a:p>
            <a:pPr>
              <a:lnSpc>
                <a:spcPct val="90000"/>
              </a:lnSpc>
            </a:pPr>
            <a:endParaRPr lang="ru-RU" altLang="ru-RU" sz="1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365104"/>
            <a:ext cx="3898776" cy="2195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49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906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Федеральный закон 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«Об образовании в Российской Федерации»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73224" y="1628800"/>
            <a:ext cx="8147248" cy="4104456"/>
          </a:xfrm>
        </p:spPr>
        <p:txBody>
          <a:bodyPr/>
          <a:lstStyle/>
          <a:p>
            <a:pPr marL="0" indent="0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2000" b="1" dirty="0" smtClean="0"/>
              <a:t>Статья </a:t>
            </a:r>
            <a:r>
              <a:rPr lang="ru-RU" sz="2000" b="1" dirty="0"/>
              <a:t>93.</a:t>
            </a:r>
            <a:r>
              <a:rPr lang="ru-RU" sz="2000" dirty="0"/>
              <a:t> Под федеральным государственным </a:t>
            </a:r>
            <a:r>
              <a:rPr lang="ru-RU" sz="2000" b="1" dirty="0">
                <a:solidFill>
                  <a:srgbClr val="FF0000"/>
                </a:solidFill>
              </a:rPr>
              <a:t>контролем качества образования</a:t>
            </a:r>
            <a:r>
              <a:rPr lang="ru-RU" sz="2000" dirty="0"/>
              <a:t> понимается </a:t>
            </a:r>
            <a:r>
              <a:rPr lang="ru-RU" sz="2000" u="sng" dirty="0">
                <a:solidFill>
                  <a:srgbClr val="0070C0"/>
                </a:solidFill>
              </a:rPr>
              <a:t>деятельность по оценке соответствия образовательной деятельности и подготовки </a:t>
            </a:r>
            <a:r>
              <a:rPr lang="ru-RU" sz="2000" dirty="0"/>
              <a:t>обучающихся </a:t>
            </a:r>
            <a:r>
              <a:rPr lang="ru-RU" sz="2000" dirty="0" smtClean="0"/>
              <a:t>                                в </a:t>
            </a:r>
            <a:r>
              <a:rPr lang="ru-RU" sz="2000" dirty="0"/>
              <a:t>организации, осуществляющей образовательную деятельность </a:t>
            </a:r>
            <a:r>
              <a:rPr lang="ru-RU" sz="2000" dirty="0" smtClean="0"/>
              <a:t>                  по </a:t>
            </a:r>
            <a:r>
              <a:rPr lang="ru-RU" sz="2000" dirty="0"/>
              <a:t>имеющим государственную аккредитацию образовательным программам, </a:t>
            </a:r>
            <a:r>
              <a:rPr lang="ru-RU" sz="2000" u="sng" dirty="0">
                <a:solidFill>
                  <a:srgbClr val="0070C0"/>
                </a:solidFill>
              </a:rPr>
              <a:t>требованиям </a:t>
            </a:r>
            <a:r>
              <a:rPr lang="ru-RU" sz="2000" dirty="0"/>
              <a:t>федеральных государственных образовательных </a:t>
            </a:r>
            <a:r>
              <a:rPr lang="ru-RU" sz="2000" u="sng" dirty="0">
                <a:solidFill>
                  <a:srgbClr val="0070C0"/>
                </a:solidFill>
              </a:rPr>
              <a:t>стандартов</a:t>
            </a:r>
            <a:r>
              <a:rPr lang="ru-RU" sz="2000" dirty="0"/>
              <a:t> посредством организации и проведения проверок качества образования и принятия предусмотренных законодательством Российской Федерации мер по пресечению </a:t>
            </a:r>
            <a:r>
              <a:rPr lang="ru-RU" sz="2000" dirty="0" smtClean="0"/>
              <a:t>                       и </a:t>
            </a:r>
            <a:r>
              <a:rPr lang="ru-RU" sz="2000" dirty="0"/>
              <a:t>устранению выявленных нарушений требований федеральных государственных образовательных </a:t>
            </a:r>
            <a:r>
              <a:rPr lang="ru-RU" sz="2000" dirty="0" smtClean="0"/>
              <a:t>стандартов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738" y="5527478"/>
            <a:ext cx="2629734" cy="1011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44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35" y="1325974"/>
            <a:ext cx="3533335" cy="11306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67022" y="1839869"/>
            <a:ext cx="41682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Требования</a:t>
            </a:r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к </a:t>
            </a:r>
            <a:r>
              <a:rPr lang="ru-RU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структуре</a:t>
            </a:r>
            <a:endParaRPr lang="ru-RU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r"/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образовательной программы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77197" y="3015789"/>
            <a:ext cx="50300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Требования</a:t>
            </a:r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к условиям </a:t>
            </a:r>
            <a:r>
              <a:rPr lang="ru-RU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реализации</a:t>
            </a:r>
          </a:p>
          <a:p>
            <a:pPr algn="r"/>
            <a:r>
              <a:rPr lang="ru-RU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образовательной </a:t>
            </a:r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51310" y="4191708"/>
            <a:ext cx="54559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Требования</a:t>
            </a:r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к результатам </a:t>
            </a:r>
            <a:r>
              <a:rPr lang="ru-RU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реализации</a:t>
            </a:r>
            <a:endParaRPr lang="ru-RU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r"/>
            <a:r>
              <a:rPr lang="ru-RU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образовательной программы</a:t>
            </a:r>
          </a:p>
        </p:txBody>
      </p:sp>
      <p:cxnSp>
        <p:nvCxnSpPr>
          <p:cNvPr id="9" name="Прямая со стрелкой 8"/>
          <p:cNvCxnSpPr>
            <a:stCxn id="3" idx="2"/>
          </p:cNvCxnSpPr>
          <p:nvPr/>
        </p:nvCxnSpPr>
        <p:spPr>
          <a:xfrm>
            <a:off x="2207003" y="2456641"/>
            <a:ext cx="230507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2"/>
          </p:cNvCxnSpPr>
          <p:nvPr/>
        </p:nvCxnSpPr>
        <p:spPr>
          <a:xfrm>
            <a:off x="2207003" y="2456641"/>
            <a:ext cx="1509292" cy="79164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>
            <a:off x="2207003" y="2456641"/>
            <a:ext cx="1152539" cy="1926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99060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Федеральный закон 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«Об образовании в Российской Федерации» 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94901194"/>
              </p:ext>
            </p:extLst>
          </p:nvPr>
        </p:nvGraphicFramePr>
        <p:xfrm>
          <a:off x="457200" y="1219200"/>
          <a:ext cx="8229600" cy="509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2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Проф.стандарт педагога  Интеграция в проф. деят. </Template>
  <TotalTime>1246</TotalTime>
  <Words>1227</Words>
  <Application>Microsoft Office PowerPoint</Application>
  <PresentationFormat>Экран (4:3)</PresentationFormat>
  <Paragraphs>185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Начальная</vt:lpstr>
      <vt:lpstr>Оформление по умолчанию</vt:lpstr>
      <vt:lpstr>Независимая оценка качества образования в контексте идей непрерывного образования</vt:lpstr>
      <vt:lpstr>Послание Президента Российской Федерации  Федеральному Собранию Российской Федерации  12 декабря 2012 года</vt:lpstr>
      <vt:lpstr>Непрерывное образование </vt:lpstr>
      <vt:lpstr>Lifelong learning («учение длиною в жизнь»)</vt:lpstr>
      <vt:lpstr>Презентация PowerPoint</vt:lpstr>
      <vt:lpstr>Качество – это: </vt:lpstr>
      <vt:lpstr>Федеральный закон  «Об образовании в Российской Федерации» </vt:lpstr>
      <vt:lpstr>Презентация PowerPoint</vt:lpstr>
      <vt:lpstr>Федеральный закон  «Об образовании в Российской Федерации» </vt:lpstr>
      <vt:lpstr>Презентация PowerPoint</vt:lpstr>
      <vt:lpstr>Современное непрерывное образование </vt:lpstr>
      <vt:lpstr>Проблемы формирующейся практики  независимой оценки качества образования </vt:lpstr>
      <vt:lpstr>Возможные пути решения проблем </vt:lpstr>
      <vt:lpstr>Перспективы развития независимой оценки           качества образования</vt:lpstr>
      <vt:lpstr>Перспективы развития независимой оценки  качества образования</vt:lpstr>
      <vt:lpstr>Перспективы развития независимой оценки  качества образования</vt:lpstr>
      <vt:lpstr>Перспективы развития независимой оценки  качества образования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Независимая оценка качества образования в контексте идей непрерывного образования</dc:title>
  <dc:creator>Admin</dc:creator>
  <cp:lastModifiedBy>Лаптев</cp:lastModifiedBy>
  <cp:revision>172</cp:revision>
  <cp:lastPrinted>2016-07-03T16:50:23Z</cp:lastPrinted>
  <dcterms:created xsi:type="dcterms:W3CDTF">2016-06-28T16:28:13Z</dcterms:created>
  <dcterms:modified xsi:type="dcterms:W3CDTF">2016-07-04T13:18:08Z</dcterms:modified>
</cp:coreProperties>
</file>