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60" r:id="rId3"/>
    <p:sldId id="270" r:id="rId4"/>
    <p:sldId id="271" r:id="rId5"/>
    <p:sldId id="269" r:id="rId6"/>
    <p:sldId id="257" r:id="rId7"/>
    <p:sldId id="268" r:id="rId8"/>
    <p:sldId id="261" r:id="rId9"/>
    <p:sldId id="262" r:id="rId10"/>
    <p:sldId id="265" r:id="rId11"/>
    <p:sldId id="272" r:id="rId12"/>
    <p:sldId id="273" r:id="rId13"/>
    <p:sldId id="266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3" autoAdjust="0"/>
    <p:restoredTop sz="94660"/>
  </p:normalViewPr>
  <p:slideViewPr>
    <p:cSldViewPr>
      <p:cViewPr varScale="1">
        <p:scale>
          <a:sx n="84" d="100"/>
          <a:sy n="84" d="100"/>
        </p:scale>
        <p:origin x="-1306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3;&#1048;&#1050;&#1054;-&#1042;&#1055;&#1056;\&#1048;&#1057;%20&#1054;&#1041;\&#1089;&#1090;&#1072;&#1090;&#1080;&#1089;&#1090;&#1080;&#1082;&#1072;\&#1085;&#1086;&#1074;&#1072;&#1103;%20&#1089;&#1090;&#1072;&#1090;%20&#1054;&#1041;\FirstData_&#1054;&#1073;8\&#1060;10%20&#1043;&#1080;&#1089;&#1090;&#1086;&#1075;&#1088;&#1072;&#1084;&#1084;&#1072;%20&#1073;&#1072;&#1083;&#1083;&#1086;&#1074;_&#1054;&#1073;&#1097;&#1077;&#1089;&#1090;&#1074;&#1086;&#1079;&#1085;&#1072;&#1085;&#1080;&#1077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3;&#1048;&#1050;&#1054;-&#1042;&#1055;&#1056;\&#1048;&#1057;%20&#1054;&#1041;\&#1089;&#1090;&#1072;&#1090;&#1080;&#1089;&#1090;&#1080;&#1082;&#1072;\&#1085;&#1086;&#1074;&#1072;&#1103;%20&#1089;&#1090;&#1072;&#1090;%20&#1054;&#1041;\FirstData_&#1054;&#1073;6\&#1060;10%20&#1043;&#1080;&#1089;&#1090;&#1086;&#1075;&#1088;&#1072;&#1084;&#1084;&#1072;%20&#1073;&#1072;&#1083;&#1083;&#1086;&#1074;_&#1054;&#1073;&#1097;&#1077;&#1089;&#1090;&#1074;&#1086;&#1079;&#1085;&#1072;&#1085;&#1080;&#1077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3;&#1048;&#1050;&#1054;-&#1042;&#1055;&#1056;\&#1048;&#1057;%20&#1054;&#1041;\&#1089;&#1090;&#1072;&#1090;&#1080;&#1089;&#1090;&#1080;&#1082;&#1072;\&#1048;&#1057;\FirstData_Hist6\&#1060;10%20&#1043;&#1080;&#1089;&#1090;&#1086;&#1075;&#1088;&#1072;&#1084;&#1084;&#1072;%20&#1073;&#1072;&#1083;&#1083;&#1086;&#1074;_&#1048;&#1089;&#1090;&#1086;&#1088;&#1080;&#1103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3;&#1048;&#1050;&#1054;-&#1042;&#1055;&#1056;\&#1048;&#1057;%20&#1054;&#1041;\&#1089;&#1090;&#1072;&#1090;&#1080;&#1089;&#1090;&#1080;&#1082;&#1072;\&#1048;&#1057;\&#1085;&#1086;&#1074;&#1099;&#1081;%208%20&#1082;&#1083;&#1072;&#1089;&#1089;%20FirstData\&#1060;10%20&#1043;&#1080;&#1089;&#1090;&#1086;&#1075;&#1088;&#1072;&#1084;&#1084;&#1072;%20&#1073;&#1072;&#1083;&#1083;&#1086;&#1074;_&#1048;&#1089;&#1090;&#1086;&#1088;&#1080;&#110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200"/>
            </a:pPr>
            <a:r>
              <a:rPr lang="ru-RU"/>
              <a:t>Обществознание (11806уч.)
НИКО-2016. 8 класс 
Распределение баллов (макс.балл - 23)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8.1431608609144432E-2"/>
          <c:y val="0.2892004164779412"/>
          <c:w val="0.90224949753057737"/>
          <c:h val="0.59820240770968469"/>
        </c:manualLayout>
      </c:layout>
      <c:barChart>
        <c:barDir val="col"/>
        <c:grouping val="clustered"/>
        <c:ser>
          <c:idx val="0"/>
          <c:order val="0"/>
          <c:tx>
            <c:v>%</c:v>
          </c:tx>
          <c:cat>
            <c:numLit>
              <c:formatCode>General</c:formatCode>
              <c:ptCount val="24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  <c:pt idx="17">
                <c:v>17</c:v>
              </c:pt>
              <c:pt idx="18">
                <c:v>18</c:v>
              </c:pt>
              <c:pt idx="19">
                <c:v>19</c:v>
              </c:pt>
              <c:pt idx="20">
                <c:v>20</c:v>
              </c:pt>
              <c:pt idx="21">
                <c:v>21</c:v>
              </c:pt>
              <c:pt idx="22">
                <c:v>22</c:v>
              </c:pt>
              <c:pt idx="23">
                <c:v>23</c:v>
              </c:pt>
            </c:numLit>
          </c:cat>
          <c:val>
            <c:numRef>
              <c:f>Лист1!$C$15:$Z$15</c:f>
              <c:numCache>
                <c:formatCode>General</c:formatCode>
                <c:ptCount val="24"/>
                <c:pt idx="0">
                  <c:v>1.8</c:v>
                </c:pt>
                <c:pt idx="1">
                  <c:v>2.7</c:v>
                </c:pt>
                <c:pt idx="2">
                  <c:v>3.9</c:v>
                </c:pt>
                <c:pt idx="3">
                  <c:v>5.3</c:v>
                </c:pt>
                <c:pt idx="4">
                  <c:v>6.9</c:v>
                </c:pt>
                <c:pt idx="5">
                  <c:v>8.1999999999999993</c:v>
                </c:pt>
                <c:pt idx="6">
                  <c:v>9</c:v>
                </c:pt>
                <c:pt idx="7">
                  <c:v>9.6</c:v>
                </c:pt>
                <c:pt idx="8">
                  <c:v>9.8000000000000007</c:v>
                </c:pt>
                <c:pt idx="9">
                  <c:v>9.6</c:v>
                </c:pt>
                <c:pt idx="10">
                  <c:v>8.6</c:v>
                </c:pt>
                <c:pt idx="11">
                  <c:v>7</c:v>
                </c:pt>
                <c:pt idx="12">
                  <c:v>5.8</c:v>
                </c:pt>
                <c:pt idx="13">
                  <c:v>4.3</c:v>
                </c:pt>
                <c:pt idx="14">
                  <c:v>3</c:v>
                </c:pt>
                <c:pt idx="15">
                  <c:v>2.1</c:v>
                </c:pt>
                <c:pt idx="16">
                  <c:v>1.3</c:v>
                </c:pt>
                <c:pt idx="17">
                  <c:v>0.74</c:v>
                </c:pt>
                <c:pt idx="18">
                  <c:v>0.22</c:v>
                </c:pt>
                <c:pt idx="19">
                  <c:v>0.2</c:v>
                </c:pt>
                <c:pt idx="20">
                  <c:v>0.01</c:v>
                </c:pt>
                <c:pt idx="21">
                  <c:v>0.02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axId val="100955264"/>
        <c:axId val="100985856"/>
      </c:barChart>
      <c:catAx>
        <c:axId val="100955264"/>
        <c:scaling>
          <c:orientation val="minMax"/>
        </c:scaling>
        <c:axPos val="b"/>
        <c:numFmt formatCode="General" sourceLinked="1"/>
        <c:tickLblPos val="nextTo"/>
        <c:crossAx val="100985856"/>
        <c:crosses val="autoZero"/>
        <c:auto val="1"/>
        <c:lblAlgn val="ctr"/>
        <c:lblOffset val="100"/>
      </c:catAx>
      <c:valAx>
        <c:axId val="100985856"/>
        <c:scaling>
          <c:orientation val="minMax"/>
        </c:scaling>
        <c:axPos val="l"/>
        <c:majorGridlines/>
        <c:numFmt formatCode="General" sourceLinked="1"/>
        <c:tickLblPos val="nextTo"/>
        <c:crossAx val="100955264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/>
              <a:t>Обществознание (13351уч.)
НИКО-2016. 6 класс 
Распределение баллов (макс.балл - 19)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%</c:v>
          </c:tx>
          <c:cat>
            <c:numLit>
              <c:formatCode>General</c:formatCode>
              <c:ptCount val="20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  <c:pt idx="17">
                <c:v>17</c:v>
              </c:pt>
              <c:pt idx="18">
                <c:v>18</c:v>
              </c:pt>
              <c:pt idx="19">
                <c:v>19</c:v>
              </c:pt>
            </c:numLit>
          </c:cat>
          <c:val>
            <c:numRef>
              <c:f>'[Ф10 Гистограмма баллов_Обществознание.xls]Лист1'!$C$15:$V$15</c:f>
              <c:numCache>
                <c:formatCode>General</c:formatCode>
                <c:ptCount val="20"/>
                <c:pt idx="0">
                  <c:v>0.64000000000000012</c:v>
                </c:pt>
                <c:pt idx="1">
                  <c:v>1.3</c:v>
                </c:pt>
                <c:pt idx="2">
                  <c:v>2</c:v>
                </c:pt>
                <c:pt idx="3">
                  <c:v>3.2</c:v>
                </c:pt>
                <c:pt idx="4">
                  <c:v>4.5</c:v>
                </c:pt>
                <c:pt idx="5">
                  <c:v>5.4</c:v>
                </c:pt>
                <c:pt idx="6">
                  <c:v>7.4</c:v>
                </c:pt>
                <c:pt idx="7">
                  <c:v>8.2000000000000011</c:v>
                </c:pt>
                <c:pt idx="8">
                  <c:v>9.6</c:v>
                </c:pt>
                <c:pt idx="9">
                  <c:v>10.7</c:v>
                </c:pt>
                <c:pt idx="10">
                  <c:v>11.1</c:v>
                </c:pt>
                <c:pt idx="11">
                  <c:v>10.6</c:v>
                </c:pt>
                <c:pt idx="12">
                  <c:v>9.1</c:v>
                </c:pt>
                <c:pt idx="13">
                  <c:v>6.9</c:v>
                </c:pt>
                <c:pt idx="14">
                  <c:v>4.5999999999999996</c:v>
                </c:pt>
                <c:pt idx="15">
                  <c:v>3</c:v>
                </c:pt>
                <c:pt idx="16">
                  <c:v>1.2</c:v>
                </c:pt>
                <c:pt idx="17">
                  <c:v>0.48000000000000004</c:v>
                </c:pt>
                <c:pt idx="18">
                  <c:v>7.0000000000000021E-2</c:v>
                </c:pt>
                <c:pt idx="19">
                  <c:v>3.0000000000000002E-2</c:v>
                </c:pt>
              </c:numCache>
            </c:numRef>
          </c:val>
        </c:ser>
        <c:axId val="104179584"/>
        <c:axId val="104194048"/>
      </c:barChart>
      <c:catAx>
        <c:axId val="104179584"/>
        <c:scaling>
          <c:orientation val="minMax"/>
        </c:scaling>
        <c:axPos val="b"/>
        <c:numFmt formatCode="General" sourceLinked="1"/>
        <c:tickLblPos val="nextTo"/>
        <c:crossAx val="104194048"/>
        <c:crosses val="autoZero"/>
        <c:auto val="1"/>
        <c:lblAlgn val="ctr"/>
        <c:lblOffset val="100"/>
      </c:catAx>
      <c:valAx>
        <c:axId val="104194048"/>
        <c:scaling>
          <c:orientation val="minMax"/>
        </c:scaling>
        <c:axPos val="l"/>
        <c:majorGridlines/>
        <c:numFmt formatCode="General" sourceLinked="1"/>
        <c:tickLblPos val="nextTo"/>
        <c:crossAx val="104179584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/>
              <a:t>История (13335уч.)
НИКО-2016. 6 класс 
Распределение баллов (макс.балл - 16)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%</c:v>
          </c:tx>
          <c:cat>
            <c:numLit>
              <c:formatCode>General</c:formatCode>
              <c:ptCount val="17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</c:numLit>
          </c:cat>
          <c:val>
            <c:numRef>
              <c:f>'[Ф10 Гистограмма баллов_История.xls]Лист1'!$C$15:$S$15</c:f>
              <c:numCache>
                <c:formatCode>General</c:formatCode>
                <c:ptCount val="17"/>
                <c:pt idx="0">
                  <c:v>2.4</c:v>
                </c:pt>
                <c:pt idx="1">
                  <c:v>7.2</c:v>
                </c:pt>
                <c:pt idx="2">
                  <c:v>11.2</c:v>
                </c:pt>
                <c:pt idx="3">
                  <c:v>12.4</c:v>
                </c:pt>
                <c:pt idx="4">
                  <c:v>11.3</c:v>
                </c:pt>
                <c:pt idx="5">
                  <c:v>10.1</c:v>
                </c:pt>
                <c:pt idx="6">
                  <c:v>9.8000000000000007</c:v>
                </c:pt>
                <c:pt idx="7">
                  <c:v>8.1</c:v>
                </c:pt>
                <c:pt idx="8">
                  <c:v>7.5</c:v>
                </c:pt>
                <c:pt idx="9">
                  <c:v>6.6</c:v>
                </c:pt>
                <c:pt idx="10">
                  <c:v>5.4</c:v>
                </c:pt>
                <c:pt idx="11">
                  <c:v>3.9</c:v>
                </c:pt>
                <c:pt idx="12">
                  <c:v>2.2999999999999998</c:v>
                </c:pt>
                <c:pt idx="13">
                  <c:v>1.3</c:v>
                </c:pt>
                <c:pt idx="14">
                  <c:v>0.5</c:v>
                </c:pt>
                <c:pt idx="15">
                  <c:v>0.13</c:v>
                </c:pt>
                <c:pt idx="16">
                  <c:v>1.0000000000000002E-2</c:v>
                </c:pt>
              </c:numCache>
            </c:numRef>
          </c:val>
        </c:ser>
        <c:axId val="102514048"/>
        <c:axId val="103947264"/>
      </c:barChart>
      <c:catAx>
        <c:axId val="102514048"/>
        <c:scaling>
          <c:orientation val="minMax"/>
        </c:scaling>
        <c:axPos val="b"/>
        <c:numFmt formatCode="General" sourceLinked="1"/>
        <c:tickLblPos val="nextTo"/>
        <c:crossAx val="103947264"/>
        <c:crosses val="autoZero"/>
        <c:auto val="1"/>
        <c:lblAlgn val="ctr"/>
        <c:lblOffset val="100"/>
      </c:catAx>
      <c:valAx>
        <c:axId val="103947264"/>
        <c:scaling>
          <c:orientation val="minMax"/>
        </c:scaling>
        <c:axPos val="l"/>
        <c:majorGridlines/>
        <c:numFmt formatCode="General" sourceLinked="1"/>
        <c:tickLblPos val="nextTo"/>
        <c:crossAx val="102514048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gap"/>
  </c:chart>
  <c:spPr>
    <a:solidFill>
      <a:schemeClr val="bg1"/>
    </a:soli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200"/>
            </a:pPr>
            <a:r>
              <a:rPr lang="ru-RU"/>
              <a:t>История (11676уч.)
НИКО-2016. 8 класс 
Распределение баллов (макс.балл - 20)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%</c:v>
          </c:tx>
          <c:cat>
            <c:numLit>
              <c:formatCode>General</c:formatCode>
              <c:ptCount val="21"/>
              <c:pt idx="0">
                <c:v>0</c:v>
              </c:pt>
              <c:pt idx="1">
                <c:v>1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  <c:pt idx="17">
                <c:v>17</c:v>
              </c:pt>
              <c:pt idx="18">
                <c:v>18</c:v>
              </c:pt>
              <c:pt idx="19">
                <c:v>19</c:v>
              </c:pt>
              <c:pt idx="20">
                <c:v>20</c:v>
              </c:pt>
            </c:numLit>
          </c:cat>
          <c:val>
            <c:numRef>
              <c:f>Лист1!$C$15:$W$15</c:f>
              <c:numCache>
                <c:formatCode>General</c:formatCode>
                <c:ptCount val="21"/>
                <c:pt idx="0">
                  <c:v>5.6</c:v>
                </c:pt>
                <c:pt idx="1">
                  <c:v>10.3</c:v>
                </c:pt>
                <c:pt idx="2">
                  <c:v>11.7</c:v>
                </c:pt>
                <c:pt idx="3">
                  <c:v>10.5</c:v>
                </c:pt>
                <c:pt idx="4">
                  <c:v>9.6</c:v>
                </c:pt>
                <c:pt idx="5">
                  <c:v>8.9</c:v>
                </c:pt>
                <c:pt idx="6">
                  <c:v>8</c:v>
                </c:pt>
                <c:pt idx="7">
                  <c:v>7.6</c:v>
                </c:pt>
                <c:pt idx="8">
                  <c:v>6.8</c:v>
                </c:pt>
                <c:pt idx="9">
                  <c:v>5.3</c:v>
                </c:pt>
                <c:pt idx="10">
                  <c:v>4.7</c:v>
                </c:pt>
                <c:pt idx="11">
                  <c:v>3.9</c:v>
                </c:pt>
                <c:pt idx="12">
                  <c:v>2.9</c:v>
                </c:pt>
                <c:pt idx="13">
                  <c:v>2.1</c:v>
                </c:pt>
                <c:pt idx="14">
                  <c:v>1.1000000000000001</c:v>
                </c:pt>
                <c:pt idx="15">
                  <c:v>0.67</c:v>
                </c:pt>
                <c:pt idx="16">
                  <c:v>0.34</c:v>
                </c:pt>
                <c:pt idx="17">
                  <c:v>0.09</c:v>
                </c:pt>
                <c:pt idx="18">
                  <c:v>0.02</c:v>
                </c:pt>
                <c:pt idx="19">
                  <c:v>0.01</c:v>
                </c:pt>
                <c:pt idx="20">
                  <c:v>0</c:v>
                </c:pt>
              </c:numCache>
            </c:numRef>
          </c:val>
        </c:ser>
        <c:axId val="104742912"/>
        <c:axId val="104745984"/>
      </c:barChart>
      <c:catAx>
        <c:axId val="104742912"/>
        <c:scaling>
          <c:orientation val="minMax"/>
        </c:scaling>
        <c:axPos val="b"/>
        <c:numFmt formatCode="General" sourceLinked="1"/>
        <c:tickLblPos val="nextTo"/>
        <c:crossAx val="104745984"/>
        <c:crosses val="autoZero"/>
        <c:auto val="1"/>
        <c:lblAlgn val="ctr"/>
        <c:lblOffset val="100"/>
      </c:catAx>
      <c:valAx>
        <c:axId val="104745984"/>
        <c:scaling>
          <c:orientation val="minMax"/>
        </c:scaling>
        <c:axPos val="l"/>
        <c:majorGridlines/>
        <c:numFmt formatCode="General" sourceLinked="1"/>
        <c:tickLblPos val="nextTo"/>
        <c:crossAx val="104742912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B435BC-6DE9-44D0-A7F5-BA69E6628304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0FE7E30-68D8-4D43-AD4E-8D066C7B90D8}">
      <dgm:prSet phldrT="[Текст]"/>
      <dgm:spPr/>
      <dgm:t>
        <a:bodyPr/>
        <a:lstStyle/>
        <a:p>
          <a:r>
            <a:rPr lang="ru-RU" b="1" dirty="0" smtClean="0"/>
            <a:t>Федеральные</a:t>
          </a:r>
          <a:endParaRPr lang="ru-RU" b="1" dirty="0"/>
        </a:p>
      </dgm:t>
    </dgm:pt>
    <dgm:pt modelId="{6F666F27-5BDC-43DC-8EF0-F3B770F334B0}" type="parTrans" cxnId="{266A2688-48CE-4B70-938D-FE79940994D0}">
      <dgm:prSet/>
      <dgm:spPr/>
      <dgm:t>
        <a:bodyPr/>
        <a:lstStyle/>
        <a:p>
          <a:endParaRPr lang="ru-RU"/>
        </a:p>
      </dgm:t>
    </dgm:pt>
    <dgm:pt modelId="{D26A6EEB-E35E-4022-93E7-3002C9E068D4}" type="sibTrans" cxnId="{266A2688-48CE-4B70-938D-FE79940994D0}">
      <dgm:prSet/>
      <dgm:spPr/>
      <dgm:t>
        <a:bodyPr/>
        <a:lstStyle/>
        <a:p>
          <a:endParaRPr lang="ru-RU"/>
        </a:p>
      </dgm:t>
    </dgm:pt>
    <dgm:pt modelId="{8D9B376B-860E-4EEF-9125-243E04C0BA4B}">
      <dgm:prSet phldrT="[Текст]" custT="1"/>
      <dgm:spPr/>
      <dgm:t>
        <a:bodyPr/>
        <a:lstStyle/>
        <a:p>
          <a:r>
            <a:rPr lang="ru-RU" sz="2400" dirty="0" smtClean="0"/>
            <a:t>ВПР</a:t>
          </a:r>
          <a:endParaRPr lang="ru-RU" sz="2400" dirty="0"/>
        </a:p>
      </dgm:t>
    </dgm:pt>
    <dgm:pt modelId="{837C0BBD-91D9-4341-AC08-4EA3B99E2040}" type="parTrans" cxnId="{70EDECA7-4B65-4401-BC0F-1924367BF36D}">
      <dgm:prSet/>
      <dgm:spPr/>
      <dgm:t>
        <a:bodyPr/>
        <a:lstStyle/>
        <a:p>
          <a:endParaRPr lang="ru-RU"/>
        </a:p>
      </dgm:t>
    </dgm:pt>
    <dgm:pt modelId="{0DEA1821-818F-448C-ADD4-5E946210AC43}" type="sibTrans" cxnId="{70EDECA7-4B65-4401-BC0F-1924367BF36D}">
      <dgm:prSet/>
      <dgm:spPr/>
      <dgm:t>
        <a:bodyPr/>
        <a:lstStyle/>
        <a:p>
          <a:endParaRPr lang="ru-RU"/>
        </a:p>
      </dgm:t>
    </dgm:pt>
    <dgm:pt modelId="{736CEA8F-743D-4367-87BF-FBA80E86535C}">
      <dgm:prSet phldrT="[Текст]" custT="1"/>
      <dgm:spPr/>
      <dgm:t>
        <a:bodyPr/>
        <a:lstStyle/>
        <a:p>
          <a:r>
            <a:rPr lang="ru-RU" sz="2400" dirty="0" smtClean="0"/>
            <a:t>НИКО </a:t>
          </a:r>
          <a:r>
            <a:rPr lang="ru-RU" sz="2000" dirty="0" smtClean="0"/>
            <a:t>(выборочные исследования)</a:t>
          </a:r>
          <a:endParaRPr lang="ru-RU" sz="2400" dirty="0"/>
        </a:p>
      </dgm:t>
    </dgm:pt>
    <dgm:pt modelId="{CA9989F0-F519-4718-8CEC-FBE1D0882C21}" type="parTrans" cxnId="{5B0BC8CE-541D-47D1-A848-9CC8D99F61C7}">
      <dgm:prSet/>
      <dgm:spPr/>
      <dgm:t>
        <a:bodyPr/>
        <a:lstStyle/>
        <a:p>
          <a:endParaRPr lang="ru-RU"/>
        </a:p>
      </dgm:t>
    </dgm:pt>
    <dgm:pt modelId="{84EF9FD4-8EE7-48F2-A6F1-63530DC8E2E5}" type="sibTrans" cxnId="{5B0BC8CE-541D-47D1-A848-9CC8D99F61C7}">
      <dgm:prSet/>
      <dgm:spPr/>
      <dgm:t>
        <a:bodyPr/>
        <a:lstStyle/>
        <a:p>
          <a:endParaRPr lang="ru-RU"/>
        </a:p>
      </dgm:t>
    </dgm:pt>
    <dgm:pt modelId="{5B012359-3D4A-4246-A2B0-29184A24C3D1}">
      <dgm:prSet phldrT="[Текст]"/>
      <dgm:spPr/>
      <dgm:t>
        <a:bodyPr/>
        <a:lstStyle/>
        <a:p>
          <a:r>
            <a:rPr lang="ru-RU" b="1" dirty="0" smtClean="0"/>
            <a:t>Региональные</a:t>
          </a:r>
          <a:endParaRPr lang="ru-RU" b="1" dirty="0"/>
        </a:p>
      </dgm:t>
    </dgm:pt>
    <dgm:pt modelId="{4B1F9EF1-BAE2-4C32-A69A-B267CF7CF471}" type="parTrans" cxnId="{63C85010-A05F-4750-AEFC-C5868378A459}">
      <dgm:prSet/>
      <dgm:spPr/>
      <dgm:t>
        <a:bodyPr/>
        <a:lstStyle/>
        <a:p>
          <a:endParaRPr lang="ru-RU"/>
        </a:p>
      </dgm:t>
    </dgm:pt>
    <dgm:pt modelId="{13AD10A2-5B96-4C7B-BD0F-662A3EA6C631}" type="sibTrans" cxnId="{63C85010-A05F-4750-AEFC-C5868378A459}">
      <dgm:prSet/>
      <dgm:spPr/>
      <dgm:t>
        <a:bodyPr/>
        <a:lstStyle/>
        <a:p>
          <a:endParaRPr lang="ru-RU"/>
        </a:p>
      </dgm:t>
    </dgm:pt>
    <dgm:pt modelId="{8897CE63-1EAF-49A0-B2DC-7FCDE9C166C5}">
      <dgm:prSet phldrT="[Текст]"/>
      <dgm:spPr/>
      <dgm:t>
        <a:bodyPr/>
        <a:lstStyle/>
        <a:p>
          <a:r>
            <a:rPr lang="ru-RU" dirty="0" smtClean="0"/>
            <a:t>Рубежный (тематический) контроль</a:t>
          </a:r>
          <a:endParaRPr lang="ru-RU" dirty="0"/>
        </a:p>
      </dgm:t>
    </dgm:pt>
    <dgm:pt modelId="{E5719CD2-036D-47D2-81FE-C1237945EDEF}" type="parTrans" cxnId="{3392760F-D894-4217-8E4A-76EABBB51925}">
      <dgm:prSet/>
      <dgm:spPr/>
      <dgm:t>
        <a:bodyPr/>
        <a:lstStyle/>
        <a:p>
          <a:endParaRPr lang="ru-RU"/>
        </a:p>
      </dgm:t>
    </dgm:pt>
    <dgm:pt modelId="{ADA32E0C-8E33-48CF-BF18-534B956C252A}" type="sibTrans" cxnId="{3392760F-D894-4217-8E4A-76EABBB51925}">
      <dgm:prSet/>
      <dgm:spPr/>
      <dgm:t>
        <a:bodyPr/>
        <a:lstStyle/>
        <a:p>
          <a:endParaRPr lang="ru-RU"/>
        </a:p>
      </dgm:t>
    </dgm:pt>
    <dgm:pt modelId="{762658D9-DEB4-43C6-BD3E-00F899A62FEB}">
      <dgm:prSet phldrT="[Текст]"/>
      <dgm:spPr/>
      <dgm:t>
        <a:bodyPr/>
        <a:lstStyle/>
        <a:p>
          <a:r>
            <a:rPr lang="ru-RU" dirty="0" smtClean="0"/>
            <a:t>Иные диагностики на основе региональных программ ОКО</a:t>
          </a:r>
          <a:endParaRPr lang="ru-RU" dirty="0"/>
        </a:p>
      </dgm:t>
    </dgm:pt>
    <dgm:pt modelId="{23267899-F005-4D21-B764-CD9C9A350B4A}" type="parTrans" cxnId="{1F4B14F9-287D-41CA-BBFA-C989B145DA9B}">
      <dgm:prSet/>
      <dgm:spPr/>
      <dgm:t>
        <a:bodyPr/>
        <a:lstStyle/>
        <a:p>
          <a:endParaRPr lang="ru-RU"/>
        </a:p>
      </dgm:t>
    </dgm:pt>
    <dgm:pt modelId="{456EA93B-01C1-448A-9E4C-B9A917179CD8}" type="sibTrans" cxnId="{1F4B14F9-287D-41CA-BBFA-C989B145DA9B}">
      <dgm:prSet/>
      <dgm:spPr/>
      <dgm:t>
        <a:bodyPr/>
        <a:lstStyle/>
        <a:p>
          <a:endParaRPr lang="ru-RU"/>
        </a:p>
      </dgm:t>
    </dgm:pt>
    <dgm:pt modelId="{EF76A5B2-5DA7-4981-9407-0F55C8473FC0}">
      <dgm:prSet phldrT="[Текст]"/>
      <dgm:spPr/>
      <dgm:t>
        <a:bodyPr/>
        <a:lstStyle/>
        <a:p>
          <a:r>
            <a:rPr lang="ru-RU" b="1" dirty="0" smtClean="0"/>
            <a:t>ГИА</a:t>
          </a:r>
          <a:endParaRPr lang="ru-RU" b="1" dirty="0"/>
        </a:p>
      </dgm:t>
    </dgm:pt>
    <dgm:pt modelId="{6C2EB958-60F3-493B-B69E-AF0D0FEAA96A}" type="parTrans" cxnId="{34C90F3C-F814-4F4B-A64C-85700325FA88}">
      <dgm:prSet/>
      <dgm:spPr/>
      <dgm:t>
        <a:bodyPr/>
        <a:lstStyle/>
        <a:p>
          <a:endParaRPr lang="ru-RU"/>
        </a:p>
      </dgm:t>
    </dgm:pt>
    <dgm:pt modelId="{2DF47819-51C8-4BA0-BF87-5C8BB26D2B7C}" type="sibTrans" cxnId="{34C90F3C-F814-4F4B-A64C-85700325FA88}">
      <dgm:prSet/>
      <dgm:spPr/>
      <dgm:t>
        <a:bodyPr/>
        <a:lstStyle/>
        <a:p>
          <a:endParaRPr lang="ru-RU"/>
        </a:p>
      </dgm:t>
    </dgm:pt>
    <dgm:pt modelId="{63D97E9F-A39C-41D4-A231-773491BD14C8}">
      <dgm:prSet phldrT="[Текст]" custT="1"/>
      <dgm:spPr/>
      <dgm:t>
        <a:bodyPr/>
        <a:lstStyle/>
        <a:p>
          <a:r>
            <a:rPr lang="ru-RU" sz="2000" dirty="0" smtClean="0"/>
            <a:t>ГИА  </a:t>
          </a:r>
          <a:r>
            <a:rPr lang="ru-RU" sz="1600" dirty="0" smtClean="0"/>
            <a:t>(ОГЭ, ГВЭ, ЕГЭ по русскому языку и математике)</a:t>
          </a:r>
          <a:endParaRPr lang="ru-RU" sz="1600" dirty="0"/>
        </a:p>
      </dgm:t>
    </dgm:pt>
    <dgm:pt modelId="{AE87BF6B-FADF-4322-A97B-4CA6718BF608}" type="parTrans" cxnId="{587A026A-4982-4FED-ABB0-6445777B08EB}">
      <dgm:prSet/>
      <dgm:spPr/>
      <dgm:t>
        <a:bodyPr/>
        <a:lstStyle/>
        <a:p>
          <a:endParaRPr lang="ru-RU"/>
        </a:p>
      </dgm:t>
    </dgm:pt>
    <dgm:pt modelId="{2503F051-80E6-4649-85F9-6172EE83B435}" type="sibTrans" cxnId="{587A026A-4982-4FED-ABB0-6445777B08EB}">
      <dgm:prSet/>
      <dgm:spPr/>
      <dgm:t>
        <a:bodyPr/>
        <a:lstStyle/>
        <a:p>
          <a:endParaRPr lang="ru-RU"/>
        </a:p>
      </dgm:t>
    </dgm:pt>
    <dgm:pt modelId="{19F379BB-3BFC-46FD-A9DC-B16C7702E5A3}">
      <dgm:prSet phldrT="[Текст]" custT="1"/>
      <dgm:spPr/>
      <dgm:t>
        <a:bodyPr/>
        <a:lstStyle/>
        <a:p>
          <a:r>
            <a:rPr lang="ru-RU" sz="1800" dirty="0" smtClean="0"/>
            <a:t>Конкурсный отбор в вузы</a:t>
          </a:r>
          <a:endParaRPr lang="ru-RU" sz="1800" dirty="0"/>
        </a:p>
      </dgm:t>
    </dgm:pt>
    <dgm:pt modelId="{A4860475-3B80-44A5-9484-4A51BD75205E}" type="parTrans" cxnId="{FCC5499F-EADB-448C-B603-E99FFD0EFAB8}">
      <dgm:prSet/>
      <dgm:spPr/>
      <dgm:t>
        <a:bodyPr/>
        <a:lstStyle/>
        <a:p>
          <a:endParaRPr lang="ru-RU"/>
        </a:p>
      </dgm:t>
    </dgm:pt>
    <dgm:pt modelId="{5D809C6F-B519-40BB-8400-94134B6E9DEB}" type="sibTrans" cxnId="{FCC5499F-EADB-448C-B603-E99FFD0EFAB8}">
      <dgm:prSet/>
      <dgm:spPr/>
      <dgm:t>
        <a:bodyPr/>
        <a:lstStyle/>
        <a:p>
          <a:endParaRPr lang="ru-RU"/>
        </a:p>
      </dgm:t>
    </dgm:pt>
    <dgm:pt modelId="{F94710F4-D66C-4565-9E46-7A237C447BA9}" type="pres">
      <dgm:prSet presAssocID="{5AB435BC-6DE9-44D0-A7F5-BA69E662830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0F813C-D020-4131-9FFC-A566507C8636}" type="pres">
      <dgm:prSet presAssocID="{5AB435BC-6DE9-44D0-A7F5-BA69E6628304}" presName="tSp" presStyleCnt="0"/>
      <dgm:spPr/>
    </dgm:pt>
    <dgm:pt modelId="{333E447E-FB71-4FE7-B3F1-4CC2A181ADB6}" type="pres">
      <dgm:prSet presAssocID="{5AB435BC-6DE9-44D0-A7F5-BA69E6628304}" presName="bSp" presStyleCnt="0"/>
      <dgm:spPr/>
    </dgm:pt>
    <dgm:pt modelId="{EF56060B-3F40-49B6-B0E2-B2ECD8283499}" type="pres">
      <dgm:prSet presAssocID="{5AB435BC-6DE9-44D0-A7F5-BA69E6628304}" presName="process" presStyleCnt="0"/>
      <dgm:spPr/>
    </dgm:pt>
    <dgm:pt modelId="{E0D0525F-0D46-48FD-8A98-6436B36C3DB2}" type="pres">
      <dgm:prSet presAssocID="{F0FE7E30-68D8-4D43-AD4E-8D066C7B90D8}" presName="composite1" presStyleCnt="0"/>
      <dgm:spPr/>
    </dgm:pt>
    <dgm:pt modelId="{7DAC4DDA-E4A2-43FC-BB92-FE38CFDAF1AC}" type="pres">
      <dgm:prSet presAssocID="{F0FE7E30-68D8-4D43-AD4E-8D066C7B90D8}" presName="dummyNode1" presStyleLbl="node1" presStyleIdx="0" presStyleCnt="3"/>
      <dgm:spPr/>
    </dgm:pt>
    <dgm:pt modelId="{B8F8F0A2-745C-41CC-8192-AC9BCE71D956}" type="pres">
      <dgm:prSet presAssocID="{F0FE7E30-68D8-4D43-AD4E-8D066C7B90D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78553-1664-4875-A129-1FB7DC6C319D}" type="pres">
      <dgm:prSet presAssocID="{F0FE7E30-68D8-4D43-AD4E-8D066C7B90D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7DC19-E752-4F37-B937-16B57F6A436D}" type="pres">
      <dgm:prSet presAssocID="{F0FE7E30-68D8-4D43-AD4E-8D066C7B90D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6885CF-529A-47F2-A81C-4A25E14EB3BF}" type="pres">
      <dgm:prSet presAssocID="{F0FE7E30-68D8-4D43-AD4E-8D066C7B90D8}" presName="connSite1" presStyleCnt="0"/>
      <dgm:spPr/>
    </dgm:pt>
    <dgm:pt modelId="{CB7CA52C-D0AF-4C94-85E1-8C7667190130}" type="pres">
      <dgm:prSet presAssocID="{D26A6EEB-E35E-4022-93E7-3002C9E068D4}" presName="Name9" presStyleLbl="sibTrans2D1" presStyleIdx="0" presStyleCnt="2"/>
      <dgm:spPr/>
      <dgm:t>
        <a:bodyPr/>
        <a:lstStyle/>
        <a:p>
          <a:endParaRPr lang="ru-RU"/>
        </a:p>
      </dgm:t>
    </dgm:pt>
    <dgm:pt modelId="{B8901C6C-16CA-4D57-9113-05F340F68EBC}" type="pres">
      <dgm:prSet presAssocID="{5B012359-3D4A-4246-A2B0-29184A24C3D1}" presName="composite2" presStyleCnt="0"/>
      <dgm:spPr/>
    </dgm:pt>
    <dgm:pt modelId="{290421FE-6AF0-4FCE-B0D7-87B2AB8917C0}" type="pres">
      <dgm:prSet presAssocID="{5B012359-3D4A-4246-A2B0-29184A24C3D1}" presName="dummyNode2" presStyleLbl="node1" presStyleIdx="0" presStyleCnt="3"/>
      <dgm:spPr/>
    </dgm:pt>
    <dgm:pt modelId="{55EFDC77-523F-4B31-A7BE-F04946FECF27}" type="pres">
      <dgm:prSet presAssocID="{5B012359-3D4A-4246-A2B0-29184A24C3D1}" presName="childNode2" presStyleLbl="bgAcc1" presStyleIdx="1" presStyleCnt="3" custScaleY="127228" custLinFactNeighborX="1947" custLinFactNeighborY="9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EB40-D5B5-4DB1-936F-4F304E6D88BF}" type="pres">
      <dgm:prSet presAssocID="{5B012359-3D4A-4246-A2B0-29184A24C3D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988AB-BB9D-4836-B599-8FBEB3CA1BAE}" type="pres">
      <dgm:prSet presAssocID="{5B012359-3D4A-4246-A2B0-29184A24C3D1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D0057-90BE-4E4A-B802-95371FA55D7C}" type="pres">
      <dgm:prSet presAssocID="{5B012359-3D4A-4246-A2B0-29184A24C3D1}" presName="connSite2" presStyleCnt="0"/>
      <dgm:spPr/>
    </dgm:pt>
    <dgm:pt modelId="{096C3BE3-3812-4FF1-B853-5DD64C11401F}" type="pres">
      <dgm:prSet presAssocID="{13AD10A2-5B96-4C7B-BD0F-662A3EA6C631}" presName="Name18" presStyleLbl="sibTrans2D1" presStyleIdx="1" presStyleCnt="2"/>
      <dgm:spPr/>
      <dgm:t>
        <a:bodyPr/>
        <a:lstStyle/>
        <a:p>
          <a:endParaRPr lang="ru-RU"/>
        </a:p>
      </dgm:t>
    </dgm:pt>
    <dgm:pt modelId="{18336F90-2DF1-4A6A-86BD-74794AAC0B2E}" type="pres">
      <dgm:prSet presAssocID="{EF76A5B2-5DA7-4981-9407-0F55C8473FC0}" presName="composite1" presStyleCnt="0"/>
      <dgm:spPr/>
    </dgm:pt>
    <dgm:pt modelId="{A453C8DF-B500-482E-94E9-9BEAA3324D34}" type="pres">
      <dgm:prSet presAssocID="{EF76A5B2-5DA7-4981-9407-0F55C8473FC0}" presName="dummyNode1" presStyleLbl="node1" presStyleIdx="1" presStyleCnt="3"/>
      <dgm:spPr/>
    </dgm:pt>
    <dgm:pt modelId="{B21CF583-32A6-42E6-8116-CFA0B98448D7}" type="pres">
      <dgm:prSet presAssocID="{EF76A5B2-5DA7-4981-9407-0F55C8473FC0}" presName="childNode1" presStyleLbl="bgAcc1" presStyleIdx="2" presStyleCnt="3" custScaleY="115833" custLinFactNeighborX="-1336" custLinFactNeighborY="-8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F0FCB-4A86-4943-8E7A-AA86C28A9C3A}" type="pres">
      <dgm:prSet presAssocID="{EF76A5B2-5DA7-4981-9407-0F55C8473FC0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35DCF-7E7D-4EE9-86EA-5684150C0B05}" type="pres">
      <dgm:prSet presAssocID="{EF76A5B2-5DA7-4981-9407-0F55C8473FC0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39E01-7676-4316-8028-702543B75569}" type="pres">
      <dgm:prSet presAssocID="{EF76A5B2-5DA7-4981-9407-0F55C8473FC0}" presName="connSite1" presStyleCnt="0"/>
      <dgm:spPr/>
    </dgm:pt>
  </dgm:ptLst>
  <dgm:cxnLst>
    <dgm:cxn modelId="{70EDECA7-4B65-4401-BC0F-1924367BF36D}" srcId="{F0FE7E30-68D8-4D43-AD4E-8D066C7B90D8}" destId="{8D9B376B-860E-4EEF-9125-243E04C0BA4B}" srcOrd="0" destOrd="0" parTransId="{837C0BBD-91D9-4341-AC08-4EA3B99E2040}" sibTransId="{0DEA1821-818F-448C-ADD4-5E946210AC43}"/>
    <dgm:cxn modelId="{63C85010-A05F-4750-AEFC-C5868378A459}" srcId="{5AB435BC-6DE9-44D0-A7F5-BA69E6628304}" destId="{5B012359-3D4A-4246-A2B0-29184A24C3D1}" srcOrd="1" destOrd="0" parTransId="{4B1F9EF1-BAE2-4C32-A69A-B267CF7CF471}" sibTransId="{13AD10A2-5B96-4C7B-BD0F-662A3EA6C631}"/>
    <dgm:cxn modelId="{D942745C-2859-4941-9847-79806B9FFB8B}" type="presOf" srcId="{19F379BB-3BFC-46FD-A9DC-B16C7702E5A3}" destId="{A1DF0FCB-4A86-4943-8E7A-AA86C28A9C3A}" srcOrd="1" destOrd="1" presId="urn:microsoft.com/office/officeart/2005/8/layout/hProcess4"/>
    <dgm:cxn modelId="{6D559529-BA08-401E-8653-909E64550BFA}" type="presOf" srcId="{8897CE63-1EAF-49A0-B2DC-7FCDE9C166C5}" destId="{55EFDC77-523F-4B31-A7BE-F04946FECF27}" srcOrd="0" destOrd="0" presId="urn:microsoft.com/office/officeart/2005/8/layout/hProcess4"/>
    <dgm:cxn modelId="{BFA15FF4-8602-467E-91BD-8EDA14153553}" type="presOf" srcId="{5AB435BC-6DE9-44D0-A7F5-BA69E6628304}" destId="{F94710F4-D66C-4565-9E46-7A237C447BA9}" srcOrd="0" destOrd="0" presId="urn:microsoft.com/office/officeart/2005/8/layout/hProcess4"/>
    <dgm:cxn modelId="{D09DFB8C-4D07-48E6-B703-CEBD0E044180}" type="presOf" srcId="{8D9B376B-860E-4EEF-9125-243E04C0BA4B}" destId="{B8F8F0A2-745C-41CC-8192-AC9BCE71D956}" srcOrd="0" destOrd="0" presId="urn:microsoft.com/office/officeart/2005/8/layout/hProcess4"/>
    <dgm:cxn modelId="{9533BBDE-C25D-4744-926C-350EC59C8BDC}" type="presOf" srcId="{8897CE63-1EAF-49A0-B2DC-7FCDE9C166C5}" destId="{CB76EB40-D5B5-4DB1-936F-4F304E6D88BF}" srcOrd="1" destOrd="0" presId="urn:microsoft.com/office/officeart/2005/8/layout/hProcess4"/>
    <dgm:cxn modelId="{0985201A-627B-4283-9947-56506644A7F0}" type="presOf" srcId="{F0FE7E30-68D8-4D43-AD4E-8D066C7B90D8}" destId="{1CA7DC19-E752-4F37-B937-16B57F6A436D}" srcOrd="0" destOrd="0" presId="urn:microsoft.com/office/officeart/2005/8/layout/hProcess4"/>
    <dgm:cxn modelId="{3392760F-D894-4217-8E4A-76EABBB51925}" srcId="{5B012359-3D4A-4246-A2B0-29184A24C3D1}" destId="{8897CE63-1EAF-49A0-B2DC-7FCDE9C166C5}" srcOrd="0" destOrd="0" parTransId="{E5719CD2-036D-47D2-81FE-C1237945EDEF}" sibTransId="{ADA32E0C-8E33-48CF-BF18-534B956C252A}"/>
    <dgm:cxn modelId="{96D78561-2325-4FFA-8F64-69BA67A14F43}" type="presOf" srcId="{19F379BB-3BFC-46FD-A9DC-B16C7702E5A3}" destId="{B21CF583-32A6-42E6-8116-CFA0B98448D7}" srcOrd="0" destOrd="1" presId="urn:microsoft.com/office/officeart/2005/8/layout/hProcess4"/>
    <dgm:cxn modelId="{266A2688-48CE-4B70-938D-FE79940994D0}" srcId="{5AB435BC-6DE9-44D0-A7F5-BA69E6628304}" destId="{F0FE7E30-68D8-4D43-AD4E-8D066C7B90D8}" srcOrd="0" destOrd="0" parTransId="{6F666F27-5BDC-43DC-8EF0-F3B770F334B0}" sibTransId="{D26A6EEB-E35E-4022-93E7-3002C9E068D4}"/>
    <dgm:cxn modelId="{34C3091C-68D4-48AA-8467-694BEA80B4C0}" type="presOf" srcId="{63D97E9F-A39C-41D4-A231-773491BD14C8}" destId="{A1DF0FCB-4A86-4943-8E7A-AA86C28A9C3A}" srcOrd="1" destOrd="0" presId="urn:microsoft.com/office/officeart/2005/8/layout/hProcess4"/>
    <dgm:cxn modelId="{9578DEBF-C7D7-4FD9-B384-4A8DB52C8AC5}" type="presOf" srcId="{736CEA8F-743D-4367-87BF-FBA80E86535C}" destId="{5AC78553-1664-4875-A129-1FB7DC6C319D}" srcOrd="1" destOrd="1" presId="urn:microsoft.com/office/officeart/2005/8/layout/hProcess4"/>
    <dgm:cxn modelId="{EE2D96C5-C2A8-4A5C-9147-F52E6FDD5F67}" type="presOf" srcId="{EF76A5B2-5DA7-4981-9407-0F55C8473FC0}" destId="{08335DCF-7E7D-4EE9-86EA-5684150C0B05}" srcOrd="0" destOrd="0" presId="urn:microsoft.com/office/officeart/2005/8/layout/hProcess4"/>
    <dgm:cxn modelId="{FCC5499F-EADB-448C-B603-E99FFD0EFAB8}" srcId="{EF76A5B2-5DA7-4981-9407-0F55C8473FC0}" destId="{19F379BB-3BFC-46FD-A9DC-B16C7702E5A3}" srcOrd="1" destOrd="0" parTransId="{A4860475-3B80-44A5-9484-4A51BD75205E}" sibTransId="{5D809C6F-B519-40BB-8400-94134B6E9DEB}"/>
    <dgm:cxn modelId="{54E8A5AC-2928-4E17-A34D-153537F8650A}" type="presOf" srcId="{8D9B376B-860E-4EEF-9125-243E04C0BA4B}" destId="{5AC78553-1664-4875-A129-1FB7DC6C319D}" srcOrd="1" destOrd="0" presId="urn:microsoft.com/office/officeart/2005/8/layout/hProcess4"/>
    <dgm:cxn modelId="{C4E2E42F-99BC-4993-9435-21C09CE796D7}" type="presOf" srcId="{D26A6EEB-E35E-4022-93E7-3002C9E068D4}" destId="{CB7CA52C-D0AF-4C94-85E1-8C7667190130}" srcOrd="0" destOrd="0" presId="urn:microsoft.com/office/officeart/2005/8/layout/hProcess4"/>
    <dgm:cxn modelId="{D855AD1F-3C49-4D76-B148-541E5296F7EB}" type="presOf" srcId="{736CEA8F-743D-4367-87BF-FBA80E86535C}" destId="{B8F8F0A2-745C-41CC-8192-AC9BCE71D956}" srcOrd="0" destOrd="1" presId="urn:microsoft.com/office/officeart/2005/8/layout/hProcess4"/>
    <dgm:cxn modelId="{698F5F26-C935-42C8-B51B-9427AF6D4ED1}" type="presOf" srcId="{63D97E9F-A39C-41D4-A231-773491BD14C8}" destId="{B21CF583-32A6-42E6-8116-CFA0B98448D7}" srcOrd="0" destOrd="0" presId="urn:microsoft.com/office/officeart/2005/8/layout/hProcess4"/>
    <dgm:cxn modelId="{34C90F3C-F814-4F4B-A64C-85700325FA88}" srcId="{5AB435BC-6DE9-44D0-A7F5-BA69E6628304}" destId="{EF76A5B2-5DA7-4981-9407-0F55C8473FC0}" srcOrd="2" destOrd="0" parTransId="{6C2EB958-60F3-493B-B69E-AF0D0FEAA96A}" sibTransId="{2DF47819-51C8-4BA0-BF87-5C8BB26D2B7C}"/>
    <dgm:cxn modelId="{B6E40076-0ECB-4529-AF61-C1166801583F}" type="presOf" srcId="{762658D9-DEB4-43C6-BD3E-00F899A62FEB}" destId="{55EFDC77-523F-4B31-A7BE-F04946FECF27}" srcOrd="0" destOrd="1" presId="urn:microsoft.com/office/officeart/2005/8/layout/hProcess4"/>
    <dgm:cxn modelId="{637699F8-8B5F-4EF2-8A5E-244873ECD782}" type="presOf" srcId="{13AD10A2-5B96-4C7B-BD0F-662A3EA6C631}" destId="{096C3BE3-3812-4FF1-B853-5DD64C11401F}" srcOrd="0" destOrd="0" presId="urn:microsoft.com/office/officeart/2005/8/layout/hProcess4"/>
    <dgm:cxn modelId="{587A026A-4982-4FED-ABB0-6445777B08EB}" srcId="{EF76A5B2-5DA7-4981-9407-0F55C8473FC0}" destId="{63D97E9F-A39C-41D4-A231-773491BD14C8}" srcOrd="0" destOrd="0" parTransId="{AE87BF6B-FADF-4322-A97B-4CA6718BF608}" sibTransId="{2503F051-80E6-4649-85F9-6172EE83B435}"/>
    <dgm:cxn modelId="{C42CEF0D-E39B-4453-816C-E1B3BCA07B26}" type="presOf" srcId="{762658D9-DEB4-43C6-BD3E-00F899A62FEB}" destId="{CB76EB40-D5B5-4DB1-936F-4F304E6D88BF}" srcOrd="1" destOrd="1" presId="urn:microsoft.com/office/officeart/2005/8/layout/hProcess4"/>
    <dgm:cxn modelId="{5B0BC8CE-541D-47D1-A848-9CC8D99F61C7}" srcId="{F0FE7E30-68D8-4D43-AD4E-8D066C7B90D8}" destId="{736CEA8F-743D-4367-87BF-FBA80E86535C}" srcOrd="1" destOrd="0" parTransId="{CA9989F0-F519-4718-8CEC-FBE1D0882C21}" sibTransId="{84EF9FD4-8EE7-48F2-A6F1-63530DC8E2E5}"/>
    <dgm:cxn modelId="{1F4B14F9-287D-41CA-BBFA-C989B145DA9B}" srcId="{5B012359-3D4A-4246-A2B0-29184A24C3D1}" destId="{762658D9-DEB4-43C6-BD3E-00F899A62FEB}" srcOrd="1" destOrd="0" parTransId="{23267899-F005-4D21-B764-CD9C9A350B4A}" sibTransId="{456EA93B-01C1-448A-9E4C-B9A917179CD8}"/>
    <dgm:cxn modelId="{B23F0E90-38BA-4EDC-92D2-707C87761AA8}" type="presOf" srcId="{5B012359-3D4A-4246-A2B0-29184A24C3D1}" destId="{FCE988AB-BB9D-4836-B599-8FBEB3CA1BAE}" srcOrd="0" destOrd="0" presId="urn:microsoft.com/office/officeart/2005/8/layout/hProcess4"/>
    <dgm:cxn modelId="{879CB7FE-8B97-4492-B19A-2CE1F77F07C9}" type="presParOf" srcId="{F94710F4-D66C-4565-9E46-7A237C447BA9}" destId="{9D0F813C-D020-4131-9FFC-A566507C8636}" srcOrd="0" destOrd="0" presId="urn:microsoft.com/office/officeart/2005/8/layout/hProcess4"/>
    <dgm:cxn modelId="{A58C593B-8BB7-4D62-829A-DFD9F71890FA}" type="presParOf" srcId="{F94710F4-D66C-4565-9E46-7A237C447BA9}" destId="{333E447E-FB71-4FE7-B3F1-4CC2A181ADB6}" srcOrd="1" destOrd="0" presId="urn:microsoft.com/office/officeart/2005/8/layout/hProcess4"/>
    <dgm:cxn modelId="{B618D37D-B690-4499-8874-75610F749E4E}" type="presParOf" srcId="{F94710F4-D66C-4565-9E46-7A237C447BA9}" destId="{EF56060B-3F40-49B6-B0E2-B2ECD8283499}" srcOrd="2" destOrd="0" presId="urn:microsoft.com/office/officeart/2005/8/layout/hProcess4"/>
    <dgm:cxn modelId="{5E664E48-0F6F-40D9-8C47-6273EB50526C}" type="presParOf" srcId="{EF56060B-3F40-49B6-B0E2-B2ECD8283499}" destId="{E0D0525F-0D46-48FD-8A98-6436B36C3DB2}" srcOrd="0" destOrd="0" presId="urn:microsoft.com/office/officeart/2005/8/layout/hProcess4"/>
    <dgm:cxn modelId="{79B5AFFB-2CCF-477F-8FA2-FC627F55D782}" type="presParOf" srcId="{E0D0525F-0D46-48FD-8A98-6436B36C3DB2}" destId="{7DAC4DDA-E4A2-43FC-BB92-FE38CFDAF1AC}" srcOrd="0" destOrd="0" presId="urn:microsoft.com/office/officeart/2005/8/layout/hProcess4"/>
    <dgm:cxn modelId="{0352F2B5-91A6-4B7B-8DA3-5B87F006FEA2}" type="presParOf" srcId="{E0D0525F-0D46-48FD-8A98-6436B36C3DB2}" destId="{B8F8F0A2-745C-41CC-8192-AC9BCE71D956}" srcOrd="1" destOrd="0" presId="urn:microsoft.com/office/officeart/2005/8/layout/hProcess4"/>
    <dgm:cxn modelId="{DA367080-00A5-45D6-B3C3-76D59D49D40D}" type="presParOf" srcId="{E0D0525F-0D46-48FD-8A98-6436B36C3DB2}" destId="{5AC78553-1664-4875-A129-1FB7DC6C319D}" srcOrd="2" destOrd="0" presId="urn:microsoft.com/office/officeart/2005/8/layout/hProcess4"/>
    <dgm:cxn modelId="{C5CE90EB-A2F8-45EB-82F6-E23BD9873A65}" type="presParOf" srcId="{E0D0525F-0D46-48FD-8A98-6436B36C3DB2}" destId="{1CA7DC19-E752-4F37-B937-16B57F6A436D}" srcOrd="3" destOrd="0" presId="urn:microsoft.com/office/officeart/2005/8/layout/hProcess4"/>
    <dgm:cxn modelId="{F1F4BDD4-664B-47BB-85DA-A813A3FE86FF}" type="presParOf" srcId="{E0D0525F-0D46-48FD-8A98-6436B36C3DB2}" destId="{DF6885CF-529A-47F2-A81C-4A25E14EB3BF}" srcOrd="4" destOrd="0" presId="urn:microsoft.com/office/officeart/2005/8/layout/hProcess4"/>
    <dgm:cxn modelId="{D18520DF-C156-40F6-894C-5133A9EEC3C3}" type="presParOf" srcId="{EF56060B-3F40-49B6-B0E2-B2ECD8283499}" destId="{CB7CA52C-D0AF-4C94-85E1-8C7667190130}" srcOrd="1" destOrd="0" presId="urn:microsoft.com/office/officeart/2005/8/layout/hProcess4"/>
    <dgm:cxn modelId="{CB548999-2175-4FAC-9371-DE8F895404FB}" type="presParOf" srcId="{EF56060B-3F40-49B6-B0E2-B2ECD8283499}" destId="{B8901C6C-16CA-4D57-9113-05F340F68EBC}" srcOrd="2" destOrd="0" presId="urn:microsoft.com/office/officeart/2005/8/layout/hProcess4"/>
    <dgm:cxn modelId="{63FF9CEA-2470-44A4-A152-8EAB08264AAB}" type="presParOf" srcId="{B8901C6C-16CA-4D57-9113-05F340F68EBC}" destId="{290421FE-6AF0-4FCE-B0D7-87B2AB8917C0}" srcOrd="0" destOrd="0" presId="urn:microsoft.com/office/officeart/2005/8/layout/hProcess4"/>
    <dgm:cxn modelId="{93C14F17-A86D-4664-802B-B84D4E85774F}" type="presParOf" srcId="{B8901C6C-16CA-4D57-9113-05F340F68EBC}" destId="{55EFDC77-523F-4B31-A7BE-F04946FECF27}" srcOrd="1" destOrd="0" presId="urn:microsoft.com/office/officeart/2005/8/layout/hProcess4"/>
    <dgm:cxn modelId="{CB7D8828-8D8A-49CB-9F43-7798A2F0A12F}" type="presParOf" srcId="{B8901C6C-16CA-4D57-9113-05F340F68EBC}" destId="{CB76EB40-D5B5-4DB1-936F-4F304E6D88BF}" srcOrd="2" destOrd="0" presId="urn:microsoft.com/office/officeart/2005/8/layout/hProcess4"/>
    <dgm:cxn modelId="{CEF272EA-7FC7-4472-BE4A-4520BAF3DD86}" type="presParOf" srcId="{B8901C6C-16CA-4D57-9113-05F340F68EBC}" destId="{FCE988AB-BB9D-4836-B599-8FBEB3CA1BAE}" srcOrd="3" destOrd="0" presId="urn:microsoft.com/office/officeart/2005/8/layout/hProcess4"/>
    <dgm:cxn modelId="{DF1E0931-577D-4A5C-94CF-CDD3E8920693}" type="presParOf" srcId="{B8901C6C-16CA-4D57-9113-05F340F68EBC}" destId="{246D0057-90BE-4E4A-B802-95371FA55D7C}" srcOrd="4" destOrd="0" presId="urn:microsoft.com/office/officeart/2005/8/layout/hProcess4"/>
    <dgm:cxn modelId="{41DE2BB7-62DB-4006-8092-4BBC1CC05A60}" type="presParOf" srcId="{EF56060B-3F40-49B6-B0E2-B2ECD8283499}" destId="{096C3BE3-3812-4FF1-B853-5DD64C11401F}" srcOrd="3" destOrd="0" presId="urn:microsoft.com/office/officeart/2005/8/layout/hProcess4"/>
    <dgm:cxn modelId="{9702E8CF-EFBF-4143-8C84-72DAADB05C20}" type="presParOf" srcId="{EF56060B-3F40-49B6-B0E2-B2ECD8283499}" destId="{18336F90-2DF1-4A6A-86BD-74794AAC0B2E}" srcOrd="4" destOrd="0" presId="urn:microsoft.com/office/officeart/2005/8/layout/hProcess4"/>
    <dgm:cxn modelId="{F0959162-01BF-481D-A263-FCC05785944D}" type="presParOf" srcId="{18336F90-2DF1-4A6A-86BD-74794AAC0B2E}" destId="{A453C8DF-B500-482E-94E9-9BEAA3324D34}" srcOrd="0" destOrd="0" presId="urn:microsoft.com/office/officeart/2005/8/layout/hProcess4"/>
    <dgm:cxn modelId="{3613863A-E4BB-4A15-8D35-4F3798998510}" type="presParOf" srcId="{18336F90-2DF1-4A6A-86BD-74794AAC0B2E}" destId="{B21CF583-32A6-42E6-8116-CFA0B98448D7}" srcOrd="1" destOrd="0" presId="urn:microsoft.com/office/officeart/2005/8/layout/hProcess4"/>
    <dgm:cxn modelId="{C70D16F1-12AD-4EDA-962C-CE4BC5EE3CA5}" type="presParOf" srcId="{18336F90-2DF1-4A6A-86BD-74794AAC0B2E}" destId="{A1DF0FCB-4A86-4943-8E7A-AA86C28A9C3A}" srcOrd="2" destOrd="0" presId="urn:microsoft.com/office/officeart/2005/8/layout/hProcess4"/>
    <dgm:cxn modelId="{548A383A-9CC7-4582-999F-39EC2B86F5CA}" type="presParOf" srcId="{18336F90-2DF1-4A6A-86BD-74794AAC0B2E}" destId="{08335DCF-7E7D-4EE9-86EA-5684150C0B05}" srcOrd="3" destOrd="0" presId="urn:microsoft.com/office/officeart/2005/8/layout/hProcess4"/>
    <dgm:cxn modelId="{9E67206A-9111-4AC6-9F94-02B763F7F79C}" type="presParOf" srcId="{18336F90-2DF1-4A6A-86BD-74794AAC0B2E}" destId="{DC239E01-7676-4316-8028-702543B7556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F8F0A2-745C-41CC-8192-AC9BCE71D956}">
      <dsp:nvSpPr>
        <dsp:cNvPr id="0" name=""/>
        <dsp:cNvSpPr/>
      </dsp:nvSpPr>
      <dsp:spPr>
        <a:xfrm>
          <a:off x="3625" y="1541161"/>
          <a:ext cx="2083288" cy="1718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ВПР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НИКО </a:t>
          </a:r>
          <a:r>
            <a:rPr lang="ru-RU" sz="2000" kern="1200" dirty="0" smtClean="0"/>
            <a:t>(выборочные исследования)</a:t>
          </a:r>
          <a:endParaRPr lang="ru-RU" sz="2400" kern="1200" dirty="0"/>
        </a:p>
      </dsp:txBody>
      <dsp:txXfrm>
        <a:off x="3625" y="1541161"/>
        <a:ext cx="2083288" cy="1350074"/>
      </dsp:txXfrm>
    </dsp:sp>
    <dsp:sp modelId="{CB7CA52C-D0AF-4C94-85E1-8C7667190130}">
      <dsp:nvSpPr>
        <dsp:cNvPr id="0" name=""/>
        <dsp:cNvSpPr/>
      </dsp:nvSpPr>
      <dsp:spPr>
        <a:xfrm>
          <a:off x="1237366" y="2074838"/>
          <a:ext cx="2239263" cy="2239263"/>
        </a:xfrm>
        <a:prstGeom prst="leftCircularArrow">
          <a:avLst>
            <a:gd name="adj1" fmla="val 2569"/>
            <a:gd name="adj2" fmla="val 311803"/>
            <a:gd name="adj3" fmla="val 2411708"/>
            <a:gd name="adj4" fmla="val 9348884"/>
            <a:gd name="adj5" fmla="val 299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7DC19-E752-4F37-B937-16B57F6A436D}">
      <dsp:nvSpPr>
        <dsp:cNvPr id="0" name=""/>
        <dsp:cNvSpPr/>
      </dsp:nvSpPr>
      <dsp:spPr>
        <a:xfrm>
          <a:off x="466578" y="2891236"/>
          <a:ext cx="1851811" cy="7364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Федеральные</a:t>
          </a:r>
          <a:endParaRPr lang="ru-RU" sz="2100" b="1" kern="1200" dirty="0"/>
        </a:p>
      </dsp:txBody>
      <dsp:txXfrm>
        <a:off x="466578" y="2891236"/>
        <a:ext cx="1851811" cy="736404"/>
      </dsp:txXfrm>
    </dsp:sp>
    <dsp:sp modelId="{55EFDC77-523F-4B31-A7BE-F04946FECF27}">
      <dsp:nvSpPr>
        <dsp:cNvPr id="0" name=""/>
        <dsp:cNvSpPr/>
      </dsp:nvSpPr>
      <dsp:spPr>
        <a:xfrm>
          <a:off x="2632854" y="1477151"/>
          <a:ext cx="2083288" cy="2186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605168"/>
              <a:satOff val="19845"/>
              <a:lumOff val="-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Рубежный (тематический) контроль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Иные диагностики на основе региональных программ ОКО</a:t>
          </a:r>
          <a:endParaRPr lang="ru-RU" sz="1500" kern="1200" dirty="0"/>
        </a:p>
      </dsp:txBody>
      <dsp:txXfrm>
        <a:off x="2632854" y="1945607"/>
        <a:ext cx="2083288" cy="1717673"/>
      </dsp:txXfrm>
    </dsp:sp>
    <dsp:sp modelId="{096C3BE3-3812-4FF1-B853-5DD64C11401F}">
      <dsp:nvSpPr>
        <dsp:cNvPr id="0" name=""/>
        <dsp:cNvSpPr/>
      </dsp:nvSpPr>
      <dsp:spPr>
        <a:xfrm>
          <a:off x="3807281" y="453552"/>
          <a:ext cx="2423396" cy="2423396"/>
        </a:xfrm>
        <a:prstGeom prst="circularArrow">
          <a:avLst>
            <a:gd name="adj1" fmla="val 2374"/>
            <a:gd name="adj2" fmla="val 286812"/>
            <a:gd name="adj3" fmla="val 19289314"/>
            <a:gd name="adj4" fmla="val 12327148"/>
            <a:gd name="adj5" fmla="val 2769"/>
          </a:avLst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988AB-BB9D-4836-B599-8FBEB3CA1BAE}">
      <dsp:nvSpPr>
        <dsp:cNvPr id="0" name=""/>
        <dsp:cNvSpPr/>
      </dsp:nvSpPr>
      <dsp:spPr>
        <a:xfrm>
          <a:off x="3055245" y="1171288"/>
          <a:ext cx="1851811" cy="736404"/>
        </a:xfrm>
        <a:prstGeom prst="roundRect">
          <a:avLst>
            <a:gd name="adj" fmla="val 10000"/>
          </a:avLst>
        </a:prstGeom>
        <a:solidFill>
          <a:schemeClr val="accent4">
            <a:hueOff val="-1605168"/>
            <a:satOff val="19845"/>
            <a:lumOff val="-6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Региональные</a:t>
          </a:r>
          <a:endParaRPr lang="ru-RU" sz="2100" b="1" kern="1200" dirty="0"/>
        </a:p>
      </dsp:txBody>
      <dsp:txXfrm>
        <a:off x="3055245" y="1171288"/>
        <a:ext cx="1851811" cy="736404"/>
      </dsp:txXfrm>
    </dsp:sp>
    <dsp:sp modelId="{B21CF583-32A6-42E6-8116-CFA0B98448D7}">
      <dsp:nvSpPr>
        <dsp:cNvPr id="0" name=""/>
        <dsp:cNvSpPr/>
      </dsp:nvSpPr>
      <dsp:spPr>
        <a:xfrm>
          <a:off x="5153126" y="1261117"/>
          <a:ext cx="2083288" cy="1990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210336"/>
              <a:satOff val="39690"/>
              <a:lumOff val="-12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ГИА  </a:t>
          </a:r>
          <a:r>
            <a:rPr lang="ru-RU" sz="1600" kern="1200" dirty="0" smtClean="0"/>
            <a:t>(ОГЭ, ГВЭ, ЕГЭ по русскому языку и математике)</a:t>
          </a:r>
          <a:endParaRPr lang="ru-R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Конкурсный отбор в вузы</a:t>
          </a:r>
          <a:endParaRPr lang="ru-RU" sz="1800" kern="1200" dirty="0"/>
        </a:p>
      </dsp:txBody>
      <dsp:txXfrm>
        <a:off x="5153126" y="1261117"/>
        <a:ext cx="2083288" cy="1563832"/>
      </dsp:txXfrm>
    </dsp:sp>
    <dsp:sp modelId="{08335DCF-7E7D-4EE9-86EA-5684150C0B05}">
      <dsp:nvSpPr>
        <dsp:cNvPr id="0" name=""/>
        <dsp:cNvSpPr/>
      </dsp:nvSpPr>
      <dsp:spPr>
        <a:xfrm>
          <a:off x="5643912" y="2892207"/>
          <a:ext cx="1851811" cy="736404"/>
        </a:xfrm>
        <a:prstGeom prst="roundRect">
          <a:avLst>
            <a:gd name="adj" fmla="val 10000"/>
          </a:avLst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ГИА</a:t>
          </a:r>
          <a:endParaRPr lang="ru-RU" sz="2100" b="1" kern="1200" dirty="0"/>
        </a:p>
      </dsp:txBody>
      <dsp:txXfrm>
        <a:off x="5643912" y="2892207"/>
        <a:ext cx="1851811" cy="736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57984-65F1-49FE-956A-E076B6E95EC1}" type="datetimeFigureOut">
              <a:rPr lang="ru-RU" smtClean="0"/>
              <a:t>07.07.2016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B734C-3A01-4981-952B-BEF5522070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734C-3A01-4981-952B-BEF5522070A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700808"/>
            <a:ext cx="7406640" cy="24930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Использование результатов </a:t>
            </a:r>
            <a:r>
              <a:rPr lang="ru-RU" b="1" dirty="0" smtClean="0"/>
              <a:t>НИКО и ВПР </a:t>
            </a:r>
            <a:r>
              <a:rPr lang="ru-RU" b="1" dirty="0" smtClean="0"/>
              <a:t>в управлении качеством </a:t>
            </a:r>
            <a:r>
              <a:rPr lang="ru-RU" b="1" dirty="0" smtClean="0"/>
              <a:t>образования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i="1" dirty="0" smtClean="0"/>
              <a:t>на примере ВПР по предмету «Окружающий мир» и НИКО по истории и обществознанию</a:t>
            </a:r>
            <a:endParaRPr lang="ru-RU" sz="31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7406640" cy="1752600"/>
          </a:xfrm>
        </p:spPr>
        <p:txBody>
          <a:bodyPr/>
          <a:lstStyle/>
          <a:p>
            <a:r>
              <a:rPr lang="ru-RU" dirty="0" smtClean="0"/>
              <a:t>Ольга Алексеевна Котова,</a:t>
            </a:r>
          </a:p>
          <a:p>
            <a:r>
              <a:rPr lang="ru-RU" dirty="0" smtClean="0"/>
              <a:t>к.ист.н., рук. коллектива разработчиков НИКО по истории и обществознанию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008112"/>
          </a:xfrm>
        </p:spPr>
        <p:txBody>
          <a:bodyPr>
            <a:noAutofit/>
          </a:bodyPr>
          <a:lstStyle/>
          <a:p>
            <a:r>
              <a:rPr lang="ru-RU" sz="2600" dirty="0" smtClean="0"/>
              <a:t>Освоение свойственных возрасту социальных ролей</a:t>
            </a:r>
            <a:br>
              <a:rPr lang="ru-RU" sz="2600" dirty="0" smtClean="0"/>
            </a:br>
            <a:r>
              <a:rPr lang="ru-RU" sz="2600" dirty="0" smtClean="0"/>
              <a:t>Гражданин</a:t>
            </a:r>
            <a:r>
              <a:rPr lang="ru-RU" sz="2600" dirty="0" smtClean="0"/>
              <a:t> </a:t>
            </a:r>
            <a:r>
              <a:rPr lang="ru-RU" sz="2600" dirty="0" smtClean="0"/>
              <a:t>(обязанности и права граждан) </a:t>
            </a:r>
            <a:r>
              <a:rPr lang="ru-RU" sz="2600" dirty="0" smtClean="0">
                <a:solidFill>
                  <a:srgbClr val="FF0000"/>
                </a:solidFill>
              </a:rPr>
              <a:t>6 класс</a:t>
            </a:r>
            <a:endParaRPr lang="ru-RU" sz="2600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200800" cy="296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65460"/>
            <a:ext cx="7200800" cy="279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8064" y="342900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20,1%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6273225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19,5%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008112"/>
          </a:xfrm>
        </p:spPr>
        <p:txBody>
          <a:bodyPr>
            <a:noAutofit/>
          </a:bodyPr>
          <a:lstStyle/>
          <a:p>
            <a:r>
              <a:rPr lang="ru-RU" sz="2600" dirty="0" smtClean="0"/>
              <a:t>Освоение свойственных возрасту социальных ролей</a:t>
            </a:r>
            <a:br>
              <a:rPr lang="ru-RU" sz="2600" dirty="0" smtClean="0"/>
            </a:br>
            <a:r>
              <a:rPr lang="ru-RU" sz="2600" dirty="0" smtClean="0"/>
              <a:t>Гражданин.</a:t>
            </a:r>
            <a:r>
              <a:rPr lang="ru-RU" sz="2600" dirty="0" smtClean="0"/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8</a:t>
            </a:r>
            <a:r>
              <a:rPr lang="ru-RU" sz="2600" dirty="0" smtClean="0">
                <a:solidFill>
                  <a:srgbClr val="FF0000"/>
                </a:solidFill>
              </a:rPr>
              <a:t> класс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342900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20,1%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515719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25%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7499350" cy="390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008112"/>
          </a:xfrm>
        </p:spPr>
        <p:txBody>
          <a:bodyPr>
            <a:noAutofit/>
          </a:bodyPr>
          <a:lstStyle/>
          <a:p>
            <a:r>
              <a:rPr lang="ru-RU" sz="2600" dirty="0" smtClean="0"/>
              <a:t>Освоение свойственных возрасту социальных ролей</a:t>
            </a:r>
            <a:br>
              <a:rPr lang="ru-RU" sz="2600" dirty="0" smtClean="0"/>
            </a:br>
            <a:r>
              <a:rPr lang="ru-RU" sz="2600" dirty="0" smtClean="0"/>
              <a:t>Гражданин.</a:t>
            </a:r>
            <a:r>
              <a:rPr lang="ru-RU" sz="2600" dirty="0" smtClean="0"/>
              <a:t> </a:t>
            </a:r>
            <a:r>
              <a:rPr lang="ru-RU" sz="2600" dirty="0" smtClean="0">
                <a:solidFill>
                  <a:srgbClr val="FF0000"/>
                </a:solidFill>
              </a:rPr>
              <a:t>8</a:t>
            </a:r>
            <a:r>
              <a:rPr lang="ru-RU" sz="2600" dirty="0" smtClean="0">
                <a:solidFill>
                  <a:srgbClr val="FF0000"/>
                </a:solidFill>
              </a:rPr>
              <a:t> класс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342900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20,1%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5085184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7,7% выполнения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7499350" cy="353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228998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Овладение </a:t>
            </a:r>
            <a:r>
              <a:rPr lang="ru-RU" sz="2800" dirty="0" err="1" smtClean="0"/>
              <a:t>метапредметными</a:t>
            </a:r>
            <a:r>
              <a:rPr lang="ru-RU" sz="2800" dirty="0" smtClean="0"/>
              <a:t> умениями, обеспечивающими возможность успешного продолжения образования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1628800"/>
          <a:ext cx="8172400" cy="4609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3984"/>
                <a:gridCol w="1720504"/>
                <a:gridCol w="1397912"/>
              </a:tblGrid>
              <a:tr h="277046"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 класс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класс</a:t>
                      </a:r>
                      <a:endParaRPr lang="ru-RU" dirty="0"/>
                    </a:p>
                  </a:txBody>
                  <a:tcPr/>
                </a:tc>
              </a:tr>
              <a:tr h="478189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Составлять план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38%</a:t>
                      </a:r>
                      <a:endParaRPr lang="ru-RU" dirty="0"/>
                    </a:p>
                  </a:txBody>
                  <a:tcPr/>
                </a:tc>
              </a:tr>
              <a:tr h="59621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Извлекать информацию, представленную в явном виде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43%</a:t>
                      </a:r>
                      <a:endParaRPr lang="ru-RU" dirty="0"/>
                    </a:p>
                  </a:txBody>
                  <a:tcPr/>
                </a:tc>
              </a:tr>
              <a:tr h="748219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Привлекать контекстные знания, личный социальный опыт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23%</a:t>
                      </a:r>
                      <a:endParaRPr lang="ru-RU" dirty="0"/>
                    </a:p>
                  </a:txBody>
                  <a:tcPr/>
                </a:tc>
              </a:tr>
              <a:tr h="1093004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статистических</a:t>
                      </a:r>
                      <a:r>
                        <a:rPr lang="ru-RU" baseline="0" dirty="0" smtClean="0"/>
                        <a:t> данных</a:t>
                      </a:r>
                    </a:p>
                    <a:p>
                      <a:endParaRPr lang="ru-RU" baseline="0" dirty="0" smtClean="0"/>
                    </a:p>
                    <a:p>
                      <a:pPr algn="r"/>
                      <a:r>
                        <a:rPr lang="ru-RU" dirty="0" smtClean="0"/>
                        <a:t>Наибольшее/наименьшее + объяснение (6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</a:p>
                    <a:p>
                      <a:pPr algn="r"/>
                      <a:r>
                        <a:rPr lang="ru-RU" dirty="0" smtClean="0"/>
                        <a:t>Сравнение нескольких рядов данных (8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44%</a:t>
                      </a:r>
                      <a:endParaRPr lang="ru-RU" dirty="0"/>
                    </a:p>
                  </a:txBody>
                  <a:tcPr/>
                </a:tc>
              </a:tr>
              <a:tr h="1093004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изображения социальной ситуации</a:t>
                      </a:r>
                    </a:p>
                    <a:p>
                      <a:endParaRPr lang="ru-RU" dirty="0" smtClean="0"/>
                    </a:p>
                    <a:p>
                      <a:pPr algn="r"/>
                      <a:r>
                        <a:rPr lang="ru-RU" dirty="0" smtClean="0"/>
                        <a:t>Изображение-стимул (6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</a:p>
                    <a:p>
                      <a:pPr algn="r"/>
                      <a:r>
                        <a:rPr lang="ru-RU" dirty="0" smtClean="0"/>
                        <a:t>«Считывание» информации с изображения (8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БЛАГОДАРЮ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ru-RU" dirty="0" smtClean="0"/>
              <a:t>Оценочные процедуры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03648" y="1340768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105273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Специфические цели и инструментарий: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Федеральные процедуры выявляют достижение наиболее общих целей образовательного процесса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5657671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Региональные процедуры контролируют промежуточные результаты учебного процесса с опорой на реализуемые в регионе программы и УМК, конкретные педагогические условия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НИКО и ЕГЭ по обществознанию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32040" y="1268760"/>
          <a:ext cx="39604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982345" y="1340768"/>
          <a:ext cx="4021703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87624" y="4077072"/>
            <a:ext cx="7320573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НИКО и ЕГЭ по истории</a:t>
            </a:r>
            <a:endParaRPr lang="ru-RU" dirty="0"/>
          </a:p>
        </p:txBody>
      </p:sp>
      <p:pic>
        <p:nvPicPr>
          <p:cNvPr id="8" name="Picture 2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93096"/>
            <a:ext cx="4644008" cy="2376264"/>
          </a:xfrm>
          <a:prstGeom prst="rect">
            <a:avLst/>
          </a:prstGeom>
        </p:spPr>
      </p:pic>
      <p:pic>
        <p:nvPicPr>
          <p:cNvPr id="9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4365104"/>
            <a:ext cx="4572000" cy="230425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179512" y="1268760"/>
          <a:ext cx="4308783" cy="29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4607496" y="1196752"/>
          <a:ext cx="45365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НИКО по истории и обществознанию и ВПР по предмету «Окружающий мир» (ч.2)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Синхронизированы сюжеты, отражающие</a:t>
            </a:r>
          </a:p>
          <a:p>
            <a:pPr marL="720000" indent="-720000" algn="just">
              <a:buFont typeface="Wingdings" pitchFamily="2" charset="2"/>
              <a:buChar char="Ø"/>
            </a:pPr>
            <a:r>
              <a:rPr lang="ru-RU" sz="2400" dirty="0" smtClean="0"/>
              <a:t>освоение свойственных возрасту социальных ролей (в семье, роль ученика, потребителя и др.)</a:t>
            </a:r>
          </a:p>
          <a:p>
            <a:pPr marL="720000" indent="-720000" algn="just">
              <a:buFont typeface="Wingdings" pitchFamily="2" charset="2"/>
              <a:buChar char="Ø"/>
            </a:pP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позитивных личностных качеств</a:t>
            </a:r>
            <a:endParaRPr lang="ru-RU" sz="2400" dirty="0" smtClean="0"/>
          </a:p>
          <a:p>
            <a:pPr marL="720000" indent="-720000" algn="just">
              <a:buFont typeface="Wingdings" pitchFamily="2" charset="2"/>
              <a:buChar char="Ø"/>
            </a:pPr>
            <a:r>
              <a:rPr lang="ru-RU" sz="2400" dirty="0" smtClean="0"/>
              <a:t>способность ориентироваться в мире професси</a:t>
            </a:r>
            <a:r>
              <a:rPr lang="ru-RU" sz="2400" dirty="0" smtClean="0"/>
              <a:t>й</a:t>
            </a:r>
            <a:endParaRPr lang="ru-RU" sz="2400" dirty="0" smtClean="0"/>
          </a:p>
          <a:p>
            <a:pPr marL="720000" indent="-720000" algn="just">
              <a:buFont typeface="Wingdings" pitchFamily="2" charset="2"/>
              <a:buChar char="Ø"/>
            </a:pPr>
            <a:r>
              <a:rPr lang="ru-RU" sz="2400" dirty="0" smtClean="0"/>
              <a:t>ф</a:t>
            </a:r>
            <a:r>
              <a:rPr lang="ru-RU" sz="2400" dirty="0" smtClean="0"/>
              <a:t>ормирование идентичности как жителя определенного края</a:t>
            </a:r>
          </a:p>
          <a:p>
            <a:pPr marL="720000" indent="-720000" algn="just">
              <a:buFont typeface="Wingdings" pitchFamily="2" charset="2"/>
              <a:buChar char="Ø"/>
            </a:pPr>
            <a:r>
              <a:rPr lang="ru-RU" sz="2400" dirty="0" smtClean="0"/>
              <a:t>ф</a:t>
            </a:r>
            <a:r>
              <a:rPr lang="ru-RU" sz="2400" dirty="0" smtClean="0"/>
              <a:t>ормирование общероссийской гражданской идентичности</a:t>
            </a:r>
          </a:p>
          <a:p>
            <a:pPr algn="just"/>
            <a:r>
              <a:rPr lang="ru-RU" dirty="0" smtClean="0"/>
              <a:t>Возможность  проанализировать динамику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962088" cy="1008112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Освоение свойственных возрасту социальных ролей</a:t>
            </a:r>
            <a:br>
              <a:rPr lang="ru-RU" sz="2600" b="1" dirty="0" smtClean="0"/>
            </a:br>
            <a:r>
              <a:rPr lang="ru-RU" sz="2600" b="1" dirty="0" smtClean="0"/>
              <a:t>Семья</a:t>
            </a:r>
            <a:endParaRPr lang="ru-RU" sz="2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3528392" cy="260262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3861048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6 класс</a:t>
            </a:r>
          </a:p>
          <a:p>
            <a:r>
              <a:rPr lang="ru-RU" dirty="0" smtClean="0"/>
              <a:t>Менее 50% выполнения</a:t>
            </a:r>
          </a:p>
          <a:p>
            <a:r>
              <a:rPr lang="ru-RU" dirty="0" smtClean="0"/>
              <a:t>Аналогичное задание </a:t>
            </a:r>
          </a:p>
          <a:p>
            <a:r>
              <a:rPr lang="ru-RU" dirty="0" smtClean="0"/>
              <a:t>/ выполнение домашних дел / - 64%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5" y="836711"/>
            <a:ext cx="4219760" cy="273630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3968" y="364502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39% нашли наиболее популярный ответ</a:t>
            </a:r>
          </a:p>
          <a:p>
            <a:r>
              <a:rPr lang="ru-RU" dirty="0" smtClean="0"/>
              <a:t>+1 / 2 предположение – 26% / 4%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93096"/>
            <a:ext cx="353290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68344" y="4797152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Менее 60%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5229200"/>
            <a:ext cx="2736304" cy="15696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!!! 8 класс – почему семья – основа общества – менее 20%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8172400" cy="1008112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Освоение свойственных возрасту социальных ролей</a:t>
            </a:r>
            <a:br>
              <a:rPr lang="ru-RU" sz="2600" b="1" dirty="0" smtClean="0"/>
            </a:br>
            <a:r>
              <a:rPr lang="ru-RU" sz="2600" b="1" dirty="0" smtClean="0"/>
              <a:t>Роль ученика</a:t>
            </a:r>
            <a:endParaRPr lang="ru-RU" sz="2600" b="1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083804"/>
            <a:ext cx="5400600" cy="421354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1340768"/>
            <a:ext cx="748883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Только 20% обучающихся </a:t>
            </a:r>
            <a:r>
              <a:rPr lang="ru-RU" b="1" dirty="0" smtClean="0">
                <a:solidFill>
                  <a:srgbClr val="FF0000"/>
                </a:solidFill>
              </a:rPr>
              <a:t>6 класса </a:t>
            </a:r>
            <a:r>
              <a:rPr lang="ru-RU" dirty="0" smtClean="0"/>
              <a:t>смогли объяснить личностную значимость учебы в школе.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708921"/>
            <a:ext cx="2376264" cy="12003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 класс</a:t>
            </a:r>
          </a:p>
          <a:p>
            <a:r>
              <a:rPr lang="ru-RU" dirty="0" smtClean="0"/>
              <a:t>34-36% выполнения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Около 35% -  0 баллов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746064" cy="100811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Ориентирование в мире профессий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8136904" cy="5256584"/>
          </a:xfrm>
        </p:spPr>
        <p:txBody>
          <a:bodyPr>
            <a:normAutofit fontScale="55000" lnSpcReduction="20000"/>
          </a:bodyPr>
          <a:lstStyle/>
          <a:p>
            <a:pPr indent="0" algn="just">
              <a:buNone/>
            </a:pPr>
            <a:r>
              <a:rPr lang="ru-RU" b="1" i="1" dirty="0" smtClean="0"/>
              <a:t>7-8 класс - школьники выбирают профиль обучения в связи с выбором будущей профессии, значительная доля девятиклассников принимает решение о получении среднего профессионального образования. </a:t>
            </a:r>
          </a:p>
          <a:p>
            <a:pPr algn="just"/>
            <a:r>
              <a:rPr lang="ru-RU" dirty="0" smtClean="0"/>
              <a:t>нет принципиального различия в знании массовых профессий обучающимися 6 и 8 классах. </a:t>
            </a:r>
          </a:p>
          <a:p>
            <a:r>
              <a:rPr lang="ru-RU" dirty="0" smtClean="0"/>
              <a:t>две профессии в сфере транспорта и сфера обязанностей представителей названных профессий - 41% в 6 </a:t>
            </a:r>
            <a:r>
              <a:rPr lang="ru-RU" dirty="0" err="1" smtClean="0"/>
              <a:t>кл</a:t>
            </a:r>
            <a:r>
              <a:rPr lang="ru-RU" dirty="0" smtClean="0"/>
              <a:t>. и 47% в 8 </a:t>
            </a:r>
            <a:r>
              <a:rPr lang="ru-RU" dirty="0" err="1" smtClean="0"/>
              <a:t>кл</a:t>
            </a:r>
            <a:r>
              <a:rPr lang="ru-RU" dirty="0" smtClean="0"/>
              <a:t>., </a:t>
            </a:r>
          </a:p>
          <a:p>
            <a:r>
              <a:rPr lang="ru-RU" dirty="0" smtClean="0"/>
              <a:t>две профессии в сфере строительства – 39% в 6 </a:t>
            </a:r>
            <a:r>
              <a:rPr lang="ru-RU" dirty="0" err="1" smtClean="0"/>
              <a:t>кл</a:t>
            </a:r>
            <a:r>
              <a:rPr lang="ru-RU" dirty="0" smtClean="0"/>
              <a:t>. и 47% в 8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Нет различий в знании профессий в сфере сельского хозяйства шестиклассниками, проживающими в городах и сельской местности: 36% и 38% соответственно.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«Доярка (избавляет от молока коров, коз). </a:t>
            </a:r>
            <a:r>
              <a:rPr lang="ru-RU" dirty="0" err="1" smtClean="0">
                <a:solidFill>
                  <a:srgbClr val="00B0F0"/>
                </a:solidFill>
                <a:latin typeface="Comic Sans MS" pitchFamily="66" charset="0"/>
              </a:rPr>
              <a:t>Посевник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 (выполняет посевную роль. Предметы – математика, биология, зоология»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«Сенокосец. Тракторист. 1 – косит высокую траву во благу хорошему урожаю, которому мешает трава. И отдавать оно домашним питомцам. 2 – выкапывать грядки, ямы – на нужды работников или жителей села. Предметы – физкультура и ОБЖ.»</a:t>
            </a:r>
          </a:p>
          <a:p>
            <a:pPr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Изменение содержания учебного предмета «Технология»</a:t>
            </a:r>
          </a:p>
          <a:p>
            <a:pPr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Осмысленные программы профориентации с регулярными встречами с представителями разных профессий, экскурсиями</a:t>
            </a:r>
          </a:p>
        </p:txBody>
      </p:sp>
      <p:pic>
        <p:nvPicPr>
          <p:cNvPr id="4" name="Рисунок 3" descr="emblem-importa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517232"/>
            <a:ext cx="1043608" cy="104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62088" cy="122899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err="1" smtClean="0"/>
              <a:t>Сформированность</a:t>
            </a:r>
            <a:r>
              <a:rPr lang="ru-RU" sz="3200" b="1" dirty="0" smtClean="0"/>
              <a:t> идентичности как жителей определенного края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930128" cy="508863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/>
              <a:t>ВПР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15-25% не смогли назвать свой регион (республику, край, область) и/или главный город региона</a:t>
            </a:r>
          </a:p>
          <a:p>
            <a:pPr algn="just">
              <a:buNone/>
            </a:pPr>
            <a:endParaRPr lang="ru-RU" sz="800" b="1" dirty="0" smtClean="0"/>
          </a:p>
          <a:p>
            <a:pPr algn="just">
              <a:buNone/>
            </a:pPr>
            <a:r>
              <a:rPr lang="ru-RU" b="1" dirty="0" smtClean="0"/>
              <a:t>НИКО по истории. 8 </a:t>
            </a:r>
            <a:r>
              <a:rPr lang="ru-RU" b="1" dirty="0" err="1" smtClean="0"/>
              <a:t>кл</a:t>
            </a:r>
            <a:r>
              <a:rPr lang="ru-RU" b="1" dirty="0" smtClean="0"/>
              <a:t>.</a:t>
            </a:r>
          </a:p>
          <a:p>
            <a:pPr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Не смогли назвать ни одного исторического деятеля своего региона – 17-</a:t>
            </a:r>
            <a:r>
              <a:rPr lang="ru-RU" sz="4800" dirty="0" smtClean="0">
                <a:solidFill>
                  <a:srgbClr val="FF0000"/>
                </a:solidFill>
              </a:rPr>
              <a:t>97</a:t>
            </a:r>
            <a:r>
              <a:rPr lang="ru-RU" dirty="0" smtClean="0">
                <a:solidFill>
                  <a:srgbClr val="FF0000"/>
                </a:solidFill>
              </a:rPr>
              <a:t>%!!!!!</a:t>
            </a:r>
          </a:p>
          <a:p>
            <a:pPr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Внедрение Историко-культурного стандарта</a:t>
            </a:r>
          </a:p>
          <a:p>
            <a:pPr indent="0" algn="just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Активная краеведческая работа, экскурсии </a:t>
            </a:r>
          </a:p>
          <a:p>
            <a:pPr indent="0" algn="just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Введение курса истории родного края </a:t>
            </a:r>
            <a:r>
              <a:rPr lang="ru-RU" sz="2600" b="1" i="1" dirty="0" smtClean="0">
                <a:solidFill>
                  <a:srgbClr val="00B050"/>
                </a:solidFill>
              </a:rPr>
              <a:t>(</a:t>
            </a:r>
            <a:r>
              <a:rPr lang="ru-RU" sz="2600" b="1" i="1" dirty="0" err="1" smtClean="0">
                <a:solidFill>
                  <a:srgbClr val="00B050"/>
                </a:solidFill>
              </a:rPr>
              <a:t>Кубановедение</a:t>
            </a:r>
            <a:r>
              <a:rPr lang="ru-RU" sz="2600" b="1" i="1" dirty="0" smtClean="0">
                <a:solidFill>
                  <a:srgbClr val="00B050"/>
                </a:solidFill>
              </a:rPr>
              <a:t>)</a:t>
            </a:r>
            <a:endParaRPr lang="ru-RU" dirty="0"/>
          </a:p>
        </p:txBody>
      </p:sp>
      <p:pic>
        <p:nvPicPr>
          <p:cNvPr id="4" name="Рисунок 3" descr="emblem-importa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73216"/>
            <a:ext cx="1043608" cy="104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301</TotalTime>
  <Words>653</Words>
  <Application>Microsoft Office PowerPoint</Application>
  <PresentationFormat>Экран (4:3)</PresentationFormat>
  <Paragraphs>102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Использование результатов НИКО и ВПР в управлении качеством образования  на примере ВПР по предмету «Окружающий мир» и НИКО по истории и обществознанию</vt:lpstr>
      <vt:lpstr>Оценочные процедуры</vt:lpstr>
      <vt:lpstr>НИКО и ЕГЭ по обществознанию</vt:lpstr>
      <vt:lpstr>НИКО и ЕГЭ по истории</vt:lpstr>
      <vt:lpstr>НИКО по истории и обществознанию и ВПР по предмету «Окружающий мир» (ч.2)</vt:lpstr>
      <vt:lpstr>Освоение свойственных возрасту социальных ролей Семья</vt:lpstr>
      <vt:lpstr>Освоение свойственных возрасту социальных ролей Роль ученика</vt:lpstr>
      <vt:lpstr>Ориентирование в мире профессий</vt:lpstr>
      <vt:lpstr>Сформированность идентичности как жителей определенного края</vt:lpstr>
      <vt:lpstr>Освоение свойственных возрасту социальных ролей Гражданин (обязанности и права граждан) 6 класс</vt:lpstr>
      <vt:lpstr>Освоение свойственных возрасту социальных ролей Гражданин. 8 класс</vt:lpstr>
      <vt:lpstr>Освоение свойственных возрасту социальных ролей Гражданин. 8 класс</vt:lpstr>
      <vt:lpstr>Овладение метапредметными умениями, обеспечивающими возможность успешного продолжения образования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результатов НИКО в управлении качеством образования</dc:title>
  <dc:creator>user</dc:creator>
  <cp:lastModifiedBy>Kotova O.A.</cp:lastModifiedBy>
  <cp:revision>41</cp:revision>
  <dcterms:created xsi:type="dcterms:W3CDTF">2016-07-05T23:25:55Z</dcterms:created>
  <dcterms:modified xsi:type="dcterms:W3CDTF">2016-07-07T21:12:24Z</dcterms:modified>
</cp:coreProperties>
</file>