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8" r:id="rId1"/>
  </p:sldMasterIdLst>
  <p:notesMasterIdLst>
    <p:notesMasterId r:id="rId9"/>
  </p:notesMasterIdLst>
  <p:sldIdLst>
    <p:sldId id="270" r:id="rId2"/>
    <p:sldId id="323" r:id="rId3"/>
    <p:sldId id="320" r:id="rId4"/>
    <p:sldId id="322" r:id="rId5"/>
    <p:sldId id="324" r:id="rId6"/>
    <p:sldId id="325" r:id="rId7"/>
    <p:sldId id="319" r:id="rId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6666"/>
    <a:srgbClr val="006699"/>
    <a:srgbClr val="B2B2B2"/>
    <a:srgbClr val="8497B0"/>
    <a:srgbClr val="FF6600"/>
    <a:srgbClr val="666633"/>
    <a:srgbClr val="009999"/>
    <a:srgbClr val="6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159" autoAdjust="0"/>
  </p:normalViewPr>
  <p:slideViewPr>
    <p:cSldViewPr snapToGrid="0">
      <p:cViewPr varScale="1">
        <p:scale>
          <a:sx n="91" d="100"/>
          <a:sy n="91" d="100"/>
        </p:scale>
        <p:origin x="1214" y="62"/>
      </p:cViewPr>
      <p:guideLst>
        <p:guide orient="horz" pos="2183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6BBEC-5E83-4629-BC13-AFC3B5608D17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3683D-D0EB-4A65-A1EF-7AFF644A9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81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35F307-C7C6-4702-8D9A-BD38F00063F0}" type="slidenum">
              <a:rPr lang="ru-RU" altLang="ru-RU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9824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48E8-CC26-4F65-BA07-D564120DA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22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48E8-CC26-4F65-BA07-D564120DA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122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48E8-CC26-4F65-BA07-D564120DA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081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48E8-CC26-4F65-BA07-D564120DA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445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48E8-CC26-4F65-BA07-D564120DA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62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48E8-CC26-4F65-BA07-D564120DA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82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48E8-CC26-4F65-BA07-D564120DA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75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48E8-CC26-4F65-BA07-D564120DA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21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48E8-CC26-4F65-BA07-D564120DA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41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48E8-CC26-4F65-BA07-D564120DA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927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48E8-CC26-4F65-BA07-D564120DA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872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448E8-CC26-4F65-BA07-D564120DA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17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mailto:tet7610@yandex.ru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Прямоугольник 107"/>
          <p:cNvSpPr>
            <a:spLocks noChangeArrowheads="1"/>
          </p:cNvSpPr>
          <p:nvPr/>
        </p:nvSpPr>
        <p:spPr bwMode="auto">
          <a:xfrm>
            <a:off x="523461" y="1085299"/>
            <a:ext cx="8097077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Межрегиональный центр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компетенций в области искусства, дизайна и сферы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услуг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Тюменская область </a:t>
            </a:r>
            <a:endParaRPr lang="ru-RU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05428" y="4203287"/>
            <a:ext cx="42073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Коржавина Наталья Владимировна. Региональный эксперт по компетенции  «Ресторанный сервис», преподаватель профессиональных дисциплин ГАПОУ ТО «Тюменский техникум индустрии питания, коммерции и сервиса»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atasha-k4@mail.ru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2" descr="http://im3-tub-ru.yandex.net/i?id=107580251-60-72&amp;n=21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25299" y="4668999"/>
            <a:ext cx="2205201" cy="165390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14295" t="11292" r="20999" b="17911"/>
          <a:stretch/>
        </p:blipFill>
        <p:spPr>
          <a:xfrm>
            <a:off x="560036" y="550727"/>
            <a:ext cx="590843" cy="53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0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2725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Урок-конкурс с элементами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WS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Декантация вина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92383"/>
            <a:ext cx="7886700" cy="478458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Уметь</a:t>
            </a:r>
          </a:p>
          <a:p>
            <a:pPr marL="0" indent="0" algn="ctr">
              <a:buNone/>
            </a:pP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(ФГОС, </a:t>
            </a:r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Профстандарт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Официант/бармен, </a:t>
            </a:r>
            <a:r>
              <a:rPr lang="en-US" sz="3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</a:t>
            </a:r>
            <a:r>
              <a:rPr lang="en-US" sz="3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ru-RU" sz="3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-подготовить стол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GUERIDON Service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buNone/>
            </a:pP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-презентовать и консультировать, открывать вино за столом, используя 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специальные 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приспособления;</a:t>
            </a:r>
          </a:p>
          <a:p>
            <a:pPr marL="0" indent="0">
              <a:buNone/>
            </a:pP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роводить 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декантацию или аэрацию 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вина;</a:t>
            </a:r>
          </a:p>
          <a:p>
            <a:pPr marL="0" indent="0">
              <a:buNone/>
            </a:pP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-предлагать 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вино на 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пробу;</a:t>
            </a:r>
            <a:endParaRPr lang="ru-RU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-разливать 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вино за столом, соблюдая 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этикет. </a:t>
            </a:r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sz="3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48E8-CC26-4F65-BA07-D564120DA869}" type="slidenum">
              <a:rPr lang="ru-RU" smtClean="0"/>
              <a:t>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4295" t="11292" r="20999" b="17911"/>
          <a:stretch/>
        </p:blipFill>
        <p:spPr>
          <a:xfrm>
            <a:off x="628650" y="365126"/>
            <a:ext cx="590843" cy="53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85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s://www.colourbox.com/preview/2339016-check-list-with-red-check-mark-isolated-on-whit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5" t="1769" r="12290" b="3580"/>
          <a:stretch/>
        </p:blipFill>
        <p:spPr bwMode="auto">
          <a:xfrm>
            <a:off x="5165942" y="883491"/>
            <a:ext cx="683046" cy="1024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85391" y="1050614"/>
            <a:ext cx="2812287" cy="744283"/>
          </a:xfrm>
          <a:prstGeom prst="roundRect">
            <a:avLst>
              <a:gd name="adj" fmla="val 17314"/>
            </a:avLst>
          </a:prstGeom>
          <a:ln w="1905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Первая группа</a:t>
            </a:r>
            <a:endParaRPr lang="ru-RU" altLang="ru-RU" sz="24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6993" y="2144641"/>
            <a:ext cx="2656031" cy="707886"/>
          </a:xfrm>
          <a:prstGeom prst="rect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5 конкурсантов (обучающиеся МЦК)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6361" y="1801091"/>
            <a:ext cx="2451310" cy="276999"/>
          </a:xfrm>
          <a:prstGeom prst="rect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ru-RU" sz="1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47868" y="2763521"/>
            <a:ext cx="2451310" cy="276999"/>
          </a:xfrm>
          <a:prstGeom prst="rect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ru-RU" sz="1200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Заголовок 4"/>
          <p:cNvSpPr txBox="1">
            <a:spLocks/>
          </p:cNvSpPr>
          <p:nvPr/>
        </p:nvSpPr>
        <p:spPr>
          <a:xfrm>
            <a:off x="6192982" y="1050614"/>
            <a:ext cx="2846965" cy="690323"/>
          </a:xfrm>
          <a:prstGeom prst="roundRect">
            <a:avLst>
              <a:gd name="adj" fmla="val 17314"/>
            </a:avLst>
          </a:prstGeom>
          <a:ln w="19050" cap="flat" cmpd="sng" algn="ctr">
            <a:solidFill>
              <a:srgbClr val="0070C0"/>
            </a:solidFill>
            <a:prstDash val="solid"/>
            <a:miter lim="800000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altLang="ru-RU" sz="2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Вторая группа</a:t>
            </a:r>
            <a:endParaRPr lang="ru-RU" altLang="ru-RU" sz="24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93540" y="2422754"/>
            <a:ext cx="2999442" cy="707886"/>
          </a:xfrm>
          <a:prstGeom prst="rect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экспертов (обучающиеся МЦК)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68503" y="4572957"/>
            <a:ext cx="2140983" cy="276999"/>
          </a:xfrm>
          <a:prstGeom prst="rect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             </a:t>
            </a:r>
            <a:endParaRPr lang="ru-RU" sz="1200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16785" y="6029392"/>
            <a:ext cx="4510875" cy="276999"/>
          </a:xfrm>
          <a:prstGeom prst="rect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ru-RU" sz="1200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75748" y="4592275"/>
            <a:ext cx="2380975" cy="276999"/>
          </a:xfrm>
          <a:prstGeom prst="rect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ru-RU" sz="1200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2" name="Прямоугольник 6"/>
          <p:cNvSpPr>
            <a:spLocks noChangeArrowheads="1"/>
          </p:cNvSpPr>
          <p:nvPr/>
        </p:nvSpPr>
        <p:spPr bwMode="auto">
          <a:xfrm>
            <a:off x="1849582" y="103207"/>
            <a:ext cx="64735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урока-конкурса</a:t>
            </a:r>
            <a:endParaRPr lang="ru-RU" alt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wl.static.fotolia.com/jpg/00/35/39/89/110_F_35398959_RlH6x1DVs4KYG32WyLNa1Pa0w9tUK8I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62" y="1189473"/>
            <a:ext cx="49794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wl.static.fotolia.com/jpg/00/35/39/89/110_F_35398959_RlH6x1DVs4KYG32WyLNa1Pa0w9tUK8I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78" y="1135273"/>
            <a:ext cx="49794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st.depositphotos.com/1029662/2184/v/950/depositphotos_21847621-Hotel-Workers-and-Services-Pictograms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26" y="5621950"/>
            <a:ext cx="924948" cy="92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ages.vector-images.com/clp5/260611/clp2165120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CAD9DE"/>
              </a:clrFrom>
              <a:clrTo>
                <a:srgbClr val="CAD9D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Diffused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31" t="11111" r="8210" b="14490"/>
          <a:stretch/>
        </p:blipFill>
        <p:spPr bwMode="auto">
          <a:xfrm>
            <a:off x="4068085" y="825559"/>
            <a:ext cx="991518" cy="84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Прямая соединительная линия 29"/>
          <p:cNvCxnSpPr/>
          <p:nvPr/>
        </p:nvCxnSpPr>
        <p:spPr>
          <a:xfrm flipH="1" flipV="1">
            <a:off x="2815621" y="2112628"/>
            <a:ext cx="31488" cy="162078"/>
          </a:xfrm>
          <a:prstGeom prst="line">
            <a:avLst/>
          </a:prstGeom>
          <a:ln>
            <a:prstDash val="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7456775" y="3953492"/>
            <a:ext cx="0" cy="1554563"/>
          </a:xfrm>
          <a:prstGeom prst="line">
            <a:avLst/>
          </a:prstGeom>
          <a:ln>
            <a:prstDash val="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2465549" y="4928169"/>
            <a:ext cx="0" cy="1398109"/>
          </a:xfrm>
          <a:prstGeom prst="line">
            <a:avLst/>
          </a:prstGeom>
          <a:ln>
            <a:prstDash val="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5748530" y="3746592"/>
            <a:ext cx="0" cy="1398109"/>
          </a:xfrm>
          <a:prstGeom prst="line">
            <a:avLst/>
          </a:prstGeom>
          <a:ln>
            <a:prstDash val="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5748530" y="3681677"/>
            <a:ext cx="932130" cy="5618"/>
          </a:xfrm>
          <a:prstGeom prst="line">
            <a:avLst/>
          </a:prstGeom>
          <a:ln>
            <a:prstDash val="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2465549" y="4924282"/>
            <a:ext cx="932130" cy="5618"/>
          </a:xfrm>
          <a:prstGeom prst="line">
            <a:avLst/>
          </a:prstGeom>
          <a:ln>
            <a:prstDash val="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7"/>
          <a:srcRect l="14295" t="11292" r="20999" b="17911"/>
          <a:stretch/>
        </p:blipFill>
        <p:spPr>
          <a:xfrm>
            <a:off x="408273" y="484502"/>
            <a:ext cx="590843" cy="5345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397119" y="2120868"/>
            <a:ext cx="26428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конкурсантов (обучающиеся МЦК)</a:t>
            </a:r>
            <a:endParaRPr lang="ru-RU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/>
          <a:srcRect l="4186" t="15008" r="14345"/>
          <a:stretch/>
        </p:blipFill>
        <p:spPr>
          <a:xfrm>
            <a:off x="512153" y="2954518"/>
            <a:ext cx="2085093" cy="30921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36791" y="3471407"/>
            <a:ext cx="2720463" cy="18265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3739" y="2954518"/>
            <a:ext cx="2056500" cy="309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6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410877"/>
            <a:ext cx="7886700" cy="74251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Экспертный лист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1485900"/>
            <a:ext cx="7886700" cy="460375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48E8-CC26-4F65-BA07-D564120DA869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286823"/>
              </p:ext>
            </p:extLst>
          </p:nvPr>
        </p:nvGraphicFramePr>
        <p:xfrm>
          <a:off x="1700213" y="2001982"/>
          <a:ext cx="573405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Лист" r:id="rId3" imgW="5734050" imgH="2895600" progId="Excel.Sheet.12">
                  <p:embed/>
                </p:oleObj>
              </mc:Choice>
              <mc:Fallback>
                <p:oleObj name="Лист" r:id="rId3" imgW="5734050" imgH="2895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00213" y="2001982"/>
                        <a:ext cx="5734050" cy="289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14295" t="11292" r="20999" b="17911"/>
          <a:stretch/>
        </p:blipFill>
        <p:spPr>
          <a:xfrm>
            <a:off x="748579" y="618819"/>
            <a:ext cx="590843" cy="53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66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540328"/>
            <a:ext cx="7886700" cy="613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Экспертный лист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1527464"/>
            <a:ext cx="7886700" cy="45621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48E8-CC26-4F65-BA07-D564120DA869}" type="slidenum">
              <a:rPr lang="ru-RU" smtClean="0"/>
              <a:t>5</a:t>
            </a:fld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444026"/>
              </p:ext>
            </p:extLst>
          </p:nvPr>
        </p:nvGraphicFramePr>
        <p:xfrm>
          <a:off x="1704975" y="2667000"/>
          <a:ext cx="573405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Лист" r:id="rId3" imgW="5734050" imgH="1524000" progId="Excel.Sheet.12">
                  <p:embed/>
                </p:oleObj>
              </mc:Choice>
              <mc:Fallback>
                <p:oleObj name="Лист" r:id="rId3" imgW="5734050" imgH="15240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04975" y="2667000"/>
                        <a:ext cx="5734050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14295" t="11292" r="20999" b="17911"/>
          <a:stretch/>
        </p:blipFill>
        <p:spPr>
          <a:xfrm>
            <a:off x="560036" y="550727"/>
            <a:ext cx="590843" cy="53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09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415637"/>
            <a:ext cx="7886700" cy="67540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Круглый стол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1579418"/>
            <a:ext cx="7886700" cy="451023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Рефлексия </a:t>
            </a:r>
            <a:endParaRPr lang="ru-RU" sz="3200" dirty="0">
              <a:solidFill>
                <a:schemeClr val="tx1"/>
              </a:solidFill>
            </a:endParaRPr>
          </a:p>
          <a:p>
            <a:r>
              <a:rPr lang="ru-RU" sz="3200" dirty="0" smtClean="0">
                <a:solidFill>
                  <a:schemeClr val="tx1"/>
                </a:solidFill>
              </a:rPr>
              <a:t>-сильные и слабые позиции конкурсантов;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-выстраивание программы корректирующих мероприятий;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-отработка слабых позиций (ближайшая перспектива).</a:t>
            </a:r>
          </a:p>
          <a:p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48E8-CC26-4F65-BA07-D564120DA869}" type="slidenum">
              <a:rPr lang="ru-RU" smtClean="0"/>
              <a:t>6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4295" t="11292" r="20999" b="17911"/>
          <a:stretch/>
        </p:blipFill>
        <p:spPr>
          <a:xfrm>
            <a:off x="560036" y="550727"/>
            <a:ext cx="590843" cy="53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0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0537" y="0"/>
            <a:ext cx="7886700" cy="2852737"/>
          </a:xfrm>
        </p:spPr>
        <p:txBody>
          <a:bodyPr>
            <a:normAutofit/>
          </a:bodyPr>
          <a:lstStyle/>
          <a:p>
            <a:pPr algn="ctr"/>
            <a:r>
              <a:rPr lang="ru-RU" sz="3200" b="1" spc="150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</a:t>
            </a:r>
            <a:r>
              <a:rPr lang="ru-RU" sz="3200" b="1" spc="150" dirty="0">
                <a:latin typeface="Arial" panose="020B0604020202020204" pitchFamily="34" charset="0"/>
                <a:cs typeface="Arial" panose="020B0604020202020204" pitchFamily="34" charset="0"/>
              </a:rPr>
              <a:t>за внимание !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55457" y="3983328"/>
            <a:ext cx="7886700" cy="209535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 адрес: 625027, г. Тюмень, ул.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Мельникайте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д. 76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тел./факс: (3452) 20 – 41 – 71;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эл. почта: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tet7610@yandex.ru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сайт: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www.tt-et.ru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4295" t="11292" r="20999" b="17911"/>
          <a:stretch/>
        </p:blipFill>
        <p:spPr>
          <a:xfrm>
            <a:off x="560036" y="550727"/>
            <a:ext cx="590843" cy="53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9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8273</TotalTime>
  <Words>200</Words>
  <Application>Microsoft Office PowerPoint</Application>
  <PresentationFormat>Экран (4:3)</PresentationFormat>
  <Paragraphs>38</Paragraphs>
  <Slides>7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MS PGothic</vt:lpstr>
      <vt:lpstr>Arial</vt:lpstr>
      <vt:lpstr>Calibri</vt:lpstr>
      <vt:lpstr>Calibri Light</vt:lpstr>
      <vt:lpstr>Тема Office</vt:lpstr>
      <vt:lpstr>Лист</vt:lpstr>
      <vt:lpstr>Презентация PowerPoint</vt:lpstr>
      <vt:lpstr>Урок-конкурс с элементами WS Декантация вина</vt:lpstr>
      <vt:lpstr>Первая группа</vt:lpstr>
      <vt:lpstr>Экспертный лист </vt:lpstr>
      <vt:lpstr>Экспертный лист </vt:lpstr>
      <vt:lpstr>Круглый стол </vt:lpstr>
      <vt:lpstr>Спасибо за внимание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Алимов Дамир Сабирович</dc:creator>
  <cp:lastModifiedBy>Olga</cp:lastModifiedBy>
  <cp:revision>382</cp:revision>
  <cp:lastPrinted>2016-05-31T07:48:31Z</cp:lastPrinted>
  <dcterms:created xsi:type="dcterms:W3CDTF">2016-05-18T06:21:07Z</dcterms:created>
  <dcterms:modified xsi:type="dcterms:W3CDTF">2016-09-20T04:10:03Z</dcterms:modified>
</cp:coreProperties>
</file>