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9"/>
  </p:notesMasterIdLst>
  <p:sldIdLst>
    <p:sldId id="256" r:id="rId2"/>
    <p:sldId id="354" r:id="rId3"/>
    <p:sldId id="258" r:id="rId4"/>
    <p:sldId id="259" r:id="rId5"/>
    <p:sldId id="260" r:id="rId6"/>
    <p:sldId id="261" r:id="rId7"/>
    <p:sldId id="262" r:id="rId8"/>
    <p:sldId id="257" r:id="rId9"/>
    <p:sldId id="263" r:id="rId10"/>
    <p:sldId id="266" r:id="rId11"/>
    <p:sldId id="264" r:id="rId12"/>
    <p:sldId id="265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267" r:id="rId30"/>
    <p:sldId id="268" r:id="rId31"/>
    <p:sldId id="269" r:id="rId32"/>
    <p:sldId id="270" r:id="rId33"/>
    <p:sldId id="344" r:id="rId34"/>
    <p:sldId id="345" r:id="rId35"/>
    <p:sldId id="274" r:id="rId36"/>
    <p:sldId id="275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73" r:id="rId51"/>
    <p:sldId id="293" r:id="rId52"/>
    <p:sldId id="346" r:id="rId53"/>
    <p:sldId id="347" r:id="rId54"/>
    <p:sldId id="348" r:id="rId55"/>
    <p:sldId id="349" r:id="rId56"/>
    <p:sldId id="271" r:id="rId57"/>
    <p:sldId id="272" r:id="rId58"/>
    <p:sldId id="294" r:id="rId59"/>
    <p:sldId id="298" r:id="rId60"/>
    <p:sldId id="297" r:id="rId61"/>
    <p:sldId id="299" r:id="rId62"/>
    <p:sldId id="300" r:id="rId63"/>
    <p:sldId id="301" r:id="rId64"/>
    <p:sldId id="302" r:id="rId65"/>
    <p:sldId id="303" r:id="rId66"/>
    <p:sldId id="304" r:id="rId67"/>
    <p:sldId id="305" r:id="rId68"/>
    <p:sldId id="277" r:id="rId69"/>
    <p:sldId id="307" r:id="rId70"/>
    <p:sldId id="350" r:id="rId71"/>
    <p:sldId id="351" r:id="rId72"/>
    <p:sldId id="352" r:id="rId73"/>
    <p:sldId id="353" r:id="rId74"/>
    <p:sldId id="306" r:id="rId75"/>
    <p:sldId id="308" r:id="rId76"/>
    <p:sldId id="310" r:id="rId77"/>
    <p:sldId id="311" r:id="rId78"/>
    <p:sldId id="309" r:id="rId79"/>
    <p:sldId id="312" r:id="rId80"/>
    <p:sldId id="313" r:id="rId81"/>
    <p:sldId id="315" r:id="rId82"/>
    <p:sldId id="316" r:id="rId83"/>
    <p:sldId id="317" r:id="rId84"/>
    <p:sldId id="319" r:id="rId85"/>
    <p:sldId id="320" r:id="rId86"/>
    <p:sldId id="321" r:id="rId87"/>
    <p:sldId id="322" r:id="rId88"/>
    <p:sldId id="323" r:id="rId89"/>
    <p:sldId id="324" r:id="rId90"/>
    <p:sldId id="325" r:id="rId91"/>
    <p:sldId id="326" r:id="rId92"/>
    <p:sldId id="327" r:id="rId93"/>
    <p:sldId id="329" r:id="rId94"/>
    <p:sldId id="318" r:id="rId95"/>
    <p:sldId id="314" r:id="rId96"/>
    <p:sldId id="330" r:id="rId97"/>
    <p:sldId id="331" r:id="rId98"/>
    <p:sldId id="332" r:id="rId99"/>
    <p:sldId id="333" r:id="rId100"/>
    <p:sldId id="334" r:id="rId101"/>
    <p:sldId id="335" r:id="rId102"/>
    <p:sldId id="336" r:id="rId103"/>
    <p:sldId id="337" r:id="rId104"/>
    <p:sldId id="338" r:id="rId105"/>
    <p:sldId id="340" r:id="rId106"/>
    <p:sldId id="341" r:id="rId107"/>
    <p:sldId id="371" r:id="rId10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2"/>
    <p:restoredTop sz="94622"/>
  </p:normalViewPr>
  <p:slideViewPr>
    <p:cSldViewPr snapToGrid="0" showGuides="1">
      <p:cViewPr>
        <p:scale>
          <a:sx n="100" d="100"/>
          <a:sy n="100" d="100"/>
        </p:scale>
        <p:origin x="-28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6" d="100"/>
          <a:sy n="116" d="100"/>
        </p:scale>
        <p:origin x="291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9BD2A-3D52-4A14-965E-62900E6A8676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D5D7D-DE04-4C6C-9581-552531056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394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D5D7D-DE04-4C6C-9581-5525310567F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44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F6B9-FD2E-46B0-9DC8-7AB4831FD054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94D5-EDC9-4603-BA9D-4BCB9885D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87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F6B9-FD2E-46B0-9DC8-7AB4831FD054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94D5-EDC9-4603-BA9D-4BCB9885D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45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F6B9-FD2E-46B0-9DC8-7AB4831FD054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94D5-EDC9-4603-BA9D-4BCB9885D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5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F6B9-FD2E-46B0-9DC8-7AB4831FD054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94D5-EDC9-4603-BA9D-4BCB9885D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05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F6B9-FD2E-46B0-9DC8-7AB4831FD054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94D5-EDC9-4603-BA9D-4BCB9885D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76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F6B9-FD2E-46B0-9DC8-7AB4831FD054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94D5-EDC9-4603-BA9D-4BCB9885D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4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F6B9-FD2E-46B0-9DC8-7AB4831FD054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94D5-EDC9-4603-BA9D-4BCB9885D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55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F6B9-FD2E-46B0-9DC8-7AB4831FD054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94D5-EDC9-4603-BA9D-4BCB9885D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30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F6B9-FD2E-46B0-9DC8-7AB4831FD054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94D5-EDC9-4603-BA9D-4BCB9885D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27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F6B9-FD2E-46B0-9DC8-7AB4831FD054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94D5-EDC9-4603-BA9D-4BCB9885D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18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F6B9-FD2E-46B0-9DC8-7AB4831FD054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94D5-EDC9-4603-BA9D-4BCB9885D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1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4F6B9-FD2E-46B0-9DC8-7AB4831FD054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A94D5-EDC9-4603-BA9D-4BCB9885D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11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13" Type="http://schemas.openxmlformats.org/officeDocument/2006/relationships/image" Target="../media/image122.jpeg"/><Relationship Id="rId3" Type="http://schemas.openxmlformats.org/officeDocument/2006/relationships/image" Target="../media/image112.png"/><Relationship Id="rId7" Type="http://schemas.openxmlformats.org/officeDocument/2006/relationships/image" Target="../media/image116.jpeg"/><Relationship Id="rId12" Type="http://schemas.openxmlformats.org/officeDocument/2006/relationships/image" Target="../media/image121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jpeg"/><Relationship Id="rId11" Type="http://schemas.openxmlformats.org/officeDocument/2006/relationships/image" Target="../media/image120.jpeg"/><Relationship Id="rId5" Type="http://schemas.openxmlformats.org/officeDocument/2006/relationships/image" Target="../media/image114.jpeg"/><Relationship Id="rId15" Type="http://schemas.openxmlformats.org/officeDocument/2006/relationships/image" Target="../media/image124.jpeg"/><Relationship Id="rId10" Type="http://schemas.openxmlformats.org/officeDocument/2006/relationships/image" Target="../media/image119.jpeg"/><Relationship Id="rId4" Type="http://schemas.openxmlformats.org/officeDocument/2006/relationships/image" Target="../media/image113.jpeg"/><Relationship Id="rId9" Type="http://schemas.openxmlformats.org/officeDocument/2006/relationships/image" Target="../media/image118.jpeg"/><Relationship Id="rId14" Type="http://schemas.openxmlformats.org/officeDocument/2006/relationships/image" Target="../media/image1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33.png"/><Relationship Id="rId4" Type="http://schemas.microsoft.com/office/2007/relationships/hdphoto" Target="../media/hdphoto5.wdp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34.png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34.png"/><Relationship Id="rId4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34.png"/><Relationship Id="rId10" Type="http://schemas.microsoft.com/office/2007/relationships/hdphoto" Target="../media/hdphoto9.wdp"/><Relationship Id="rId4" Type="http://schemas.microsoft.com/office/2007/relationships/hdphoto" Target="../media/hdphoto5.wdp"/><Relationship Id="rId9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34.png"/><Relationship Id="rId10" Type="http://schemas.microsoft.com/office/2007/relationships/hdphoto" Target="../media/hdphoto9.wdp"/><Relationship Id="rId4" Type="http://schemas.microsoft.com/office/2007/relationships/hdphoto" Target="../media/hdphoto5.wdp"/><Relationship Id="rId9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77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77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g"/><Relationship Id="rId4" Type="http://schemas.openxmlformats.org/officeDocument/2006/relationships/image" Target="../media/image86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g"/><Relationship Id="rId5" Type="http://schemas.openxmlformats.org/officeDocument/2006/relationships/image" Target="../media/image87.jpg"/><Relationship Id="rId4" Type="http://schemas.openxmlformats.org/officeDocument/2006/relationships/image" Target="../media/image86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7" Type="http://schemas.openxmlformats.org/officeDocument/2006/relationships/image" Target="../media/image89.jpe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g"/><Relationship Id="rId5" Type="http://schemas.openxmlformats.org/officeDocument/2006/relationships/image" Target="../media/image87.jpg"/><Relationship Id="rId4" Type="http://schemas.openxmlformats.org/officeDocument/2006/relationships/image" Target="../media/image86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jpeg"/><Relationship Id="rId4" Type="http://schemas.openxmlformats.org/officeDocument/2006/relationships/image" Target="../media/image88.jp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7" Type="http://schemas.openxmlformats.org/officeDocument/2006/relationships/image" Target="../media/image92.pn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8.jpg"/><Relationship Id="rId4" Type="http://schemas.openxmlformats.org/officeDocument/2006/relationships/image" Target="../media/image8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7" Type="http://schemas.openxmlformats.org/officeDocument/2006/relationships/image" Target="../media/image92.pn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g"/><Relationship Id="rId5" Type="http://schemas.openxmlformats.org/officeDocument/2006/relationships/image" Target="../media/image85.jpg"/><Relationship Id="rId4" Type="http://schemas.openxmlformats.org/officeDocument/2006/relationships/image" Target="../media/image84.jp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7" Type="http://schemas.openxmlformats.org/officeDocument/2006/relationships/image" Target="../media/image92.pn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g"/><Relationship Id="rId5" Type="http://schemas.openxmlformats.org/officeDocument/2006/relationships/image" Target="../media/image85.jpg"/><Relationship Id="rId4" Type="http://schemas.openxmlformats.org/officeDocument/2006/relationships/image" Target="../media/image84.jp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jpeg"/><Relationship Id="rId4" Type="http://schemas.openxmlformats.org/officeDocument/2006/relationships/image" Target="../media/image99.jp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698" y="2982912"/>
            <a:ext cx="4805073" cy="344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900" y="956717"/>
            <a:ext cx="8553734" cy="147002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Построение</a:t>
            </a:r>
            <a:r>
              <a:rPr lang="en-US" sz="6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видов </a:t>
            </a:r>
            <a:r>
              <a:rPr lang="en-US" sz="6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изометрии</a:t>
            </a:r>
            <a:r>
              <a:rPr lang="en-US" sz="6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моделей</a:t>
            </a:r>
          </a:p>
        </p:txBody>
      </p:sp>
    </p:spTree>
    <p:extLst>
      <p:ext uri="{BB962C8B-B14F-4D97-AF65-F5344CB8AC3E}">
        <p14:creationId xmlns:p14="http://schemas.microsoft.com/office/powerpoint/2010/main" val="34184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208088"/>
            <a:ext cx="4966742" cy="494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92" y="778669"/>
            <a:ext cx="89249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23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187" y="1166523"/>
            <a:ext cx="5381407" cy="4957574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9" r="71939" b="19502"/>
          <a:stretch/>
        </p:blipFill>
        <p:spPr>
          <a:xfrm>
            <a:off x="0" y="0"/>
            <a:ext cx="3377187" cy="291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3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781" y="513656"/>
            <a:ext cx="6896854" cy="6344344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9" r="71939" b="19502"/>
          <a:stretch/>
        </p:blipFill>
        <p:spPr>
          <a:xfrm>
            <a:off x="0" y="0"/>
            <a:ext cx="3377187" cy="291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8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65361"/>
            <a:ext cx="6352982" cy="5474112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9" r="71939" b="19502"/>
          <a:stretch/>
        </p:blipFill>
        <p:spPr>
          <a:xfrm>
            <a:off x="0" y="0"/>
            <a:ext cx="3377187" cy="291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09" y="1174233"/>
            <a:ext cx="6431641" cy="5541888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9" r="71939" b="19502"/>
          <a:stretch/>
        </p:blipFill>
        <p:spPr>
          <a:xfrm>
            <a:off x="0" y="0"/>
            <a:ext cx="3377187" cy="291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8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214" y="1458861"/>
            <a:ext cx="6146505" cy="5296198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9" r="71939" b="19502"/>
          <a:stretch/>
        </p:blipFill>
        <p:spPr>
          <a:xfrm>
            <a:off x="0" y="0"/>
            <a:ext cx="3377187" cy="291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2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84" y="1355624"/>
            <a:ext cx="6037006" cy="5201847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9" r="71939" b="19502"/>
          <a:stretch/>
        </p:blipFill>
        <p:spPr>
          <a:xfrm>
            <a:off x="0" y="0"/>
            <a:ext cx="3377187" cy="291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910" y="3620698"/>
            <a:ext cx="3362630" cy="2897444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02" y="0"/>
            <a:ext cx="5430300" cy="458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4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640971"/>
              </p:ext>
            </p:extLst>
          </p:nvPr>
        </p:nvGraphicFramePr>
        <p:xfrm>
          <a:off x="1310186" y="0"/>
          <a:ext cx="5390865" cy="6626052"/>
        </p:xfrm>
        <a:graphic>
          <a:graphicData uri="http://schemas.openxmlformats.org/drawingml/2006/table">
            <a:tbl>
              <a:tblPr firstRow="1" firstCol="1" bandRow="1"/>
              <a:tblGrid>
                <a:gridCol w="300250"/>
                <a:gridCol w="1717475"/>
                <a:gridCol w="1124380"/>
                <a:gridCol w="1124380"/>
                <a:gridCol w="1124380"/>
              </a:tblGrid>
              <a:tr h="325968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Ответ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Вопрос</a:t>
                      </a:r>
                    </a:p>
                  </a:txBody>
                  <a:tcPr marL="33477" marR="33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3477" marR="3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3477" marR="3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3477" marR="3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3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3477" marR="33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Какое геометрическое тело определяется как тело вращения? </a:t>
                      </a:r>
                    </a:p>
                  </a:txBody>
                  <a:tcPr marL="33477" marR="33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Пирамида</a:t>
                      </a:r>
                    </a:p>
                  </a:txBody>
                  <a:tcPr marL="33477" marR="3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Конус</a:t>
                      </a:r>
                    </a:p>
                  </a:txBody>
                  <a:tcPr marL="33477" marR="3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Призма</a:t>
                      </a:r>
                    </a:p>
                  </a:txBody>
                  <a:tcPr marL="33477" marR="3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9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</a:p>
                  </a:txBody>
                  <a:tcPr marL="33477" marR="33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 каком чертеже представлен комплексный чертеж цилиндра?</a:t>
                      </a:r>
                    </a:p>
                  </a:txBody>
                  <a:tcPr marL="33477" marR="33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77" marR="3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77" marR="3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77" marR="3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00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3477" marR="33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Как называется элемент геометрического тела обозначенного </a:t>
                      </a:r>
                      <a:endParaRPr lang="ru-RU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цифрой </a:t>
                      </a: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1? </a:t>
                      </a:r>
                    </a:p>
                  </a:txBody>
                  <a:tcPr marL="33477" marR="33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Грань</a:t>
                      </a:r>
                    </a:p>
                  </a:txBody>
                  <a:tcPr marL="33477" marR="3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Образующая</a:t>
                      </a:r>
                    </a:p>
                  </a:txBody>
                  <a:tcPr marL="33477" marR="3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Ребро</a:t>
                      </a:r>
                    </a:p>
                  </a:txBody>
                  <a:tcPr marL="33477" marR="3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9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3477" marR="33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 каком рисунке показано расположение координатных осей прямоугольной изометрии?</a:t>
                      </a:r>
                    </a:p>
                  </a:txBody>
                  <a:tcPr marL="33477" marR="33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77" marR="3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77" marR="3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77" marR="3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3477" marR="33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Как называется элемент геометрического </a:t>
                      </a:r>
                      <a:endParaRPr lang="ru-RU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тела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обозначенного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цифрой 1?</a:t>
                      </a:r>
                    </a:p>
                  </a:txBody>
                  <a:tcPr marL="33477" marR="33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Угол</a:t>
                      </a:r>
                    </a:p>
                  </a:txBody>
                  <a:tcPr marL="33477" marR="3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Вершина</a:t>
                      </a:r>
                    </a:p>
                  </a:txBody>
                  <a:tcPr marL="33477" marR="3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Грань</a:t>
                      </a:r>
                    </a:p>
                  </a:txBody>
                  <a:tcPr marL="33477" marR="3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4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3477" marR="33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 каком чертеже представлен комплексный чертеж пирамиды?</a:t>
                      </a:r>
                    </a:p>
                  </a:txBody>
                  <a:tcPr marL="33477" marR="33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77" marR="3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77" marR="3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77" marR="3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7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33477" marR="33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 каком чертеже куб изображен в прямоугольной диметрии?</a:t>
                      </a:r>
                    </a:p>
                  </a:txBody>
                  <a:tcPr marL="33477" marR="33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77" marR="3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77" marR="3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77" marR="33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07" name="Изображение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279" y="865657"/>
            <a:ext cx="636597" cy="89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6" name="Изображение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78" y="929513"/>
            <a:ext cx="757214" cy="76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5" name="Изображение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710" y="911225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3" name="Picture 55" descr="Описание: Рисунок1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307" y="2809184"/>
            <a:ext cx="857250" cy="7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2" name="Picture 54" descr="Описание: Рисунок1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78" y="2927924"/>
            <a:ext cx="809625" cy="6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1" name="Picture 4" descr="Описание: Аксонометрия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946" y="2923180"/>
            <a:ext cx="788088" cy="65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" name="Изображение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757" y="4596569"/>
            <a:ext cx="774350" cy="85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8" name="Изображение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032" y="4603138"/>
            <a:ext cx="606917" cy="84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7" name="Изображение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946" y="4639639"/>
            <a:ext cx="706652" cy="77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6" name="Picture 6" descr="Описание: Аксонометрия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35" y="5548273"/>
            <a:ext cx="876632" cy="89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5" name="Picture 5" descr="Описание: Рисунок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47" y="5548273"/>
            <a:ext cx="1036888" cy="88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7" descr="Описание: Аксонометрия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007" y="5548273"/>
            <a:ext cx="1061208" cy="96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4" name="Изображение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110" y="2047886"/>
            <a:ext cx="486960" cy="57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0" name="Изображение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988" y="3829416"/>
            <a:ext cx="544331" cy="62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79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9" t="22381" r="8529" b="7345"/>
          <a:stretch/>
        </p:blipFill>
        <p:spPr>
          <a:xfrm>
            <a:off x="4925144" y="4149080"/>
            <a:ext cx="4218856" cy="2708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1" y="1391555"/>
            <a:ext cx="4464496" cy="44453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735" y="1413938"/>
            <a:ext cx="2400383" cy="275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5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107" y="620976"/>
            <a:ext cx="6401785" cy="5616048"/>
          </a:xfrm>
        </p:spPr>
      </p:pic>
    </p:spTree>
    <p:extLst>
      <p:ext uri="{BB962C8B-B14F-4D97-AF65-F5344CB8AC3E}">
        <p14:creationId xmlns:p14="http://schemas.microsoft.com/office/powerpoint/2010/main" val="96376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396" y="142050"/>
            <a:ext cx="2703576" cy="3630168"/>
          </a:xfr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996" y="794640"/>
            <a:ext cx="3206496" cy="3922776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1753" y1="54324" x2="81753" y2="54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464" y="1755966"/>
            <a:ext cx="2322576" cy="3410712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97" b="9578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48" y="2627694"/>
            <a:ext cx="2066544" cy="2676144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327" b="89678" l="3860" r="100000">
                        <a14:backgroundMark x1="69123" y1="44728" x2="69123" y2="44728"/>
                        <a14:backgroundMark x1="69123" y1="44728" x2="69123" y2="44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4" y="3461322"/>
            <a:ext cx="2606040" cy="274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396" y="142050"/>
            <a:ext cx="2703576" cy="3630168"/>
          </a:xfr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996" y="794640"/>
            <a:ext cx="3206496" cy="3922776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1753" y1="54324" x2="81753" y2="54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464" y="1755966"/>
            <a:ext cx="2322576" cy="3410712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97" b="9578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48" y="2627694"/>
            <a:ext cx="2066544" cy="2676144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327" b="89678" l="3860" r="100000">
                        <a14:backgroundMark x1="69123" y1="44728" x2="69123" y2="44728"/>
                        <a14:backgroundMark x1="69123" y1="44728" x2="69123" y2="44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4" y="3461322"/>
            <a:ext cx="2606040" cy="2746248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1975104" y="5528730"/>
            <a:ext cx="379907" cy="4925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55011" y="6021238"/>
            <a:ext cx="1984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03372" y="5654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1</a:t>
            </a:r>
            <a:endParaRPr lang="ru-RU" dirty="0">
              <a:solidFill>
                <a:schemeClr val="tx2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3663007" y="4920424"/>
            <a:ext cx="578314" cy="110312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248456" y="6021238"/>
            <a:ext cx="1984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13897" y="56419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2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5274134" y="5045909"/>
            <a:ext cx="488110" cy="9776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753244" y="6021238"/>
            <a:ext cx="1984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01605" y="56519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3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flipH="1" flipV="1">
            <a:off x="6311317" y="4483117"/>
            <a:ext cx="729156" cy="152814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044547" y="6011266"/>
            <a:ext cx="1984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992908" y="56281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4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flipH="1" flipV="1">
            <a:off x="7812312" y="3593537"/>
            <a:ext cx="788224" cy="242770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617788" y="6021238"/>
            <a:ext cx="1984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619226" y="56281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0329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396" y="142050"/>
            <a:ext cx="2703576" cy="3630168"/>
          </a:xfr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996" y="794640"/>
            <a:ext cx="3206496" cy="3922776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1753" y1="54324" x2="81753" y2="54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464" y="1755966"/>
            <a:ext cx="2322576" cy="3410712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97" b="9578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48" y="2627694"/>
            <a:ext cx="2066544" cy="2676144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327" b="89678" l="3860" r="100000">
                        <a14:backgroundMark x1="69123" y1="44728" x2="69123" y2="44728"/>
                        <a14:backgroundMark x1="69123" y1="44728" x2="69123" y2="44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4" y="3461322"/>
            <a:ext cx="2606040" cy="2746248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1975104" y="5528730"/>
            <a:ext cx="379907" cy="4925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55011" y="6021238"/>
            <a:ext cx="1984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03372" y="5654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1</a:t>
            </a:r>
            <a:endParaRPr lang="ru-RU" dirty="0">
              <a:solidFill>
                <a:schemeClr val="tx2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3663007" y="4920424"/>
            <a:ext cx="578314" cy="110312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248456" y="6021238"/>
            <a:ext cx="1984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13897" y="56419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2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5274134" y="5045909"/>
            <a:ext cx="488110" cy="9776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753244" y="6021238"/>
            <a:ext cx="1984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01605" y="56519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3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flipH="1" flipV="1">
            <a:off x="6311317" y="4483117"/>
            <a:ext cx="729156" cy="152814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044547" y="6011266"/>
            <a:ext cx="1984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992908" y="56281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4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flipH="1" flipV="1">
            <a:off x="7812312" y="3593537"/>
            <a:ext cx="788224" cy="242770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617788" y="6021238"/>
            <a:ext cx="1984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619226" y="56281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855" y="106325"/>
            <a:ext cx="47168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1 – усеченный конус  с отверстием</a:t>
            </a:r>
          </a:p>
          <a:p>
            <a:r>
              <a:rPr lang="ru-RU" sz="2000" i="1" dirty="0" smtClean="0"/>
              <a:t>2 – прямой цилиндр</a:t>
            </a:r>
          </a:p>
          <a:p>
            <a:r>
              <a:rPr lang="ru-RU" sz="2000" i="1" dirty="0" smtClean="0"/>
              <a:t>3 – прямоугольный параллелепипед</a:t>
            </a:r>
          </a:p>
          <a:p>
            <a:r>
              <a:rPr lang="ru-RU" sz="2000" i="1" dirty="0" smtClean="0"/>
              <a:t>4 – два прямоугольных параллелепипеда</a:t>
            </a:r>
          </a:p>
          <a:p>
            <a:r>
              <a:rPr lang="ru-RU" sz="2000" i="1" dirty="0"/>
              <a:t> </a:t>
            </a:r>
            <a:r>
              <a:rPr lang="ru-RU" sz="2000" i="1" dirty="0" smtClean="0"/>
              <a:t>      с отверстиями</a:t>
            </a:r>
          </a:p>
          <a:p>
            <a:r>
              <a:rPr lang="ru-RU" sz="2000" i="1" dirty="0" smtClean="0"/>
              <a:t>5 – два полых полуцилиндра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59965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15" y="3902152"/>
            <a:ext cx="1746504" cy="16824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083" y="3902152"/>
            <a:ext cx="1746504" cy="16824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0" y="1291739"/>
            <a:ext cx="2891790" cy="3666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860" y="1142147"/>
            <a:ext cx="1172718" cy="13510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3103" y="1142147"/>
            <a:ext cx="1170533" cy="13534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2802" y="1142147"/>
            <a:ext cx="1170533" cy="13534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1560" y="1139744"/>
            <a:ext cx="1170533" cy="13534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231" y="2387022"/>
            <a:ext cx="1170533" cy="13534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7988" y="2387022"/>
            <a:ext cx="1170533" cy="1353429"/>
          </a:xfrm>
          <a:prstGeom prst="rect">
            <a:avLst/>
          </a:prstGeom>
        </p:spPr>
      </p:pic>
      <p:sp>
        <p:nvSpPr>
          <p:cNvPr id="14" name="Rectangle 110"/>
          <p:cNvSpPr>
            <a:spLocks noChangeArrowheads="1"/>
          </p:cNvSpPr>
          <p:nvPr/>
        </p:nvSpPr>
        <p:spPr bwMode="auto">
          <a:xfrm>
            <a:off x="910467" y="928048"/>
            <a:ext cx="7891625" cy="5008727"/>
          </a:xfrm>
          <a:prstGeom prst="rect">
            <a:avLst/>
          </a:prstGeom>
          <a:solidFill>
            <a:srgbClr val="4D4D4D">
              <a:alpha val="90979"/>
            </a:srgbClr>
          </a:solidFill>
          <a:ln w="9525">
            <a:solidFill>
              <a:srgbClr val="666699">
                <a:alpha val="76862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dirty="0" smtClean="0">
                <a:solidFill>
                  <a:schemeClr val="bg1"/>
                </a:solidFill>
                <a:latin typeface="Arial" charset="0"/>
              </a:rPr>
              <a:t>   </a:t>
            </a:r>
            <a:r>
              <a:rPr lang="ru-RU" altLang="ru-RU" sz="4400" i="1" dirty="0" smtClean="0">
                <a:solidFill>
                  <a:schemeClr val="bg1"/>
                </a:solidFill>
                <a:latin typeface="Arial" charset="0"/>
              </a:rPr>
              <a:t>Работа с конструктором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i="1" dirty="0" smtClean="0">
                <a:solidFill>
                  <a:schemeClr val="bg1"/>
                </a:solidFill>
                <a:latin typeface="Arial" charset="0"/>
              </a:rPr>
              <a:t>для моделирования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273657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0" y="1291739"/>
            <a:ext cx="2891790" cy="3666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860" y="1142147"/>
            <a:ext cx="1172718" cy="13510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3103" y="1142147"/>
            <a:ext cx="1170533" cy="13534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2802" y="1142147"/>
            <a:ext cx="1170533" cy="13534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1560" y="1139744"/>
            <a:ext cx="1170533" cy="13534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9231" y="2387022"/>
            <a:ext cx="1170533" cy="13534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988" y="2387022"/>
            <a:ext cx="1170533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0" y="1291739"/>
            <a:ext cx="2891790" cy="3666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860" y="1142147"/>
            <a:ext cx="1172718" cy="13510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3103" y="1142147"/>
            <a:ext cx="1170533" cy="13534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2802" y="1142147"/>
            <a:ext cx="1170533" cy="13534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1560" y="1139744"/>
            <a:ext cx="1170533" cy="13534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685" y="3549901"/>
            <a:ext cx="1170533" cy="13534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988" y="2387022"/>
            <a:ext cx="1170533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4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952" y="3207293"/>
            <a:ext cx="1170533" cy="13534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0" y="1291739"/>
            <a:ext cx="2891790" cy="3666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860" y="1142147"/>
            <a:ext cx="1172718" cy="13510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103" y="1142147"/>
            <a:ext cx="1170533" cy="13534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802" y="1142147"/>
            <a:ext cx="1170533" cy="13534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560" y="1139744"/>
            <a:ext cx="1170533" cy="13534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685" y="3549901"/>
            <a:ext cx="1170533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7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</a:t>
            </a:r>
            <a:r>
              <a:rPr lang="ru-RU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занятия: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614" y="1818564"/>
            <a:ext cx="8468435" cy="4525963"/>
          </a:xfrm>
        </p:spPr>
        <p:txBody>
          <a:bodyPr>
            <a:normAutofit lnSpcReduction="10000"/>
          </a:bodyPr>
          <a:lstStyle/>
          <a:p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Закрепить </a:t>
            </a:r>
            <a:r>
              <a:rPr lang="ru-RU" sz="4000" i="1" dirty="0">
                <a:latin typeface="Arial" panose="020B0604020202020204" pitchFamily="34" charset="0"/>
                <a:cs typeface="Arial" panose="020B0604020202020204" pitchFamily="34" charset="0"/>
              </a:rPr>
              <a:t>пройденный материал по 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темам «Методы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проецирования» и «Аксонометрические проекции»</a:t>
            </a:r>
            <a:endParaRPr lang="en-US" sz="4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Научиться </a:t>
            </a:r>
            <a:r>
              <a:rPr lang="ru-RU" sz="4000" i="1" dirty="0">
                <a:latin typeface="Arial" panose="020B0604020202020204" pitchFamily="34" charset="0"/>
                <a:cs typeface="Arial" panose="020B0604020202020204" pitchFamily="34" charset="0"/>
              </a:rPr>
              <a:t>строить комплексный чертеж  и изометрию 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моделей</a:t>
            </a:r>
            <a:endParaRPr lang="ru-RU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4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218" y="2883044"/>
            <a:ext cx="1170533" cy="13534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952" y="3215917"/>
            <a:ext cx="1170533" cy="13534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0" y="1291739"/>
            <a:ext cx="2891790" cy="3666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860" y="1142147"/>
            <a:ext cx="1172718" cy="13510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802" y="1142147"/>
            <a:ext cx="1170533" cy="13534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560" y="1139744"/>
            <a:ext cx="1170533" cy="13534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685" y="3549901"/>
            <a:ext cx="1170533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218" y="2883044"/>
            <a:ext cx="1170533" cy="13534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952" y="3215917"/>
            <a:ext cx="1170533" cy="13534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0" y="1291739"/>
            <a:ext cx="2891790" cy="3666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419" y="3218320"/>
            <a:ext cx="1172718" cy="13510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802" y="1142147"/>
            <a:ext cx="1170533" cy="13534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560" y="1139744"/>
            <a:ext cx="1170533" cy="13534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685" y="3549901"/>
            <a:ext cx="1170533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7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685" y="2883044"/>
            <a:ext cx="1170533" cy="13534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218" y="2883044"/>
            <a:ext cx="1170533" cy="13534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952" y="3215917"/>
            <a:ext cx="1170533" cy="13534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0" y="1291739"/>
            <a:ext cx="2891790" cy="3666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419" y="3218320"/>
            <a:ext cx="1172718" cy="13510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560" y="1139744"/>
            <a:ext cx="1170533" cy="13534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685" y="3549901"/>
            <a:ext cx="1170533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7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951" y="2538001"/>
            <a:ext cx="1170533" cy="13534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685" y="2883044"/>
            <a:ext cx="1170533" cy="13534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218" y="2883044"/>
            <a:ext cx="1170533" cy="13534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952" y="3215917"/>
            <a:ext cx="1170533" cy="13534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0" y="1291739"/>
            <a:ext cx="2891790" cy="3666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419" y="3218320"/>
            <a:ext cx="1172718" cy="13510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685" y="3549901"/>
            <a:ext cx="1170533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1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0" y="1291739"/>
            <a:ext cx="2891790" cy="3666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419" y="3218320"/>
            <a:ext cx="1172718" cy="13510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203" y="2559860"/>
            <a:ext cx="289179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6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0" y="1291739"/>
            <a:ext cx="2891790" cy="3666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419" y="3218320"/>
            <a:ext cx="1172718" cy="13510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203" y="2559860"/>
            <a:ext cx="2891790" cy="23431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019" y="1054787"/>
            <a:ext cx="1746504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3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0" y="1291739"/>
            <a:ext cx="2891790" cy="3666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419" y="3218320"/>
            <a:ext cx="1172718" cy="13510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203" y="2559860"/>
            <a:ext cx="2891790" cy="23431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46" y="2211337"/>
            <a:ext cx="1746504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0" y="1291739"/>
            <a:ext cx="2891790" cy="3666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419" y="3218320"/>
            <a:ext cx="1172718" cy="13510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203" y="2559860"/>
            <a:ext cx="2891790" cy="23431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46" y="2211337"/>
            <a:ext cx="1746504" cy="16824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55" b="100000" l="0" r="993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274" y="960658"/>
            <a:ext cx="1746504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0" y="1291739"/>
            <a:ext cx="2891790" cy="3666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419" y="3218320"/>
            <a:ext cx="1172718" cy="13510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203" y="2559860"/>
            <a:ext cx="2891790" cy="23431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46" y="2211337"/>
            <a:ext cx="1746504" cy="16824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55" b="100000" l="0" r="993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46" y="1544351"/>
            <a:ext cx="1746504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4763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Собрать из элементов конструктора модель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608" y="1124744"/>
            <a:ext cx="3880784" cy="557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10"/>
          <p:cNvSpPr>
            <a:spLocks noChangeArrowheads="1"/>
          </p:cNvSpPr>
          <p:nvPr/>
        </p:nvSpPr>
        <p:spPr bwMode="auto">
          <a:xfrm>
            <a:off x="578064" y="655092"/>
            <a:ext cx="7987872" cy="5199797"/>
          </a:xfrm>
          <a:prstGeom prst="rect">
            <a:avLst/>
          </a:prstGeom>
          <a:solidFill>
            <a:srgbClr val="4D4D4D">
              <a:alpha val="90979"/>
            </a:srgbClr>
          </a:solidFill>
          <a:ln w="9525">
            <a:solidFill>
              <a:srgbClr val="666699">
                <a:alpha val="76862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b="1" dirty="0" smtClean="0">
                <a:solidFill>
                  <a:schemeClr val="bg1"/>
                </a:solidFill>
                <a:latin typeface="Arial" charset="0"/>
              </a:rPr>
              <a:t>   </a:t>
            </a:r>
            <a:r>
              <a:rPr lang="ru-RU" altLang="ru-RU" sz="4400" i="1" dirty="0" smtClean="0">
                <a:solidFill>
                  <a:schemeClr val="bg1"/>
                </a:solidFill>
                <a:latin typeface="Arial" charset="0"/>
              </a:rPr>
              <a:t>Работа с конструктором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i="1" dirty="0" smtClean="0">
                <a:solidFill>
                  <a:schemeClr val="bg1"/>
                </a:solidFill>
                <a:latin typeface="Arial" charset="0"/>
              </a:rPr>
              <a:t>для моделирования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61859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9908"/>
            <a:ext cx="3330080" cy="413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902" y="3218213"/>
            <a:ext cx="2500245" cy="363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37" y="507223"/>
            <a:ext cx="2686189" cy="397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27147"/>
            <a:ext cx="2422253" cy="253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6275" y="153280"/>
            <a:ext cx="7493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Тела вращения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106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Собрать из элементов конструктора модель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3"/>
          <a:stretch/>
        </p:blipFill>
        <p:spPr bwMode="auto">
          <a:xfrm>
            <a:off x="1043608" y="1196752"/>
            <a:ext cx="6840760" cy="521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76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Собрать из элементов конструктора модель</a:t>
            </a:r>
            <a:endParaRPr lang="ru-RU" sz="3200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64787"/>
            <a:ext cx="5180544" cy="597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3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728" y="534922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Проекции чайной чашки и кофейника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0"/>
          <a:stretch/>
        </p:blipFill>
        <p:spPr>
          <a:xfrm rot="16200000">
            <a:off x="2584875" y="-1256665"/>
            <a:ext cx="4021713" cy="8918507"/>
          </a:xfrm>
        </p:spPr>
      </p:pic>
      <p:sp>
        <p:nvSpPr>
          <p:cNvPr id="6" name="Rectangle 110"/>
          <p:cNvSpPr>
            <a:spLocks noChangeArrowheads="1"/>
          </p:cNvSpPr>
          <p:nvPr/>
        </p:nvSpPr>
        <p:spPr bwMode="auto">
          <a:xfrm>
            <a:off x="419669" y="1191732"/>
            <a:ext cx="8304662" cy="4867874"/>
          </a:xfrm>
          <a:prstGeom prst="rect">
            <a:avLst/>
          </a:prstGeom>
          <a:solidFill>
            <a:srgbClr val="4D4D4D">
              <a:alpha val="90979"/>
            </a:srgbClr>
          </a:solidFill>
          <a:ln w="9525">
            <a:solidFill>
              <a:srgbClr val="666699">
                <a:alpha val="76862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algn="ctr">
              <a:buNone/>
            </a:pPr>
            <a:r>
              <a:rPr lang="ru-RU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главного </a:t>
            </a:r>
            <a:r>
              <a:rPr lang="ru-RU" sz="3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вида</a:t>
            </a:r>
          </a:p>
          <a:p>
            <a:pPr>
              <a:buNone/>
            </a:pPr>
            <a:endParaRPr lang="en-US" sz="3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 детали, который дает </a:t>
            </a:r>
            <a:r>
              <a:rPr lang="ru-RU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</a:t>
            </a:r>
          </a:p>
          <a:p>
            <a:pPr algn="ctr">
              <a:buNone/>
            </a:pPr>
            <a:r>
              <a:rPr lang="ru-RU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полное представление </a:t>
            </a:r>
            <a:r>
              <a:rPr lang="ru-RU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ее форме </a:t>
            </a:r>
            <a:endParaRPr lang="ru-RU" sz="32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называется </a:t>
            </a:r>
            <a:r>
              <a:rPr lang="ru-RU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главным</a:t>
            </a:r>
          </a:p>
        </p:txBody>
      </p:sp>
    </p:spTree>
    <p:extLst>
      <p:ext uri="{BB962C8B-B14F-4D97-AF65-F5344CB8AC3E}">
        <p14:creationId xmlns:p14="http://schemas.microsoft.com/office/powerpoint/2010/main" val="322224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60350"/>
            <a:ext cx="7485063" cy="504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>
                <a:solidFill>
                  <a:srgbClr val="292929"/>
                </a:solidFill>
              </a:rPr>
              <a:t>Прямоугольное проецирование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969696"/>
              </a:gs>
            </a:gsLst>
            <a:lin ang="2700000" scaled="1"/>
          </a:gradFill>
          <a:ln>
            <a:noFill/>
          </a:ln>
          <a:effectLst>
            <a:outerShdw blurRad="63500" dist="252088" dir="2454863" algn="ctr" rotWithShape="0">
              <a:srgbClr val="333333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88" name="Freeform 6"/>
          <p:cNvSpPr>
            <a:spLocks/>
          </p:cNvSpPr>
          <p:nvPr/>
        </p:nvSpPr>
        <p:spPr bwMode="auto">
          <a:xfrm>
            <a:off x="2843213" y="641350"/>
            <a:ext cx="4051300" cy="3506788"/>
          </a:xfrm>
          <a:custGeom>
            <a:avLst/>
            <a:gdLst>
              <a:gd name="T0" fmla="*/ 0 w 2177"/>
              <a:gd name="T1" fmla="*/ 1497 h 1510"/>
              <a:gd name="T2" fmla="*/ 0 w 2177"/>
              <a:gd name="T3" fmla="*/ 0 h 1510"/>
              <a:gd name="T4" fmla="*/ 2177 w 2177"/>
              <a:gd name="T5" fmla="*/ 0 h 1510"/>
              <a:gd name="T6" fmla="*/ 2177 w 2177"/>
              <a:gd name="T7" fmla="*/ 1451 h 1510"/>
              <a:gd name="T8" fmla="*/ 2002 w 2177"/>
              <a:gd name="T9" fmla="*/ 1482 h 1510"/>
              <a:gd name="T10" fmla="*/ 1676 w 2177"/>
              <a:gd name="T11" fmla="*/ 1491 h 1510"/>
              <a:gd name="T12" fmla="*/ 979 w 2177"/>
              <a:gd name="T13" fmla="*/ 1457 h 1510"/>
              <a:gd name="T14" fmla="*/ 601 w 2177"/>
              <a:gd name="T15" fmla="*/ 1439 h 1510"/>
              <a:gd name="T16" fmla="*/ 240 w 2177"/>
              <a:gd name="T17" fmla="*/ 1482 h 1510"/>
              <a:gd name="T18" fmla="*/ 0 w 2177"/>
              <a:gd name="T19" fmla="*/ 1497 h 15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77" h="1510">
                <a:moveTo>
                  <a:pt x="0" y="1497"/>
                </a:moveTo>
                <a:lnTo>
                  <a:pt x="0" y="0"/>
                </a:lnTo>
                <a:lnTo>
                  <a:pt x="2177" y="0"/>
                </a:lnTo>
                <a:lnTo>
                  <a:pt x="2177" y="1451"/>
                </a:lnTo>
                <a:cubicBezTo>
                  <a:pt x="2123" y="1397"/>
                  <a:pt x="2060" y="1479"/>
                  <a:pt x="2002" y="1482"/>
                </a:cubicBezTo>
                <a:cubicBezTo>
                  <a:pt x="1893" y="1487"/>
                  <a:pt x="1785" y="1488"/>
                  <a:pt x="1676" y="1491"/>
                </a:cubicBezTo>
                <a:cubicBezTo>
                  <a:pt x="1424" y="1487"/>
                  <a:pt x="1211" y="1510"/>
                  <a:pt x="979" y="1457"/>
                </a:cubicBezTo>
                <a:cubicBezTo>
                  <a:pt x="852" y="1390"/>
                  <a:pt x="807" y="1434"/>
                  <a:pt x="601" y="1439"/>
                </a:cubicBezTo>
                <a:cubicBezTo>
                  <a:pt x="480" y="1450"/>
                  <a:pt x="362" y="1473"/>
                  <a:pt x="240" y="1482"/>
                </a:cubicBezTo>
                <a:cubicBezTo>
                  <a:pt x="121" y="1500"/>
                  <a:pt x="200" y="1490"/>
                  <a:pt x="0" y="1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auto">
          <a:xfrm flipV="1">
            <a:off x="1476375" y="3213100"/>
            <a:ext cx="2519363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2962275" y="862013"/>
            <a:ext cx="568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 b="1" dirty="0">
                <a:latin typeface="Arial" charset="0"/>
              </a:rPr>
              <a:t>V</a:t>
            </a:r>
            <a:endParaRPr lang="ru-RU" altLang="ru-RU" sz="2400" b="1" dirty="0">
              <a:latin typeface="Arial" charset="0"/>
            </a:endParaRPr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1692275" y="3789363"/>
            <a:ext cx="2232025" cy="19446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1476375" y="4005263"/>
            <a:ext cx="2232025" cy="1944687"/>
          </a:xfrm>
          <a:prstGeom prst="rect">
            <a:avLst/>
          </a:prstGeom>
          <a:solidFill>
            <a:srgbClr val="FF66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6393" name="Line 11"/>
          <p:cNvSpPr>
            <a:spLocks noChangeShapeType="1"/>
          </p:cNvSpPr>
          <p:nvPr/>
        </p:nvSpPr>
        <p:spPr bwMode="auto">
          <a:xfrm flipH="1">
            <a:off x="1476375" y="3789363"/>
            <a:ext cx="2159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4" name="Line 12"/>
          <p:cNvSpPr>
            <a:spLocks noChangeShapeType="1"/>
          </p:cNvSpPr>
          <p:nvPr/>
        </p:nvSpPr>
        <p:spPr bwMode="auto">
          <a:xfrm flipH="1">
            <a:off x="3708400" y="5734050"/>
            <a:ext cx="2159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5" name="Line 13"/>
          <p:cNvSpPr>
            <a:spLocks noChangeShapeType="1"/>
          </p:cNvSpPr>
          <p:nvPr/>
        </p:nvSpPr>
        <p:spPr bwMode="auto">
          <a:xfrm flipH="1">
            <a:off x="3708400" y="3789363"/>
            <a:ext cx="2159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6" name="Freeform 18"/>
          <p:cNvSpPr>
            <a:spLocks/>
          </p:cNvSpPr>
          <p:nvPr/>
        </p:nvSpPr>
        <p:spPr bwMode="auto">
          <a:xfrm>
            <a:off x="1403350" y="4581525"/>
            <a:ext cx="287338" cy="792163"/>
          </a:xfrm>
          <a:custGeom>
            <a:avLst/>
            <a:gdLst>
              <a:gd name="T0" fmla="*/ 0 w 136"/>
              <a:gd name="T1" fmla="*/ 0 h 499"/>
              <a:gd name="T2" fmla="*/ 2147483646 w 136"/>
              <a:gd name="T3" fmla="*/ 0 h 499"/>
              <a:gd name="T4" fmla="*/ 2147483646 w 136"/>
              <a:gd name="T5" fmla="*/ 2147483646 h 499"/>
              <a:gd name="T6" fmla="*/ 0 w 136"/>
              <a:gd name="T7" fmla="*/ 2147483646 h 499"/>
              <a:gd name="T8" fmla="*/ 0 w 136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"/>
              <a:gd name="T16" fmla="*/ 0 h 499"/>
              <a:gd name="T17" fmla="*/ 136 w 136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" h="499">
                <a:moveTo>
                  <a:pt x="0" y="0"/>
                </a:moveTo>
                <a:lnTo>
                  <a:pt x="136" y="0"/>
                </a:lnTo>
                <a:lnTo>
                  <a:pt x="136" y="499"/>
                </a:lnTo>
                <a:lnTo>
                  <a:pt x="0" y="499"/>
                </a:lnTo>
                <a:lnTo>
                  <a:pt x="0" y="0"/>
                </a:lnTo>
                <a:close/>
              </a:path>
            </a:pathLst>
          </a:custGeom>
          <a:solidFill>
            <a:srgbClr val="C5C5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7" name="Freeform 19"/>
          <p:cNvSpPr>
            <a:spLocks/>
          </p:cNvSpPr>
          <p:nvPr/>
        </p:nvSpPr>
        <p:spPr bwMode="auto">
          <a:xfrm>
            <a:off x="3492500" y="4581525"/>
            <a:ext cx="287338" cy="792163"/>
          </a:xfrm>
          <a:custGeom>
            <a:avLst/>
            <a:gdLst>
              <a:gd name="T0" fmla="*/ 0 w 136"/>
              <a:gd name="T1" fmla="*/ 0 h 499"/>
              <a:gd name="T2" fmla="*/ 2147483646 w 136"/>
              <a:gd name="T3" fmla="*/ 0 h 499"/>
              <a:gd name="T4" fmla="*/ 2147483646 w 136"/>
              <a:gd name="T5" fmla="*/ 2147483646 h 499"/>
              <a:gd name="T6" fmla="*/ 0 w 136"/>
              <a:gd name="T7" fmla="*/ 2147483646 h 499"/>
              <a:gd name="T8" fmla="*/ 0 w 136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"/>
              <a:gd name="T16" fmla="*/ 0 h 499"/>
              <a:gd name="T17" fmla="*/ 136 w 136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" h="499">
                <a:moveTo>
                  <a:pt x="0" y="0"/>
                </a:moveTo>
                <a:lnTo>
                  <a:pt x="136" y="0"/>
                </a:lnTo>
                <a:lnTo>
                  <a:pt x="136" y="499"/>
                </a:lnTo>
                <a:lnTo>
                  <a:pt x="0" y="499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8" name="Line 20"/>
          <p:cNvSpPr>
            <a:spLocks noChangeShapeType="1"/>
          </p:cNvSpPr>
          <p:nvPr/>
        </p:nvSpPr>
        <p:spPr bwMode="auto">
          <a:xfrm>
            <a:off x="1476375" y="4581525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9" name="Line 21"/>
          <p:cNvSpPr>
            <a:spLocks noChangeShapeType="1"/>
          </p:cNvSpPr>
          <p:nvPr/>
        </p:nvSpPr>
        <p:spPr bwMode="auto">
          <a:xfrm>
            <a:off x="1476375" y="5373688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0" name="Line 22"/>
          <p:cNvSpPr>
            <a:spLocks noChangeShapeType="1"/>
          </p:cNvSpPr>
          <p:nvPr/>
        </p:nvSpPr>
        <p:spPr bwMode="auto">
          <a:xfrm flipV="1">
            <a:off x="3482975" y="4581525"/>
            <a:ext cx="225425" cy="4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1" name="Line 23"/>
          <p:cNvSpPr>
            <a:spLocks noChangeShapeType="1"/>
          </p:cNvSpPr>
          <p:nvPr/>
        </p:nvSpPr>
        <p:spPr bwMode="auto">
          <a:xfrm>
            <a:off x="3492500" y="5373688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2" name="Line 24"/>
          <p:cNvSpPr>
            <a:spLocks noChangeShapeType="1"/>
          </p:cNvSpPr>
          <p:nvPr/>
        </p:nvSpPr>
        <p:spPr bwMode="auto">
          <a:xfrm>
            <a:off x="1692275" y="4581525"/>
            <a:ext cx="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3" name="Line 25"/>
          <p:cNvSpPr>
            <a:spLocks noChangeShapeType="1"/>
          </p:cNvSpPr>
          <p:nvPr/>
        </p:nvSpPr>
        <p:spPr bwMode="auto">
          <a:xfrm>
            <a:off x="3492500" y="4581525"/>
            <a:ext cx="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4" name="Line 26"/>
          <p:cNvSpPr>
            <a:spLocks noChangeShapeType="1"/>
          </p:cNvSpPr>
          <p:nvPr/>
        </p:nvSpPr>
        <p:spPr bwMode="auto">
          <a:xfrm flipH="1">
            <a:off x="3708400" y="4365625"/>
            <a:ext cx="2159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5" name="Line 27"/>
          <p:cNvSpPr>
            <a:spLocks noChangeShapeType="1"/>
          </p:cNvSpPr>
          <p:nvPr/>
        </p:nvSpPr>
        <p:spPr bwMode="auto">
          <a:xfrm flipH="1">
            <a:off x="3708400" y="5157788"/>
            <a:ext cx="2159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6" name="Line 29"/>
          <p:cNvSpPr>
            <a:spLocks noChangeShapeType="1"/>
          </p:cNvSpPr>
          <p:nvPr/>
        </p:nvSpPr>
        <p:spPr bwMode="auto">
          <a:xfrm>
            <a:off x="3708400" y="5157788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7" name="Freeform 30"/>
          <p:cNvSpPr>
            <a:spLocks/>
          </p:cNvSpPr>
          <p:nvPr/>
        </p:nvSpPr>
        <p:spPr bwMode="auto">
          <a:xfrm>
            <a:off x="3708400" y="4365625"/>
            <a:ext cx="287338" cy="792163"/>
          </a:xfrm>
          <a:custGeom>
            <a:avLst/>
            <a:gdLst>
              <a:gd name="T0" fmla="*/ 0 w 136"/>
              <a:gd name="T1" fmla="*/ 0 h 499"/>
              <a:gd name="T2" fmla="*/ 2147483646 w 136"/>
              <a:gd name="T3" fmla="*/ 0 h 499"/>
              <a:gd name="T4" fmla="*/ 2147483646 w 136"/>
              <a:gd name="T5" fmla="*/ 2147483646 h 499"/>
              <a:gd name="T6" fmla="*/ 0 w 136"/>
              <a:gd name="T7" fmla="*/ 2147483646 h 499"/>
              <a:gd name="T8" fmla="*/ 0 w 136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"/>
              <a:gd name="T16" fmla="*/ 0 h 499"/>
              <a:gd name="T17" fmla="*/ 136 w 136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" h="499">
                <a:moveTo>
                  <a:pt x="0" y="0"/>
                </a:moveTo>
                <a:lnTo>
                  <a:pt x="136" y="0"/>
                </a:lnTo>
                <a:lnTo>
                  <a:pt x="136" y="499"/>
                </a:lnTo>
                <a:lnTo>
                  <a:pt x="0" y="499"/>
                </a:lnTo>
                <a:lnTo>
                  <a:pt x="0" y="0"/>
                </a:lnTo>
                <a:close/>
              </a:path>
            </a:pathLst>
          </a:custGeom>
          <a:solidFill>
            <a:srgbClr val="B6B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8" name="Line 28"/>
          <p:cNvSpPr>
            <a:spLocks noChangeShapeType="1"/>
          </p:cNvSpPr>
          <p:nvPr/>
        </p:nvSpPr>
        <p:spPr bwMode="auto">
          <a:xfrm>
            <a:off x="3708400" y="5157788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9" name="Line 32"/>
          <p:cNvSpPr>
            <a:spLocks noChangeShapeType="1"/>
          </p:cNvSpPr>
          <p:nvPr/>
        </p:nvSpPr>
        <p:spPr bwMode="auto">
          <a:xfrm>
            <a:off x="3708400" y="4365625"/>
            <a:ext cx="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10" name="Line 34"/>
          <p:cNvSpPr>
            <a:spLocks noChangeShapeType="1"/>
          </p:cNvSpPr>
          <p:nvPr/>
        </p:nvSpPr>
        <p:spPr bwMode="auto">
          <a:xfrm flipH="1">
            <a:off x="3708400" y="4365625"/>
            <a:ext cx="2159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11" name="Line 35"/>
          <p:cNvSpPr>
            <a:spLocks noChangeShapeType="1"/>
          </p:cNvSpPr>
          <p:nvPr/>
        </p:nvSpPr>
        <p:spPr bwMode="auto">
          <a:xfrm flipH="1">
            <a:off x="3492500" y="5157788"/>
            <a:ext cx="2159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8" name="Oval 36"/>
          <p:cNvSpPr>
            <a:spLocks noChangeArrowheads="1"/>
          </p:cNvSpPr>
          <p:nvPr/>
        </p:nvSpPr>
        <p:spPr bwMode="auto">
          <a:xfrm>
            <a:off x="2124075" y="4508500"/>
            <a:ext cx="1008063" cy="938213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27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6413" name="Oval 42"/>
          <p:cNvSpPr>
            <a:spLocks noChangeArrowheads="1"/>
          </p:cNvSpPr>
          <p:nvPr/>
        </p:nvSpPr>
        <p:spPr bwMode="auto">
          <a:xfrm>
            <a:off x="2124075" y="4508500"/>
            <a:ext cx="1008063" cy="9382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6414" name="Freeform 43"/>
          <p:cNvSpPr>
            <a:spLocks/>
          </p:cNvSpPr>
          <p:nvPr/>
        </p:nvSpPr>
        <p:spPr bwMode="auto">
          <a:xfrm>
            <a:off x="1476375" y="3789363"/>
            <a:ext cx="2447925" cy="215900"/>
          </a:xfrm>
          <a:custGeom>
            <a:avLst/>
            <a:gdLst>
              <a:gd name="T0" fmla="*/ 0 w 1542"/>
              <a:gd name="T1" fmla="*/ 2147483646 h 136"/>
              <a:gd name="T2" fmla="*/ 2147483646 w 1542"/>
              <a:gd name="T3" fmla="*/ 0 h 136"/>
              <a:gd name="T4" fmla="*/ 2147483646 w 1542"/>
              <a:gd name="T5" fmla="*/ 0 h 136"/>
              <a:gd name="T6" fmla="*/ 2147483646 w 1542"/>
              <a:gd name="T7" fmla="*/ 2147483646 h 136"/>
              <a:gd name="T8" fmla="*/ 0 w 1542"/>
              <a:gd name="T9" fmla="*/ 2147483646 h 1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2"/>
              <a:gd name="T16" fmla="*/ 0 h 136"/>
              <a:gd name="T17" fmla="*/ 1542 w 1542"/>
              <a:gd name="T18" fmla="*/ 136 h 1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2" h="136">
                <a:moveTo>
                  <a:pt x="0" y="136"/>
                </a:moveTo>
                <a:lnTo>
                  <a:pt x="136" y="0"/>
                </a:lnTo>
                <a:lnTo>
                  <a:pt x="1542" y="0"/>
                </a:lnTo>
                <a:lnTo>
                  <a:pt x="1406" y="136"/>
                </a:lnTo>
                <a:lnTo>
                  <a:pt x="0" y="13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5" name="Freeform 44"/>
          <p:cNvSpPr>
            <a:spLocks/>
          </p:cNvSpPr>
          <p:nvPr/>
        </p:nvSpPr>
        <p:spPr bwMode="auto">
          <a:xfrm>
            <a:off x="3708400" y="3789363"/>
            <a:ext cx="215900" cy="792162"/>
          </a:xfrm>
          <a:custGeom>
            <a:avLst/>
            <a:gdLst>
              <a:gd name="T0" fmla="*/ 0 w 136"/>
              <a:gd name="T1" fmla="*/ 2147483646 h 499"/>
              <a:gd name="T2" fmla="*/ 0 w 136"/>
              <a:gd name="T3" fmla="*/ 2147483646 h 499"/>
              <a:gd name="T4" fmla="*/ 2147483646 w 136"/>
              <a:gd name="T5" fmla="*/ 0 h 499"/>
              <a:gd name="T6" fmla="*/ 2147483646 w 136"/>
              <a:gd name="T7" fmla="*/ 2147483646 h 499"/>
              <a:gd name="T8" fmla="*/ 0 w 136"/>
              <a:gd name="T9" fmla="*/ 2147483646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"/>
              <a:gd name="T16" fmla="*/ 0 h 499"/>
              <a:gd name="T17" fmla="*/ 136 w 136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" h="499">
                <a:moveTo>
                  <a:pt x="0" y="499"/>
                </a:moveTo>
                <a:lnTo>
                  <a:pt x="0" y="136"/>
                </a:lnTo>
                <a:lnTo>
                  <a:pt x="136" y="0"/>
                </a:lnTo>
                <a:lnTo>
                  <a:pt x="136" y="363"/>
                </a:lnTo>
                <a:lnTo>
                  <a:pt x="0" y="499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6" name="Freeform 45"/>
          <p:cNvSpPr>
            <a:spLocks/>
          </p:cNvSpPr>
          <p:nvPr/>
        </p:nvSpPr>
        <p:spPr bwMode="auto">
          <a:xfrm>
            <a:off x="3708400" y="5157788"/>
            <a:ext cx="215900" cy="792162"/>
          </a:xfrm>
          <a:custGeom>
            <a:avLst/>
            <a:gdLst>
              <a:gd name="T0" fmla="*/ 0 w 136"/>
              <a:gd name="T1" fmla="*/ 2147483646 h 499"/>
              <a:gd name="T2" fmla="*/ 0 w 136"/>
              <a:gd name="T3" fmla="*/ 2147483646 h 499"/>
              <a:gd name="T4" fmla="*/ 2147483646 w 136"/>
              <a:gd name="T5" fmla="*/ 0 h 499"/>
              <a:gd name="T6" fmla="*/ 2147483646 w 136"/>
              <a:gd name="T7" fmla="*/ 2147483646 h 499"/>
              <a:gd name="T8" fmla="*/ 0 w 136"/>
              <a:gd name="T9" fmla="*/ 2147483646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"/>
              <a:gd name="T16" fmla="*/ 0 h 499"/>
              <a:gd name="T17" fmla="*/ 136 w 136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" h="499">
                <a:moveTo>
                  <a:pt x="0" y="499"/>
                </a:moveTo>
                <a:lnTo>
                  <a:pt x="0" y="136"/>
                </a:lnTo>
                <a:lnTo>
                  <a:pt x="136" y="0"/>
                </a:lnTo>
                <a:lnTo>
                  <a:pt x="136" y="363"/>
                </a:lnTo>
                <a:lnTo>
                  <a:pt x="0" y="499"/>
                </a:lnTo>
                <a:close/>
              </a:path>
            </a:pathLst>
          </a:cu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7" name="Freeform 46"/>
          <p:cNvSpPr>
            <a:spLocks/>
          </p:cNvSpPr>
          <p:nvPr/>
        </p:nvSpPr>
        <p:spPr bwMode="auto">
          <a:xfrm>
            <a:off x="3492500" y="5157788"/>
            <a:ext cx="431800" cy="215900"/>
          </a:xfrm>
          <a:custGeom>
            <a:avLst/>
            <a:gdLst>
              <a:gd name="T0" fmla="*/ 0 w 272"/>
              <a:gd name="T1" fmla="*/ 2147483646 h 136"/>
              <a:gd name="T2" fmla="*/ 2147483646 w 272"/>
              <a:gd name="T3" fmla="*/ 0 h 136"/>
              <a:gd name="T4" fmla="*/ 2147483646 w 272"/>
              <a:gd name="T5" fmla="*/ 0 h 136"/>
              <a:gd name="T6" fmla="*/ 2147483646 w 272"/>
              <a:gd name="T7" fmla="*/ 2147483646 h 136"/>
              <a:gd name="T8" fmla="*/ 0 w 272"/>
              <a:gd name="T9" fmla="*/ 2147483646 h 1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"/>
              <a:gd name="T16" fmla="*/ 0 h 136"/>
              <a:gd name="T17" fmla="*/ 272 w 272"/>
              <a:gd name="T18" fmla="*/ 136 h 1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" h="136">
                <a:moveTo>
                  <a:pt x="0" y="136"/>
                </a:moveTo>
                <a:lnTo>
                  <a:pt x="136" y="0"/>
                </a:lnTo>
                <a:lnTo>
                  <a:pt x="272" y="0"/>
                </a:lnTo>
                <a:lnTo>
                  <a:pt x="136" y="136"/>
                </a:lnTo>
                <a:lnTo>
                  <a:pt x="0" y="13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8" name="Freeform 48"/>
          <p:cNvSpPr>
            <a:spLocks/>
          </p:cNvSpPr>
          <p:nvPr/>
        </p:nvSpPr>
        <p:spPr bwMode="auto">
          <a:xfrm>
            <a:off x="1476375" y="5157788"/>
            <a:ext cx="215900" cy="215900"/>
          </a:xfrm>
          <a:custGeom>
            <a:avLst/>
            <a:gdLst>
              <a:gd name="T0" fmla="*/ 0 w 136"/>
              <a:gd name="T1" fmla="*/ 2147483646 h 136"/>
              <a:gd name="T2" fmla="*/ 2147483646 w 136"/>
              <a:gd name="T3" fmla="*/ 0 h 136"/>
              <a:gd name="T4" fmla="*/ 2147483646 w 136"/>
              <a:gd name="T5" fmla="*/ 2147483646 h 136"/>
              <a:gd name="T6" fmla="*/ 0 w 136"/>
              <a:gd name="T7" fmla="*/ 2147483646 h 136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136"/>
              <a:gd name="T14" fmla="*/ 136 w 136"/>
              <a:gd name="T15" fmla="*/ 136 h 1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136">
                <a:moveTo>
                  <a:pt x="0" y="136"/>
                </a:moveTo>
                <a:lnTo>
                  <a:pt x="136" y="0"/>
                </a:lnTo>
                <a:lnTo>
                  <a:pt x="136" y="136"/>
                </a:lnTo>
                <a:lnTo>
                  <a:pt x="0" y="13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auto">
          <a:xfrm flipV="1">
            <a:off x="1476375" y="1268413"/>
            <a:ext cx="2519363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auto">
          <a:xfrm flipV="1">
            <a:off x="3708400" y="3213100"/>
            <a:ext cx="2519363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21" name="Freeform 39"/>
          <p:cNvSpPr>
            <a:spLocks/>
          </p:cNvSpPr>
          <p:nvPr/>
        </p:nvSpPr>
        <p:spPr bwMode="auto">
          <a:xfrm>
            <a:off x="2374900" y="4506913"/>
            <a:ext cx="779463" cy="674687"/>
          </a:xfrm>
          <a:custGeom>
            <a:avLst/>
            <a:gdLst>
              <a:gd name="T0" fmla="*/ 2147483646 w 491"/>
              <a:gd name="T1" fmla="*/ 2147483646 h 425"/>
              <a:gd name="T2" fmla="*/ 2147483646 w 491"/>
              <a:gd name="T3" fmla="*/ 2147483646 h 425"/>
              <a:gd name="T4" fmla="*/ 2147483646 w 491"/>
              <a:gd name="T5" fmla="*/ 2147483646 h 425"/>
              <a:gd name="T6" fmla="*/ 2147483646 w 491"/>
              <a:gd name="T7" fmla="*/ 2147483646 h 425"/>
              <a:gd name="T8" fmla="*/ 2147483646 w 491"/>
              <a:gd name="T9" fmla="*/ 2147483646 h 425"/>
              <a:gd name="T10" fmla="*/ 2147483646 w 491"/>
              <a:gd name="T11" fmla="*/ 2147483646 h 425"/>
              <a:gd name="T12" fmla="*/ 2147483646 w 491"/>
              <a:gd name="T13" fmla="*/ 2147483646 h 425"/>
              <a:gd name="T14" fmla="*/ 2147483646 w 491"/>
              <a:gd name="T15" fmla="*/ 2147483646 h 425"/>
              <a:gd name="T16" fmla="*/ 2147483646 w 491"/>
              <a:gd name="T17" fmla="*/ 2147483646 h 425"/>
              <a:gd name="T18" fmla="*/ 2147483646 w 491"/>
              <a:gd name="T19" fmla="*/ 2147483646 h 425"/>
              <a:gd name="T20" fmla="*/ 2147483646 w 491"/>
              <a:gd name="T21" fmla="*/ 2147483646 h 425"/>
              <a:gd name="T22" fmla="*/ 2147483646 w 491"/>
              <a:gd name="T23" fmla="*/ 2147483646 h 425"/>
              <a:gd name="T24" fmla="*/ 2147483646 w 491"/>
              <a:gd name="T25" fmla="*/ 2147483646 h 425"/>
              <a:gd name="T26" fmla="*/ 2147483646 w 491"/>
              <a:gd name="T27" fmla="*/ 2147483646 h 425"/>
              <a:gd name="T28" fmla="*/ 2147483646 w 491"/>
              <a:gd name="T29" fmla="*/ 2147483646 h 425"/>
              <a:gd name="T30" fmla="*/ 2147483646 w 491"/>
              <a:gd name="T31" fmla="*/ 2147483646 h 425"/>
              <a:gd name="T32" fmla="*/ 2147483646 w 491"/>
              <a:gd name="T33" fmla="*/ 2147483646 h 425"/>
              <a:gd name="T34" fmla="*/ 2147483646 w 491"/>
              <a:gd name="T35" fmla="*/ 2147483646 h 425"/>
              <a:gd name="T36" fmla="*/ 2147483646 w 491"/>
              <a:gd name="T37" fmla="*/ 2147483646 h 425"/>
              <a:gd name="T38" fmla="*/ 2147483646 w 491"/>
              <a:gd name="T39" fmla="*/ 2147483646 h 425"/>
              <a:gd name="T40" fmla="*/ 2147483646 w 491"/>
              <a:gd name="T41" fmla="*/ 2147483646 h 425"/>
              <a:gd name="T42" fmla="*/ 2147483646 w 491"/>
              <a:gd name="T43" fmla="*/ 2147483646 h 425"/>
              <a:gd name="T44" fmla="*/ 2147483646 w 491"/>
              <a:gd name="T45" fmla="*/ 2147483646 h 425"/>
              <a:gd name="T46" fmla="*/ 2147483646 w 491"/>
              <a:gd name="T47" fmla="*/ 2147483646 h 425"/>
              <a:gd name="T48" fmla="*/ 2147483646 w 491"/>
              <a:gd name="T49" fmla="*/ 2147483646 h 425"/>
              <a:gd name="T50" fmla="*/ 2147483646 w 491"/>
              <a:gd name="T51" fmla="*/ 2147483646 h 425"/>
              <a:gd name="T52" fmla="*/ 2147483646 w 491"/>
              <a:gd name="T53" fmla="*/ 2147483646 h 425"/>
              <a:gd name="T54" fmla="*/ 2147483646 w 491"/>
              <a:gd name="T55" fmla="*/ 2147483646 h 425"/>
              <a:gd name="T56" fmla="*/ 2147483646 w 491"/>
              <a:gd name="T57" fmla="*/ 2147483646 h 425"/>
              <a:gd name="T58" fmla="*/ 2147483646 w 491"/>
              <a:gd name="T59" fmla="*/ 2147483646 h 425"/>
              <a:gd name="T60" fmla="*/ 2147483646 w 491"/>
              <a:gd name="T61" fmla="*/ 2147483646 h 425"/>
              <a:gd name="T62" fmla="*/ 2147483646 w 491"/>
              <a:gd name="T63" fmla="*/ 2147483646 h 425"/>
              <a:gd name="T64" fmla="*/ 2147483646 w 491"/>
              <a:gd name="T65" fmla="*/ 2147483646 h 42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1"/>
              <a:gd name="T100" fmla="*/ 0 h 425"/>
              <a:gd name="T101" fmla="*/ 491 w 491"/>
              <a:gd name="T102" fmla="*/ 425 h 42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1" h="425">
                <a:moveTo>
                  <a:pt x="458" y="389"/>
                </a:moveTo>
                <a:cubicBezTo>
                  <a:pt x="421" y="397"/>
                  <a:pt x="473" y="384"/>
                  <a:pt x="444" y="397"/>
                </a:cubicBezTo>
                <a:cubicBezTo>
                  <a:pt x="419" y="409"/>
                  <a:pt x="389" y="412"/>
                  <a:pt x="362" y="413"/>
                </a:cubicBezTo>
                <a:cubicBezTo>
                  <a:pt x="329" y="425"/>
                  <a:pt x="278" y="417"/>
                  <a:pt x="248" y="416"/>
                </a:cubicBezTo>
                <a:cubicBezTo>
                  <a:pt x="220" y="405"/>
                  <a:pt x="193" y="389"/>
                  <a:pt x="164" y="378"/>
                </a:cubicBezTo>
                <a:cubicBezTo>
                  <a:pt x="145" y="355"/>
                  <a:pt x="177" y="392"/>
                  <a:pt x="150" y="367"/>
                </a:cubicBezTo>
                <a:cubicBezTo>
                  <a:pt x="137" y="355"/>
                  <a:pt x="128" y="341"/>
                  <a:pt x="112" y="332"/>
                </a:cubicBezTo>
                <a:cubicBezTo>
                  <a:pt x="105" y="323"/>
                  <a:pt x="95" y="316"/>
                  <a:pt x="85" y="310"/>
                </a:cubicBezTo>
                <a:cubicBezTo>
                  <a:pt x="76" y="296"/>
                  <a:pt x="66" y="288"/>
                  <a:pt x="55" y="277"/>
                </a:cubicBezTo>
                <a:cubicBezTo>
                  <a:pt x="51" y="263"/>
                  <a:pt x="47" y="242"/>
                  <a:pt x="36" y="231"/>
                </a:cubicBezTo>
                <a:cubicBezTo>
                  <a:pt x="33" y="217"/>
                  <a:pt x="28" y="203"/>
                  <a:pt x="23" y="190"/>
                </a:cubicBezTo>
                <a:cubicBezTo>
                  <a:pt x="21" y="185"/>
                  <a:pt x="17" y="174"/>
                  <a:pt x="17" y="174"/>
                </a:cubicBezTo>
                <a:cubicBezTo>
                  <a:pt x="13" y="145"/>
                  <a:pt x="15" y="116"/>
                  <a:pt x="9" y="87"/>
                </a:cubicBezTo>
                <a:cubicBezTo>
                  <a:pt x="7" y="66"/>
                  <a:pt x="0" y="56"/>
                  <a:pt x="15" y="44"/>
                </a:cubicBezTo>
                <a:cubicBezTo>
                  <a:pt x="19" y="28"/>
                  <a:pt x="30" y="27"/>
                  <a:pt x="45" y="25"/>
                </a:cubicBezTo>
                <a:cubicBezTo>
                  <a:pt x="69" y="16"/>
                  <a:pt x="76" y="16"/>
                  <a:pt x="107" y="14"/>
                </a:cubicBezTo>
                <a:cubicBezTo>
                  <a:pt x="144" y="0"/>
                  <a:pt x="193" y="10"/>
                  <a:pt x="227" y="11"/>
                </a:cubicBezTo>
                <a:cubicBezTo>
                  <a:pt x="254" y="14"/>
                  <a:pt x="271" y="26"/>
                  <a:pt x="297" y="33"/>
                </a:cubicBezTo>
                <a:cubicBezTo>
                  <a:pt x="308" y="36"/>
                  <a:pt x="322" y="39"/>
                  <a:pt x="333" y="44"/>
                </a:cubicBezTo>
                <a:cubicBezTo>
                  <a:pt x="342" y="48"/>
                  <a:pt x="344" y="54"/>
                  <a:pt x="354" y="57"/>
                </a:cubicBezTo>
                <a:cubicBezTo>
                  <a:pt x="358" y="67"/>
                  <a:pt x="354" y="65"/>
                  <a:pt x="362" y="65"/>
                </a:cubicBezTo>
                <a:cubicBezTo>
                  <a:pt x="370" y="74"/>
                  <a:pt x="386" y="92"/>
                  <a:pt x="386" y="92"/>
                </a:cubicBezTo>
                <a:cubicBezTo>
                  <a:pt x="392" y="98"/>
                  <a:pt x="399" y="100"/>
                  <a:pt x="406" y="106"/>
                </a:cubicBezTo>
                <a:cubicBezTo>
                  <a:pt x="407" y="115"/>
                  <a:pt x="406" y="124"/>
                  <a:pt x="409" y="133"/>
                </a:cubicBezTo>
                <a:cubicBezTo>
                  <a:pt x="410" y="136"/>
                  <a:pt x="417" y="139"/>
                  <a:pt x="417" y="136"/>
                </a:cubicBezTo>
                <a:cubicBezTo>
                  <a:pt x="417" y="130"/>
                  <a:pt x="407" y="129"/>
                  <a:pt x="403" y="125"/>
                </a:cubicBezTo>
                <a:cubicBezTo>
                  <a:pt x="396" y="107"/>
                  <a:pt x="396" y="102"/>
                  <a:pt x="411" y="120"/>
                </a:cubicBezTo>
                <a:cubicBezTo>
                  <a:pt x="418" y="138"/>
                  <a:pt x="413" y="132"/>
                  <a:pt x="422" y="142"/>
                </a:cubicBezTo>
                <a:cubicBezTo>
                  <a:pt x="429" y="161"/>
                  <a:pt x="423" y="155"/>
                  <a:pt x="436" y="163"/>
                </a:cubicBezTo>
                <a:cubicBezTo>
                  <a:pt x="438" y="172"/>
                  <a:pt x="444" y="176"/>
                  <a:pt x="447" y="185"/>
                </a:cubicBezTo>
                <a:cubicBezTo>
                  <a:pt x="449" y="213"/>
                  <a:pt x="456" y="240"/>
                  <a:pt x="471" y="264"/>
                </a:cubicBezTo>
                <a:cubicBezTo>
                  <a:pt x="470" y="304"/>
                  <a:pt x="491" y="357"/>
                  <a:pt x="460" y="383"/>
                </a:cubicBezTo>
                <a:cubicBezTo>
                  <a:pt x="458" y="392"/>
                  <a:pt x="458" y="394"/>
                  <a:pt x="458" y="389"/>
                </a:cubicBez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2" name="Oval 59"/>
          <p:cNvSpPr>
            <a:spLocks noChangeArrowheads="1"/>
          </p:cNvSpPr>
          <p:nvPr/>
        </p:nvSpPr>
        <p:spPr bwMode="auto">
          <a:xfrm>
            <a:off x="2124075" y="4508500"/>
            <a:ext cx="1008063" cy="9382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6423" name="Arc 38"/>
          <p:cNvSpPr>
            <a:spLocks/>
          </p:cNvSpPr>
          <p:nvPr/>
        </p:nvSpPr>
        <p:spPr bwMode="auto">
          <a:xfrm rot="17463948" flipH="1">
            <a:off x="2459038" y="4402137"/>
            <a:ext cx="598488" cy="881063"/>
          </a:xfrm>
          <a:custGeom>
            <a:avLst/>
            <a:gdLst>
              <a:gd name="T0" fmla="*/ 2147483646 w 21600"/>
              <a:gd name="T1" fmla="*/ 0 h 35812"/>
              <a:gd name="T2" fmla="*/ 2147483646 w 21600"/>
              <a:gd name="T3" fmla="*/ 2147483646 h 35812"/>
              <a:gd name="T4" fmla="*/ 0 w 21600"/>
              <a:gd name="T5" fmla="*/ 2147483646 h 35812"/>
              <a:gd name="T6" fmla="*/ 0 60000 65536"/>
              <a:gd name="T7" fmla="*/ 0 60000 65536"/>
              <a:gd name="T8" fmla="*/ 0 60000 65536"/>
              <a:gd name="T9" fmla="*/ 0 w 21600"/>
              <a:gd name="T10" fmla="*/ 0 h 35812"/>
              <a:gd name="T11" fmla="*/ 21600 w 21600"/>
              <a:gd name="T12" fmla="*/ 35812 h 358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5812" fill="none" extrusionOk="0">
                <a:moveTo>
                  <a:pt x="6478" y="0"/>
                </a:moveTo>
                <a:cubicBezTo>
                  <a:pt x="15478" y="2830"/>
                  <a:pt x="21600" y="11172"/>
                  <a:pt x="21600" y="20606"/>
                </a:cubicBezTo>
                <a:cubicBezTo>
                  <a:pt x="21600" y="26301"/>
                  <a:pt x="19350" y="31766"/>
                  <a:pt x="15340" y="35811"/>
                </a:cubicBezTo>
              </a:path>
              <a:path w="21600" h="35812" stroke="0" extrusionOk="0">
                <a:moveTo>
                  <a:pt x="6478" y="0"/>
                </a:moveTo>
                <a:cubicBezTo>
                  <a:pt x="15478" y="2830"/>
                  <a:pt x="21600" y="11172"/>
                  <a:pt x="21600" y="20606"/>
                </a:cubicBezTo>
                <a:cubicBezTo>
                  <a:pt x="21600" y="26301"/>
                  <a:pt x="19350" y="31766"/>
                  <a:pt x="15340" y="35811"/>
                </a:cubicBezTo>
                <a:lnTo>
                  <a:pt x="0" y="20606"/>
                </a:lnTo>
                <a:lnTo>
                  <a:pt x="6478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2" name="Line 60"/>
          <p:cNvSpPr>
            <a:spLocks noChangeShapeType="1"/>
          </p:cNvSpPr>
          <p:nvPr/>
        </p:nvSpPr>
        <p:spPr bwMode="auto">
          <a:xfrm flipH="1">
            <a:off x="2419350" y="4522788"/>
            <a:ext cx="334963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4" name="Line 82"/>
          <p:cNvSpPr>
            <a:spLocks noChangeShapeType="1"/>
          </p:cNvSpPr>
          <p:nvPr/>
        </p:nvSpPr>
        <p:spPr bwMode="auto">
          <a:xfrm flipV="1">
            <a:off x="2916238" y="2636838"/>
            <a:ext cx="107950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6" name="Line 84"/>
          <p:cNvSpPr>
            <a:spLocks noChangeShapeType="1"/>
          </p:cNvSpPr>
          <p:nvPr/>
        </p:nvSpPr>
        <p:spPr bwMode="auto">
          <a:xfrm flipV="1">
            <a:off x="2195513" y="1844675"/>
            <a:ext cx="1800225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7" name="Line 85"/>
          <p:cNvSpPr>
            <a:spLocks noChangeShapeType="1"/>
          </p:cNvSpPr>
          <p:nvPr/>
        </p:nvSpPr>
        <p:spPr bwMode="auto">
          <a:xfrm flipV="1">
            <a:off x="2411413" y="1844675"/>
            <a:ext cx="1800225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60" name="Line 88"/>
          <p:cNvSpPr>
            <a:spLocks noChangeShapeType="1"/>
          </p:cNvSpPr>
          <p:nvPr/>
        </p:nvSpPr>
        <p:spPr bwMode="auto">
          <a:xfrm flipV="1">
            <a:off x="2124075" y="4508500"/>
            <a:ext cx="50323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63" name="Line 91"/>
          <p:cNvSpPr>
            <a:spLocks noChangeShapeType="1"/>
          </p:cNvSpPr>
          <p:nvPr/>
        </p:nvSpPr>
        <p:spPr bwMode="auto">
          <a:xfrm flipV="1">
            <a:off x="5156200" y="4300538"/>
            <a:ext cx="71438" cy="73025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64" name="Line 92"/>
          <p:cNvSpPr>
            <a:spLocks noChangeShapeType="1"/>
          </p:cNvSpPr>
          <p:nvPr/>
        </p:nvSpPr>
        <p:spPr bwMode="auto">
          <a:xfrm flipV="1">
            <a:off x="4419600" y="4221163"/>
            <a:ext cx="144463" cy="144462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65" name="Line 93"/>
          <p:cNvSpPr>
            <a:spLocks noChangeShapeType="1"/>
          </p:cNvSpPr>
          <p:nvPr/>
        </p:nvSpPr>
        <p:spPr bwMode="auto">
          <a:xfrm flipV="1">
            <a:off x="4572000" y="3573463"/>
            <a:ext cx="71438" cy="73025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66" name="Line 94"/>
          <p:cNvSpPr>
            <a:spLocks noChangeShapeType="1"/>
          </p:cNvSpPr>
          <p:nvPr/>
        </p:nvSpPr>
        <p:spPr bwMode="auto">
          <a:xfrm flipV="1">
            <a:off x="4471988" y="3482975"/>
            <a:ext cx="71437" cy="73025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67" name="Line 95"/>
          <p:cNvSpPr>
            <a:spLocks noChangeShapeType="1"/>
          </p:cNvSpPr>
          <p:nvPr/>
        </p:nvSpPr>
        <p:spPr bwMode="auto">
          <a:xfrm flipV="1">
            <a:off x="4716463" y="4203700"/>
            <a:ext cx="71437" cy="73025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68" name="Line 96"/>
          <p:cNvSpPr>
            <a:spLocks noChangeShapeType="1"/>
          </p:cNvSpPr>
          <p:nvPr/>
        </p:nvSpPr>
        <p:spPr bwMode="auto">
          <a:xfrm flipV="1">
            <a:off x="2760663" y="3351213"/>
            <a:ext cx="71437" cy="73025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69" name="Line 97"/>
          <p:cNvSpPr>
            <a:spLocks noChangeShapeType="1"/>
          </p:cNvSpPr>
          <p:nvPr/>
        </p:nvSpPr>
        <p:spPr bwMode="auto">
          <a:xfrm flipV="1">
            <a:off x="2501900" y="3386138"/>
            <a:ext cx="71438" cy="73025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0" name="Line 98"/>
          <p:cNvSpPr>
            <a:spLocks noChangeShapeType="1"/>
          </p:cNvSpPr>
          <p:nvPr/>
        </p:nvSpPr>
        <p:spPr bwMode="auto">
          <a:xfrm flipV="1">
            <a:off x="2124075" y="3213100"/>
            <a:ext cx="71438" cy="73025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1" name="Line 99"/>
          <p:cNvSpPr>
            <a:spLocks noChangeShapeType="1"/>
          </p:cNvSpPr>
          <p:nvPr/>
        </p:nvSpPr>
        <p:spPr bwMode="auto">
          <a:xfrm flipV="1">
            <a:off x="3409950" y="3421063"/>
            <a:ext cx="71438" cy="73025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2" name="Line 100"/>
          <p:cNvSpPr>
            <a:spLocks noChangeShapeType="1"/>
          </p:cNvSpPr>
          <p:nvPr/>
        </p:nvSpPr>
        <p:spPr bwMode="auto">
          <a:xfrm flipV="1">
            <a:off x="3203575" y="3411538"/>
            <a:ext cx="71438" cy="73025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3" name="Line 101"/>
          <p:cNvSpPr>
            <a:spLocks noChangeShapeType="1"/>
          </p:cNvSpPr>
          <p:nvPr/>
        </p:nvSpPr>
        <p:spPr bwMode="auto">
          <a:xfrm flipV="1">
            <a:off x="3660775" y="3284538"/>
            <a:ext cx="71438" cy="73025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4" name="Line 102"/>
          <p:cNvSpPr>
            <a:spLocks noChangeShapeType="1"/>
          </p:cNvSpPr>
          <p:nvPr/>
        </p:nvSpPr>
        <p:spPr bwMode="auto">
          <a:xfrm flipV="1">
            <a:off x="3668713" y="3500438"/>
            <a:ext cx="71437" cy="73025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" name="Line 103"/>
          <p:cNvSpPr>
            <a:spLocks noChangeShapeType="1"/>
          </p:cNvSpPr>
          <p:nvPr/>
        </p:nvSpPr>
        <p:spPr bwMode="auto">
          <a:xfrm flipV="1">
            <a:off x="4211638" y="3375025"/>
            <a:ext cx="71437" cy="73025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4" name="Line 52"/>
          <p:cNvSpPr>
            <a:spLocks noChangeShapeType="1"/>
          </p:cNvSpPr>
          <p:nvPr/>
        </p:nvSpPr>
        <p:spPr bwMode="auto">
          <a:xfrm flipV="1">
            <a:off x="3708400" y="1844675"/>
            <a:ext cx="2519363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auto">
          <a:xfrm flipV="1">
            <a:off x="3708400" y="2636838"/>
            <a:ext cx="2519363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auto">
          <a:xfrm flipV="1">
            <a:off x="3492500" y="2636838"/>
            <a:ext cx="2519363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5" name="Line 83"/>
          <p:cNvSpPr>
            <a:spLocks noChangeShapeType="1"/>
          </p:cNvSpPr>
          <p:nvPr/>
        </p:nvSpPr>
        <p:spPr bwMode="auto">
          <a:xfrm flipV="1">
            <a:off x="3132138" y="2636838"/>
            <a:ext cx="107950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8" name="Line 86"/>
          <p:cNvSpPr>
            <a:spLocks noChangeShapeType="1"/>
          </p:cNvSpPr>
          <p:nvPr/>
        </p:nvSpPr>
        <p:spPr bwMode="auto">
          <a:xfrm flipV="1">
            <a:off x="3276600" y="2276475"/>
            <a:ext cx="1366838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80" name="Freeform 108"/>
          <p:cNvSpPr>
            <a:spLocks/>
          </p:cNvSpPr>
          <p:nvPr/>
        </p:nvSpPr>
        <p:spPr bwMode="auto">
          <a:xfrm>
            <a:off x="3995738" y="1268413"/>
            <a:ext cx="2233612" cy="1949450"/>
          </a:xfrm>
          <a:custGeom>
            <a:avLst/>
            <a:gdLst>
              <a:gd name="T0" fmla="*/ 0 w 1407"/>
              <a:gd name="T1" fmla="*/ 0 h 1228"/>
              <a:gd name="T2" fmla="*/ 2147483646 w 1407"/>
              <a:gd name="T3" fmla="*/ 0 h 1228"/>
              <a:gd name="T4" fmla="*/ 2147483646 w 1407"/>
              <a:gd name="T5" fmla="*/ 2147483646 h 1228"/>
              <a:gd name="T6" fmla="*/ 2147483646 w 1407"/>
              <a:gd name="T7" fmla="*/ 2147483646 h 1228"/>
              <a:gd name="T8" fmla="*/ 2147483646 w 1407"/>
              <a:gd name="T9" fmla="*/ 2147483646 h 1228"/>
              <a:gd name="T10" fmla="*/ 2147483646 w 1407"/>
              <a:gd name="T11" fmla="*/ 2147483646 h 1228"/>
              <a:gd name="T12" fmla="*/ 2147483646 w 1407"/>
              <a:gd name="T13" fmla="*/ 2147483646 h 1228"/>
              <a:gd name="T14" fmla="*/ 0 w 1407"/>
              <a:gd name="T15" fmla="*/ 2147483646 h 1228"/>
              <a:gd name="T16" fmla="*/ 0 w 1407"/>
              <a:gd name="T17" fmla="*/ 2147483646 h 1228"/>
              <a:gd name="T18" fmla="*/ 2147483646 w 1407"/>
              <a:gd name="T19" fmla="*/ 2147483646 h 1228"/>
              <a:gd name="T20" fmla="*/ 2147483646 w 1407"/>
              <a:gd name="T21" fmla="*/ 2147483646 h 1228"/>
              <a:gd name="T22" fmla="*/ 0 w 1407"/>
              <a:gd name="T23" fmla="*/ 2147483646 h 1228"/>
              <a:gd name="T24" fmla="*/ 0 w 1407"/>
              <a:gd name="T25" fmla="*/ 0 h 122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07"/>
              <a:gd name="T40" fmla="*/ 0 h 1228"/>
              <a:gd name="T41" fmla="*/ 1407 w 1407"/>
              <a:gd name="T42" fmla="*/ 1228 h 122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07" h="1228">
                <a:moveTo>
                  <a:pt x="0" y="0"/>
                </a:moveTo>
                <a:lnTo>
                  <a:pt x="1407" y="0"/>
                </a:lnTo>
                <a:lnTo>
                  <a:pt x="1407" y="364"/>
                </a:lnTo>
                <a:lnTo>
                  <a:pt x="1266" y="364"/>
                </a:lnTo>
                <a:lnTo>
                  <a:pt x="1266" y="864"/>
                </a:lnTo>
                <a:lnTo>
                  <a:pt x="1402" y="864"/>
                </a:lnTo>
                <a:lnTo>
                  <a:pt x="1402" y="1228"/>
                </a:lnTo>
                <a:lnTo>
                  <a:pt x="0" y="1228"/>
                </a:lnTo>
                <a:lnTo>
                  <a:pt x="0" y="853"/>
                </a:lnTo>
                <a:lnTo>
                  <a:pt x="136" y="853"/>
                </a:lnTo>
                <a:lnTo>
                  <a:pt x="136" y="364"/>
                </a:lnTo>
                <a:lnTo>
                  <a:pt x="0" y="364"/>
                </a:lnTo>
                <a:lnTo>
                  <a:pt x="0" y="0"/>
                </a:lnTo>
                <a:close/>
              </a:path>
            </a:pathLst>
          </a:custGeom>
          <a:solidFill>
            <a:srgbClr val="FF6600">
              <a:alpha val="30196"/>
            </a:srgb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81" name="Oval 109"/>
          <p:cNvSpPr>
            <a:spLocks noChangeArrowheads="1"/>
          </p:cNvSpPr>
          <p:nvPr/>
        </p:nvSpPr>
        <p:spPr bwMode="auto">
          <a:xfrm>
            <a:off x="4610100" y="1798638"/>
            <a:ext cx="1008063" cy="9382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auto">
          <a:xfrm flipV="1">
            <a:off x="3708400" y="1268413"/>
            <a:ext cx="2519363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9" name="Line 87"/>
          <p:cNvSpPr>
            <a:spLocks noChangeShapeType="1"/>
          </p:cNvSpPr>
          <p:nvPr/>
        </p:nvSpPr>
        <p:spPr bwMode="auto">
          <a:xfrm flipV="1">
            <a:off x="3924300" y="2301875"/>
            <a:ext cx="1693863" cy="184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82" name="Rectangle 110"/>
          <p:cNvSpPr>
            <a:spLocks noChangeArrowheads="1"/>
          </p:cNvSpPr>
          <p:nvPr/>
        </p:nvSpPr>
        <p:spPr bwMode="auto">
          <a:xfrm>
            <a:off x="691356" y="736980"/>
            <a:ext cx="8084154" cy="5246290"/>
          </a:xfrm>
          <a:prstGeom prst="rect">
            <a:avLst/>
          </a:prstGeom>
          <a:solidFill>
            <a:srgbClr val="4D4D4D">
              <a:alpha val="90979"/>
            </a:srgbClr>
          </a:solidFill>
          <a:ln w="9525">
            <a:solidFill>
              <a:srgbClr val="666699">
                <a:alpha val="76862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3183" name="Text Box 111"/>
          <p:cNvSpPr txBox="1">
            <a:spLocks noChangeArrowheads="1"/>
          </p:cNvSpPr>
          <p:nvPr/>
        </p:nvSpPr>
        <p:spPr bwMode="auto">
          <a:xfrm>
            <a:off x="941696" y="1441638"/>
            <a:ext cx="756333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i="1" dirty="0">
                <a:latin typeface="Arial" charset="0"/>
              </a:rPr>
              <a:t> </a:t>
            </a:r>
            <a:r>
              <a:rPr lang="en-US" altLang="ru-RU" sz="1800" i="1" dirty="0" smtClean="0">
                <a:latin typeface="Arial" charset="0"/>
              </a:rPr>
              <a:t>    </a:t>
            </a:r>
            <a:r>
              <a:rPr lang="ru-RU" altLang="ru-RU" sz="3200" i="1" dirty="0" smtClean="0">
                <a:solidFill>
                  <a:schemeClr val="bg1"/>
                </a:solidFill>
                <a:latin typeface="Arial" charset="0"/>
              </a:rPr>
              <a:t>Вертикальную </a:t>
            </a:r>
            <a:r>
              <a:rPr lang="ru-RU" altLang="ru-RU" sz="3200" i="1" dirty="0">
                <a:solidFill>
                  <a:schemeClr val="bg1"/>
                </a:solidFill>
                <a:latin typeface="Arial" charset="0"/>
              </a:rPr>
              <a:t>плоскость проекций </a:t>
            </a:r>
            <a:r>
              <a:rPr lang="ru-RU" altLang="ru-RU" sz="3200" i="1" dirty="0" smtClean="0">
                <a:solidFill>
                  <a:schemeClr val="bg1"/>
                </a:solidFill>
                <a:latin typeface="Arial" charset="0"/>
              </a:rPr>
              <a:t>(</a:t>
            </a:r>
            <a:r>
              <a:rPr lang="en-US" altLang="ru-RU" sz="3200" i="1" dirty="0" smtClean="0">
                <a:solidFill>
                  <a:schemeClr val="bg1"/>
                </a:solidFill>
                <a:latin typeface="Arial" charset="0"/>
              </a:rPr>
              <a:t>V</a:t>
            </a:r>
            <a:r>
              <a:rPr lang="ru-RU" altLang="ru-RU" sz="3200" i="1" dirty="0" smtClean="0">
                <a:solidFill>
                  <a:schemeClr val="bg1"/>
                </a:solidFill>
                <a:latin typeface="Arial" charset="0"/>
              </a:rPr>
              <a:t>), </a:t>
            </a:r>
            <a:r>
              <a:rPr lang="ru-RU" altLang="ru-RU" sz="3200" i="1" dirty="0">
                <a:solidFill>
                  <a:schemeClr val="bg1"/>
                </a:solidFill>
                <a:latin typeface="Arial" charset="0"/>
              </a:rPr>
              <a:t>расположенную перед зрителем, называют </a:t>
            </a:r>
            <a:r>
              <a:rPr lang="ru-RU" altLang="ru-RU" sz="3200" b="1" i="1" dirty="0">
                <a:solidFill>
                  <a:schemeClr val="bg1"/>
                </a:solidFill>
                <a:latin typeface="Arial" charset="0"/>
              </a:rPr>
              <a:t>фронтальной</a:t>
            </a:r>
            <a:r>
              <a:rPr lang="ru-RU" altLang="ru-RU" sz="3200" i="1" dirty="0">
                <a:solidFill>
                  <a:schemeClr val="bg1"/>
                </a:solidFill>
                <a:latin typeface="Arial" charset="0"/>
              </a:rPr>
              <a:t>.  Чтобы построить проекцию предмета, проведем через вершины и точки отверстий предмета проецирующие лучи, перпендикулярные плоскости </a:t>
            </a:r>
            <a:r>
              <a:rPr lang="en-US" altLang="ru-RU" sz="3200" b="1" i="1" dirty="0" smtClean="0">
                <a:solidFill>
                  <a:schemeClr val="bg1"/>
                </a:solidFill>
                <a:latin typeface="Arial" charset="0"/>
              </a:rPr>
              <a:t>V</a:t>
            </a:r>
            <a:endParaRPr lang="ru-RU" altLang="ru-RU" sz="3200" i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5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9" grpId="0" animBg="1"/>
      <p:bldP spid="3123" grpId="0" animBg="1"/>
      <p:bldP spid="3128" grpId="0" animBg="1"/>
      <p:bldP spid="3132" grpId="0" animBg="1"/>
      <p:bldP spid="3154" grpId="0" animBg="1"/>
      <p:bldP spid="3156" grpId="0" animBg="1"/>
      <p:bldP spid="3157" grpId="0" animBg="1"/>
      <p:bldP spid="3160" grpId="0" animBg="1"/>
      <p:bldP spid="3163" grpId="0" animBg="1"/>
      <p:bldP spid="3164" grpId="0" animBg="1"/>
      <p:bldP spid="3165" grpId="0" animBg="1"/>
      <p:bldP spid="3166" grpId="0" animBg="1"/>
      <p:bldP spid="3167" grpId="0" animBg="1"/>
      <p:bldP spid="3168" grpId="0" animBg="1"/>
      <p:bldP spid="3169" grpId="0" animBg="1"/>
      <p:bldP spid="3170" grpId="0" animBg="1"/>
      <p:bldP spid="3171" grpId="0" animBg="1"/>
      <p:bldP spid="3172" grpId="0" animBg="1"/>
      <p:bldP spid="3173" grpId="0" animBg="1"/>
      <p:bldP spid="3174" grpId="0" animBg="1"/>
      <p:bldP spid="3175" grpId="0" animBg="1"/>
      <p:bldP spid="3124" grpId="0" animBg="1"/>
      <p:bldP spid="3125" grpId="0" animBg="1"/>
      <p:bldP spid="3126" grpId="0" animBg="1"/>
      <p:bldP spid="3155" grpId="0" animBg="1"/>
      <p:bldP spid="3158" grpId="0" animBg="1"/>
      <p:bldP spid="3180" grpId="0" animBg="1"/>
      <p:bldP spid="3181" grpId="0" animBg="1"/>
      <p:bldP spid="3127" grpId="0" animBg="1"/>
      <p:bldP spid="3159" grpId="0" animBg="1"/>
      <p:bldP spid="3182" grpId="0" animBg="1"/>
      <p:bldP spid="318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969696"/>
              </a:gs>
            </a:gsLst>
            <a:lin ang="2700000" scaled="1"/>
          </a:gradFill>
          <a:ln>
            <a:noFill/>
          </a:ln>
          <a:effectLst>
            <a:outerShdw blurRad="63500" dist="252088" dir="2454863" algn="ctr" rotWithShape="0">
              <a:srgbClr val="333333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82738" y="485775"/>
            <a:ext cx="7561262" cy="287338"/>
          </a:xfrm>
          <a:effectLst>
            <a:outerShdw dist="35921" dir="2700000" algn="ctr" rotWithShape="0">
              <a:schemeClr val="bg1"/>
            </a:outerShdw>
          </a:effec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>
                <a:solidFill>
                  <a:srgbClr val="292929"/>
                </a:solidFill>
              </a:rPr>
              <a:t>Фронтальная проекция</a:t>
            </a:r>
          </a:p>
        </p:txBody>
      </p:sp>
      <p:sp>
        <p:nvSpPr>
          <p:cNvPr id="17412" name="Freeform 6"/>
          <p:cNvSpPr>
            <a:spLocks/>
          </p:cNvSpPr>
          <p:nvPr/>
        </p:nvSpPr>
        <p:spPr bwMode="auto">
          <a:xfrm>
            <a:off x="2563813" y="1052513"/>
            <a:ext cx="4319587" cy="3643312"/>
          </a:xfrm>
          <a:custGeom>
            <a:avLst/>
            <a:gdLst>
              <a:gd name="T0" fmla="*/ 0 w 2177"/>
              <a:gd name="T1" fmla="*/ 1497 h 1510"/>
              <a:gd name="T2" fmla="*/ 0 w 2177"/>
              <a:gd name="T3" fmla="*/ 0 h 1510"/>
              <a:gd name="T4" fmla="*/ 2177 w 2177"/>
              <a:gd name="T5" fmla="*/ 0 h 1510"/>
              <a:gd name="T6" fmla="*/ 2177 w 2177"/>
              <a:gd name="T7" fmla="*/ 1451 h 1510"/>
              <a:gd name="T8" fmla="*/ 2002 w 2177"/>
              <a:gd name="T9" fmla="*/ 1482 h 1510"/>
              <a:gd name="T10" fmla="*/ 1676 w 2177"/>
              <a:gd name="T11" fmla="*/ 1491 h 1510"/>
              <a:gd name="T12" fmla="*/ 979 w 2177"/>
              <a:gd name="T13" fmla="*/ 1457 h 1510"/>
              <a:gd name="T14" fmla="*/ 601 w 2177"/>
              <a:gd name="T15" fmla="*/ 1439 h 1510"/>
              <a:gd name="T16" fmla="*/ 240 w 2177"/>
              <a:gd name="T17" fmla="*/ 1482 h 1510"/>
              <a:gd name="T18" fmla="*/ 0 w 2177"/>
              <a:gd name="T19" fmla="*/ 1497 h 15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77" h="1510">
                <a:moveTo>
                  <a:pt x="0" y="1497"/>
                </a:moveTo>
                <a:lnTo>
                  <a:pt x="0" y="0"/>
                </a:lnTo>
                <a:lnTo>
                  <a:pt x="2177" y="0"/>
                </a:lnTo>
                <a:lnTo>
                  <a:pt x="2177" y="1451"/>
                </a:lnTo>
                <a:cubicBezTo>
                  <a:pt x="2123" y="1397"/>
                  <a:pt x="2060" y="1479"/>
                  <a:pt x="2002" y="1482"/>
                </a:cubicBezTo>
                <a:cubicBezTo>
                  <a:pt x="1893" y="1487"/>
                  <a:pt x="1785" y="1488"/>
                  <a:pt x="1676" y="1491"/>
                </a:cubicBezTo>
                <a:cubicBezTo>
                  <a:pt x="1424" y="1487"/>
                  <a:pt x="1211" y="1510"/>
                  <a:pt x="979" y="1457"/>
                </a:cubicBezTo>
                <a:cubicBezTo>
                  <a:pt x="852" y="1390"/>
                  <a:pt x="807" y="1434"/>
                  <a:pt x="601" y="1439"/>
                </a:cubicBezTo>
                <a:cubicBezTo>
                  <a:pt x="480" y="1450"/>
                  <a:pt x="362" y="1473"/>
                  <a:pt x="240" y="1482"/>
                </a:cubicBezTo>
                <a:cubicBezTo>
                  <a:pt x="121" y="1500"/>
                  <a:pt x="200" y="1490"/>
                  <a:pt x="0" y="1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3" name="Freeform 8"/>
          <p:cNvSpPr>
            <a:spLocks/>
          </p:cNvSpPr>
          <p:nvPr/>
        </p:nvSpPr>
        <p:spPr bwMode="auto">
          <a:xfrm>
            <a:off x="3635375" y="1844675"/>
            <a:ext cx="2305050" cy="2087563"/>
          </a:xfrm>
          <a:custGeom>
            <a:avLst/>
            <a:gdLst>
              <a:gd name="T0" fmla="*/ 0 w 1406"/>
              <a:gd name="T1" fmla="*/ 2147483646 h 1225"/>
              <a:gd name="T2" fmla="*/ 0 w 1406"/>
              <a:gd name="T3" fmla="*/ 2147483646 h 1225"/>
              <a:gd name="T4" fmla="*/ 2147483646 w 1406"/>
              <a:gd name="T5" fmla="*/ 2147483646 h 1225"/>
              <a:gd name="T6" fmla="*/ 2147483646 w 1406"/>
              <a:gd name="T7" fmla="*/ 2147483646 h 1225"/>
              <a:gd name="T8" fmla="*/ 0 w 1406"/>
              <a:gd name="T9" fmla="*/ 2147483646 h 1225"/>
              <a:gd name="T10" fmla="*/ 0 w 1406"/>
              <a:gd name="T11" fmla="*/ 0 h 1225"/>
              <a:gd name="T12" fmla="*/ 2147483646 w 1406"/>
              <a:gd name="T13" fmla="*/ 0 h 1225"/>
              <a:gd name="T14" fmla="*/ 2147483646 w 1406"/>
              <a:gd name="T15" fmla="*/ 2147483646 h 1225"/>
              <a:gd name="T16" fmla="*/ 2147483646 w 1406"/>
              <a:gd name="T17" fmla="*/ 2147483646 h 1225"/>
              <a:gd name="T18" fmla="*/ 2147483646 w 1406"/>
              <a:gd name="T19" fmla="*/ 2147483646 h 1225"/>
              <a:gd name="T20" fmla="*/ 2147483646 w 1406"/>
              <a:gd name="T21" fmla="*/ 2147483646 h 1225"/>
              <a:gd name="T22" fmla="*/ 2147483646 w 1406"/>
              <a:gd name="T23" fmla="*/ 2147483646 h 1225"/>
              <a:gd name="T24" fmla="*/ 0 w 1406"/>
              <a:gd name="T25" fmla="*/ 2147483646 h 12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06"/>
              <a:gd name="T40" fmla="*/ 0 h 1225"/>
              <a:gd name="T41" fmla="*/ 1406 w 1406"/>
              <a:gd name="T42" fmla="*/ 1225 h 122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06" h="1225">
                <a:moveTo>
                  <a:pt x="0" y="1225"/>
                </a:moveTo>
                <a:lnTo>
                  <a:pt x="0" y="862"/>
                </a:lnTo>
                <a:lnTo>
                  <a:pt x="136" y="862"/>
                </a:lnTo>
                <a:lnTo>
                  <a:pt x="136" y="363"/>
                </a:lnTo>
                <a:lnTo>
                  <a:pt x="0" y="363"/>
                </a:lnTo>
                <a:lnTo>
                  <a:pt x="0" y="0"/>
                </a:lnTo>
                <a:lnTo>
                  <a:pt x="1406" y="0"/>
                </a:lnTo>
                <a:lnTo>
                  <a:pt x="1406" y="363"/>
                </a:lnTo>
                <a:lnTo>
                  <a:pt x="1270" y="363"/>
                </a:lnTo>
                <a:lnTo>
                  <a:pt x="1270" y="862"/>
                </a:lnTo>
                <a:lnTo>
                  <a:pt x="1406" y="862"/>
                </a:lnTo>
                <a:lnTo>
                  <a:pt x="1406" y="1225"/>
                </a:lnTo>
                <a:lnTo>
                  <a:pt x="0" y="1225"/>
                </a:lnTo>
                <a:close/>
              </a:path>
            </a:pathLst>
          </a:custGeom>
          <a:solidFill>
            <a:schemeClr val="bg1">
              <a:alpha val="43137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4" name="Oval 9"/>
          <p:cNvSpPr>
            <a:spLocks noChangeArrowheads="1"/>
          </p:cNvSpPr>
          <p:nvPr/>
        </p:nvSpPr>
        <p:spPr bwMode="auto">
          <a:xfrm rot="-123108">
            <a:off x="4284663" y="2349500"/>
            <a:ext cx="1008062" cy="9731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7415" name="Line 10"/>
          <p:cNvSpPr>
            <a:spLocks noChangeShapeType="1"/>
          </p:cNvSpPr>
          <p:nvPr/>
        </p:nvSpPr>
        <p:spPr bwMode="auto">
          <a:xfrm>
            <a:off x="4787900" y="1628775"/>
            <a:ext cx="0" cy="2447925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6" name="Line 11"/>
          <p:cNvSpPr>
            <a:spLocks noChangeShapeType="1"/>
          </p:cNvSpPr>
          <p:nvPr/>
        </p:nvSpPr>
        <p:spPr bwMode="auto">
          <a:xfrm>
            <a:off x="4140200" y="2852738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7" name="Text Box 13"/>
          <p:cNvSpPr txBox="1">
            <a:spLocks noChangeArrowheads="1"/>
          </p:cNvSpPr>
          <p:nvPr/>
        </p:nvSpPr>
        <p:spPr bwMode="auto">
          <a:xfrm>
            <a:off x="2771775" y="1412875"/>
            <a:ext cx="720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 b="1" dirty="0" smtClean="0">
                <a:latin typeface="Arial" charset="0"/>
              </a:rPr>
              <a:t>V</a:t>
            </a:r>
            <a:endParaRPr lang="ru-RU" altLang="ru-RU" sz="2400" b="1" dirty="0">
              <a:latin typeface="Arial" charset="0"/>
            </a:endParaRPr>
          </a:p>
        </p:txBody>
      </p:sp>
      <p:sp>
        <p:nvSpPr>
          <p:cNvPr id="17418" name="Line 18"/>
          <p:cNvSpPr>
            <a:spLocks noChangeShapeType="1"/>
          </p:cNvSpPr>
          <p:nvPr/>
        </p:nvSpPr>
        <p:spPr bwMode="auto">
          <a:xfrm flipV="1">
            <a:off x="5219700" y="1628775"/>
            <a:ext cx="5048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9" name="Line 19"/>
          <p:cNvSpPr>
            <a:spLocks noChangeShapeType="1"/>
          </p:cNvSpPr>
          <p:nvPr/>
        </p:nvSpPr>
        <p:spPr bwMode="auto">
          <a:xfrm>
            <a:off x="5724525" y="1628775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5724525" y="1341438"/>
            <a:ext cx="503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600" i="1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US" altLang="ru-RU" sz="1600" i="1">
                <a:latin typeface="Arial" charset="0"/>
              </a:rPr>
              <a:t> </a:t>
            </a:r>
            <a:r>
              <a:rPr lang="en-US" altLang="ru-RU" sz="1600" i="1">
                <a:solidFill>
                  <a:srgbClr val="FF0000"/>
                </a:solidFill>
                <a:latin typeface="Arial" charset="0"/>
              </a:rPr>
              <a:t>6</a:t>
            </a:r>
            <a:endParaRPr lang="ru-RU" altLang="ru-RU" sz="16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421" name="Oval 21"/>
          <p:cNvSpPr>
            <a:spLocks noChangeArrowheads="1"/>
          </p:cNvSpPr>
          <p:nvPr/>
        </p:nvSpPr>
        <p:spPr bwMode="auto">
          <a:xfrm>
            <a:off x="5148263" y="2060575"/>
            <a:ext cx="71437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754856" y="1016119"/>
            <a:ext cx="7634288" cy="4797827"/>
          </a:xfrm>
          <a:prstGeom prst="rect">
            <a:avLst/>
          </a:prstGeom>
          <a:solidFill>
            <a:srgbClr val="4D4D4D">
              <a:alpha val="90979"/>
            </a:srgbClr>
          </a:solidFill>
          <a:ln w="9525">
            <a:solidFill>
              <a:srgbClr val="666699">
                <a:alpha val="76862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007269" y="1696920"/>
            <a:ext cx="712946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200" i="1" dirty="0">
                <a:latin typeface="Arial" charset="0"/>
              </a:rPr>
              <a:t> </a:t>
            </a:r>
            <a:r>
              <a:rPr lang="en-US" altLang="ru-RU" sz="3200" i="1" dirty="0" smtClean="0">
                <a:latin typeface="Arial" charset="0"/>
              </a:rPr>
              <a:t>     </a:t>
            </a:r>
            <a:r>
              <a:rPr lang="ru-RU" altLang="ru-RU" sz="3200" i="1" dirty="0" smtClean="0">
                <a:solidFill>
                  <a:schemeClr val="bg1"/>
                </a:solidFill>
                <a:latin typeface="Arial" charset="0"/>
              </a:rPr>
              <a:t>По </a:t>
            </a:r>
            <a:r>
              <a:rPr lang="ru-RU" altLang="ru-RU" sz="3200" i="1" dirty="0">
                <a:solidFill>
                  <a:schemeClr val="bg1"/>
                </a:solidFill>
                <a:latin typeface="Arial" charset="0"/>
              </a:rPr>
              <a:t>полученной проекции мы можем судить о двух измерениях предмета – высоте и ширине. Чтобы по такому изображению можно было судить о форме плоской детали, его дополняют указанием толщины (</a:t>
            </a:r>
            <a:r>
              <a:rPr lang="en-US" altLang="ru-RU" sz="3200" b="1" i="1" dirty="0">
                <a:solidFill>
                  <a:schemeClr val="bg1"/>
                </a:solidFill>
                <a:latin typeface="Arial" charset="0"/>
              </a:rPr>
              <a:t>S</a:t>
            </a:r>
            <a:r>
              <a:rPr lang="ru-RU" altLang="ru-RU" sz="3200" i="1" dirty="0">
                <a:solidFill>
                  <a:schemeClr val="bg1"/>
                </a:solidFill>
                <a:latin typeface="Arial" charset="0"/>
              </a:rPr>
              <a:t>) детали</a:t>
            </a:r>
          </a:p>
        </p:txBody>
      </p:sp>
    </p:spTree>
    <p:extLst>
      <p:ext uri="{BB962C8B-B14F-4D97-AF65-F5344CB8AC3E}">
        <p14:creationId xmlns:p14="http://schemas.microsoft.com/office/powerpoint/2010/main" val="125869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" grpId="0" build="allAtOnce"/>
      <p:bldP spid="4112" grpId="0" animBg="1"/>
      <p:bldP spid="41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02" y="-112714"/>
            <a:ext cx="9401176" cy="719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13" b="43160"/>
          <a:stretch/>
        </p:blipFill>
        <p:spPr>
          <a:xfrm rot="10800000">
            <a:off x="6501166" y="1791437"/>
            <a:ext cx="2231832" cy="37387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79912" y="5301209"/>
            <a:ext cx="2520280" cy="228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50850" y="1791437"/>
            <a:ext cx="6454910" cy="3758824"/>
            <a:chOff x="331912" y="2141239"/>
            <a:chExt cx="6454910" cy="3758824"/>
          </a:xfrm>
        </p:grpSpPr>
        <p:pic>
          <p:nvPicPr>
            <p:cNvPr id="7" name="Объект 3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82" t="35201"/>
            <a:stretch/>
          </p:blipFill>
          <p:spPr>
            <a:xfrm rot="10800000">
              <a:off x="331912" y="2141239"/>
              <a:ext cx="6454910" cy="3758823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3932312" y="5453608"/>
              <a:ext cx="2520280" cy="446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5425" y="5609334"/>
            <a:ext cx="8893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Какое изображение можно назвать главным и почему?</a:t>
            </a:r>
            <a:endParaRPr lang="ru-RU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0"/>
          <p:cNvSpPr>
            <a:spLocks noChangeArrowheads="1"/>
          </p:cNvSpPr>
          <p:nvPr/>
        </p:nvSpPr>
        <p:spPr bwMode="auto">
          <a:xfrm>
            <a:off x="250850" y="767156"/>
            <a:ext cx="8824790" cy="5303844"/>
          </a:xfrm>
          <a:prstGeom prst="rect">
            <a:avLst/>
          </a:prstGeom>
          <a:solidFill>
            <a:srgbClr val="4D4D4D">
              <a:alpha val="90979"/>
            </a:srgbClr>
          </a:solidFill>
          <a:ln w="9525">
            <a:solidFill>
              <a:srgbClr val="666699">
                <a:alpha val="76862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altLang="ru-RU" sz="3600" i="1" dirty="0">
                <a:solidFill>
                  <a:schemeClr val="bg1"/>
                </a:solidFill>
                <a:latin typeface="Arial" charset="0"/>
              </a:rPr>
              <a:t>Деталь «шип» в различных </a:t>
            </a:r>
            <a:endParaRPr lang="en-US" altLang="ru-RU" sz="3600" i="1" dirty="0" smtClean="0">
              <a:solidFill>
                <a:schemeClr val="bg1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altLang="ru-RU" sz="3600" i="1" dirty="0" smtClean="0">
                <a:solidFill>
                  <a:schemeClr val="bg1"/>
                </a:solidFill>
                <a:latin typeface="Arial" charset="0"/>
              </a:rPr>
              <a:t>положениях относительно</a:t>
            </a:r>
            <a:endParaRPr lang="en-US" altLang="ru-RU" sz="3600" i="1" dirty="0" smtClean="0">
              <a:solidFill>
                <a:schemeClr val="bg1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altLang="ru-RU" sz="3600" i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altLang="ru-RU" sz="3600" i="1" dirty="0">
                <a:solidFill>
                  <a:schemeClr val="bg1"/>
                </a:solidFill>
                <a:latin typeface="Arial" charset="0"/>
              </a:rPr>
              <a:t>фронтальной плоскости проекций</a:t>
            </a:r>
            <a:endParaRPr lang="ru-RU" altLang="ru-RU" sz="3600" i="1" dirty="0" smtClean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3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0" t="5398" r="1344"/>
          <a:stretch/>
        </p:blipFill>
        <p:spPr>
          <a:xfrm rot="5400000">
            <a:off x="4889544" y="2618096"/>
            <a:ext cx="2155388" cy="514479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1" r="69678"/>
          <a:stretch/>
        </p:blipFill>
        <p:spPr>
          <a:xfrm rot="16200000" flipH="1">
            <a:off x="5131854" y="18105"/>
            <a:ext cx="1277866" cy="5578825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0" t="5398" r="1344"/>
          <a:stretch/>
        </p:blipFill>
        <p:spPr>
          <a:xfrm rot="5400000">
            <a:off x="4896574" y="2618097"/>
            <a:ext cx="2155388" cy="5144799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30" b="43160"/>
          <a:stretch/>
        </p:blipFill>
        <p:spPr>
          <a:xfrm rot="10800000">
            <a:off x="46809" y="1512918"/>
            <a:ext cx="2368844" cy="4402665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flipH="1" flipV="1">
            <a:off x="3898896" y="3266431"/>
            <a:ext cx="648072" cy="3600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5643203" y="3356441"/>
            <a:ext cx="648072" cy="3600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7063474" y="3419586"/>
            <a:ext cx="648072" cy="3600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8236164" y="3356441"/>
            <a:ext cx="648072" cy="3600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30944" y="317669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021245" y="326643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477520" y="331793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8704216" y="326643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546968" y="482116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В</a:t>
            </a:r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 flipV="1">
            <a:off x="4294779" y="5000031"/>
            <a:ext cx="468213" cy="2648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533176" y="496502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В</a:t>
            </a:r>
            <a:endParaRPr lang="ru-RU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flipH="1" flipV="1">
            <a:off x="6280987" y="5143894"/>
            <a:ext cx="468213" cy="2648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494477" y="481071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В</a:t>
            </a:r>
            <a:endParaRPr lang="ru-RU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8242288" y="4989587"/>
            <a:ext cx="468213" cy="2648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499187" y="597358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В</a:t>
            </a:r>
            <a:endParaRPr lang="ru-RU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 flipH="1" flipV="1">
            <a:off x="5246998" y="6152455"/>
            <a:ext cx="468213" cy="2648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31527" y="588884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В</a:t>
            </a:r>
            <a:endParaRPr lang="ru-RU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 flipH="1" flipV="1">
            <a:off x="7279338" y="6067714"/>
            <a:ext cx="468213" cy="2648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Rectangle 110"/>
          <p:cNvSpPr>
            <a:spLocks noChangeArrowheads="1"/>
          </p:cNvSpPr>
          <p:nvPr/>
        </p:nvSpPr>
        <p:spPr bwMode="auto">
          <a:xfrm>
            <a:off x="2498798" y="767155"/>
            <a:ext cx="6576841" cy="5898651"/>
          </a:xfrm>
          <a:prstGeom prst="rect">
            <a:avLst/>
          </a:prstGeom>
          <a:solidFill>
            <a:srgbClr val="4D4D4D">
              <a:alpha val="90979"/>
            </a:srgbClr>
          </a:solidFill>
          <a:ln w="9525">
            <a:solidFill>
              <a:srgbClr val="666699">
                <a:alpha val="76862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изображению Б нам </a:t>
            </a:r>
            <a:endParaRPr lang="en-US" sz="32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неизвестно</a:t>
            </a:r>
            <a:r>
              <a:rPr lang="ru-RU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 </a:t>
            </a:r>
            <a:r>
              <a:rPr lang="ru-RU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 </a:t>
            </a:r>
            <a:endParaRPr lang="en-US" sz="32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 </a:t>
            </a:r>
            <a:r>
              <a:rPr lang="ru-RU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ближе </a:t>
            </a:r>
            <a:r>
              <a:rPr lang="ru-RU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верхний или</a:t>
            </a:r>
            <a:endParaRPr lang="en-US" sz="32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нижний. Таким образом, </a:t>
            </a:r>
            <a:endParaRPr lang="en-US" sz="32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изображение </a:t>
            </a:r>
            <a:r>
              <a:rPr lang="ru-RU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 не дает </a:t>
            </a:r>
            <a:endParaRPr lang="en-US" sz="32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однозначного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представления </a:t>
            </a:r>
            <a:endParaRPr lang="en-US" sz="32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конструкции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</a:t>
            </a:r>
            <a:r>
              <a:rPr lang="ru-RU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2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соответствует</a:t>
            </a:r>
            <a:endParaRPr lang="en-US" sz="32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нескольким деталям</a:t>
            </a:r>
            <a:endParaRPr lang="ru-RU" altLang="ru-RU" sz="3200" i="1" dirty="0" smtClean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83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641" y="1449991"/>
            <a:ext cx="3458718" cy="3991356"/>
          </a:xfrm>
        </p:spPr>
      </p:pic>
    </p:spTree>
    <p:extLst>
      <p:ext uri="{BB962C8B-B14F-4D97-AF65-F5344CB8AC3E}">
        <p14:creationId xmlns:p14="http://schemas.microsoft.com/office/powerpoint/2010/main" val="13155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641" y="1433322"/>
            <a:ext cx="3458718" cy="3991356"/>
          </a:xfrm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5712344" y="5081778"/>
            <a:ext cx="117803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01359" y="4616765"/>
            <a:ext cx="1344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Главный</a:t>
            </a:r>
          </a:p>
          <a:p>
            <a:pPr algn="ctr"/>
            <a:r>
              <a:rPr lang="ru-RU" sz="2400" dirty="0"/>
              <a:t>вид</a:t>
            </a:r>
          </a:p>
        </p:txBody>
      </p:sp>
    </p:spTree>
    <p:extLst>
      <p:ext uri="{BB962C8B-B14F-4D97-AF65-F5344CB8AC3E}">
        <p14:creationId xmlns:p14="http://schemas.microsoft.com/office/powerpoint/2010/main" val="56667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641" y="1433322"/>
            <a:ext cx="3458718" cy="3991356"/>
          </a:xfr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5" y="1524000"/>
            <a:ext cx="3474720" cy="379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926" y="1729444"/>
            <a:ext cx="2011026" cy="231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00446"/>
            <a:ext cx="2560974" cy="343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234" y="1116263"/>
            <a:ext cx="4917271" cy="58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6275" y="357997"/>
            <a:ext cx="7493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Многогранники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979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5" y="1743075"/>
            <a:ext cx="3481578" cy="336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7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50" y="2047875"/>
            <a:ext cx="3463290" cy="275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3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50" y="2190750"/>
            <a:ext cx="3463290" cy="245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9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2190750"/>
            <a:ext cx="3422142" cy="245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7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00275"/>
            <a:ext cx="3198114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1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200275"/>
            <a:ext cx="288036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5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75" y="2200275"/>
            <a:ext cx="24574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7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75" y="2200275"/>
            <a:ext cx="2457450" cy="2457450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310" y="2226469"/>
            <a:ext cx="2452878" cy="245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75" y="2200275"/>
            <a:ext cx="2457450" cy="2457450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969" y="2148840"/>
            <a:ext cx="2452878" cy="256032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85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75" y="2200275"/>
            <a:ext cx="2457450" cy="2457450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969" y="2148840"/>
            <a:ext cx="2452878" cy="256032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969" y="2148840"/>
            <a:ext cx="2452878" cy="2560320"/>
          </a:xfrm>
          <a:prstGeom prst="rect">
            <a:avLst/>
          </a:prstGeom>
        </p:spPr>
      </p:pic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60" y="1416654"/>
            <a:ext cx="2808557" cy="3241072"/>
          </a:xfrm>
        </p:spPr>
      </p:pic>
    </p:spTree>
    <p:extLst>
      <p:ext uri="{BB962C8B-B14F-4D97-AF65-F5344CB8AC3E}">
        <p14:creationId xmlns:p14="http://schemas.microsoft.com/office/powerpoint/2010/main" val="75265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9" t="6350" b="20598"/>
          <a:stretch/>
        </p:blipFill>
        <p:spPr>
          <a:xfrm>
            <a:off x="323528" y="1171007"/>
            <a:ext cx="3672408" cy="44792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3963534" cy="4481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6275" y="357997"/>
            <a:ext cx="7493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Многогранники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335" y="5942205"/>
            <a:ext cx="749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Прямой                     Наклонный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710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Установить соответствие главных видов, обозначенных цифрами, деталям, обозначенным буквами.</a:t>
            </a:r>
            <a:endParaRPr lang="ru-RU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33"/>
          <a:stretch/>
        </p:blipFill>
        <p:spPr>
          <a:xfrm>
            <a:off x="449216" y="1377761"/>
            <a:ext cx="2171154" cy="520447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5"/>
          <a:stretch/>
        </p:blipFill>
        <p:spPr bwMode="auto">
          <a:xfrm>
            <a:off x="3780431" y="1507225"/>
            <a:ext cx="4876966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69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012" y="274638"/>
            <a:ext cx="8454788" cy="1143000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Проанализируйте форму детали по заданному виду и найдите эту деталь среди наглядных изображений.  </a:t>
            </a:r>
            <a:endParaRPr lang="ru-RU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60" y="1844824"/>
            <a:ext cx="8867480" cy="4104456"/>
          </a:xfrm>
        </p:spPr>
      </p:pic>
    </p:spTree>
    <p:extLst>
      <p:ext uri="{BB962C8B-B14F-4D97-AF65-F5344CB8AC3E}">
        <p14:creationId xmlns:p14="http://schemas.microsoft.com/office/powerpoint/2010/main" val="65016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969696"/>
              </a:gs>
            </a:gsLst>
            <a:lin ang="2700000" scaled="1"/>
          </a:gradFill>
          <a:ln>
            <a:noFill/>
          </a:ln>
          <a:effectLst>
            <a:outerShdw blurRad="63500" dist="252088" dir="2454863" algn="ctr" rotWithShape="0">
              <a:srgbClr val="333333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82738" y="188913"/>
            <a:ext cx="7561262" cy="287337"/>
          </a:xfrm>
          <a:effectLst>
            <a:outerShdw dist="35921" dir="2700000" algn="ctr" rotWithShape="0">
              <a:schemeClr val="bg1"/>
            </a:outerShdw>
          </a:effec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>
                <a:solidFill>
                  <a:srgbClr val="292929"/>
                </a:solidFill>
              </a:rPr>
              <a:t>Прямоугольное проецирование</a:t>
            </a:r>
          </a:p>
        </p:txBody>
      </p:sp>
      <p:sp>
        <p:nvSpPr>
          <p:cNvPr id="19460" name="Freeform 4"/>
          <p:cNvSpPr>
            <a:spLocks/>
          </p:cNvSpPr>
          <p:nvPr/>
        </p:nvSpPr>
        <p:spPr bwMode="auto">
          <a:xfrm rot="10800000">
            <a:off x="1476375" y="765175"/>
            <a:ext cx="3600450" cy="2879725"/>
          </a:xfrm>
          <a:custGeom>
            <a:avLst/>
            <a:gdLst>
              <a:gd name="T0" fmla="*/ 0 w 2177"/>
              <a:gd name="T1" fmla="*/ 2147483646 h 1510"/>
              <a:gd name="T2" fmla="*/ 0 w 2177"/>
              <a:gd name="T3" fmla="*/ 0 h 1510"/>
              <a:gd name="T4" fmla="*/ 2147483646 w 2177"/>
              <a:gd name="T5" fmla="*/ 0 h 1510"/>
              <a:gd name="T6" fmla="*/ 2147483646 w 2177"/>
              <a:gd name="T7" fmla="*/ 2147483646 h 1510"/>
              <a:gd name="T8" fmla="*/ 2147483646 w 2177"/>
              <a:gd name="T9" fmla="*/ 2147483646 h 1510"/>
              <a:gd name="T10" fmla="*/ 2147483646 w 2177"/>
              <a:gd name="T11" fmla="*/ 2147483646 h 1510"/>
              <a:gd name="T12" fmla="*/ 2147483646 w 2177"/>
              <a:gd name="T13" fmla="*/ 2147483646 h 1510"/>
              <a:gd name="T14" fmla="*/ 2147483646 w 2177"/>
              <a:gd name="T15" fmla="*/ 2147483646 h 1510"/>
              <a:gd name="T16" fmla="*/ 2147483646 w 2177"/>
              <a:gd name="T17" fmla="*/ 2147483646 h 1510"/>
              <a:gd name="T18" fmla="*/ 0 w 2177"/>
              <a:gd name="T19" fmla="*/ 2147483646 h 15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77"/>
              <a:gd name="T31" fmla="*/ 0 h 1510"/>
              <a:gd name="T32" fmla="*/ 2177 w 2177"/>
              <a:gd name="T33" fmla="*/ 1510 h 151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77" h="1510">
                <a:moveTo>
                  <a:pt x="0" y="1497"/>
                </a:moveTo>
                <a:lnTo>
                  <a:pt x="0" y="0"/>
                </a:lnTo>
                <a:lnTo>
                  <a:pt x="2177" y="0"/>
                </a:lnTo>
                <a:lnTo>
                  <a:pt x="2177" y="1451"/>
                </a:lnTo>
                <a:cubicBezTo>
                  <a:pt x="2123" y="1397"/>
                  <a:pt x="2060" y="1479"/>
                  <a:pt x="2002" y="1482"/>
                </a:cubicBezTo>
                <a:cubicBezTo>
                  <a:pt x="1893" y="1487"/>
                  <a:pt x="1785" y="1488"/>
                  <a:pt x="1676" y="1491"/>
                </a:cubicBezTo>
                <a:cubicBezTo>
                  <a:pt x="1424" y="1487"/>
                  <a:pt x="1211" y="1510"/>
                  <a:pt x="979" y="1457"/>
                </a:cubicBezTo>
                <a:cubicBezTo>
                  <a:pt x="852" y="1390"/>
                  <a:pt x="807" y="1434"/>
                  <a:pt x="601" y="1439"/>
                </a:cubicBezTo>
                <a:cubicBezTo>
                  <a:pt x="480" y="1450"/>
                  <a:pt x="362" y="1473"/>
                  <a:pt x="240" y="1482"/>
                </a:cubicBezTo>
                <a:cubicBezTo>
                  <a:pt x="121" y="1500"/>
                  <a:pt x="200" y="1490"/>
                  <a:pt x="0" y="1497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1" name="Freeform 10"/>
          <p:cNvSpPr>
            <a:spLocks/>
          </p:cNvSpPr>
          <p:nvPr/>
        </p:nvSpPr>
        <p:spPr bwMode="auto">
          <a:xfrm>
            <a:off x="1476375" y="3644900"/>
            <a:ext cx="5327650" cy="1512888"/>
          </a:xfrm>
          <a:custGeom>
            <a:avLst/>
            <a:gdLst>
              <a:gd name="T0" fmla="*/ 0 w 3354"/>
              <a:gd name="T1" fmla="*/ 0 h 1226"/>
              <a:gd name="T2" fmla="*/ 2147483646 w 3354"/>
              <a:gd name="T3" fmla="*/ 2147483646 h 1226"/>
              <a:gd name="T4" fmla="*/ 2147483646 w 3354"/>
              <a:gd name="T5" fmla="*/ 2147483646 h 1226"/>
              <a:gd name="T6" fmla="*/ 2147483646 w 3354"/>
              <a:gd name="T7" fmla="*/ 2147483646 h 1226"/>
              <a:gd name="T8" fmla="*/ 2147483646 w 3354"/>
              <a:gd name="T9" fmla="*/ 2147483646 h 1226"/>
              <a:gd name="T10" fmla="*/ 2147483646 w 3354"/>
              <a:gd name="T11" fmla="*/ 2147483646 h 1226"/>
              <a:gd name="T12" fmla="*/ 2147483646 w 3354"/>
              <a:gd name="T13" fmla="*/ 2147483646 h 1226"/>
              <a:gd name="T14" fmla="*/ 2147483646 w 3354"/>
              <a:gd name="T15" fmla="*/ 2147483646 h 1226"/>
              <a:gd name="T16" fmla="*/ 2147483646 w 3354"/>
              <a:gd name="T17" fmla="*/ 2147483646 h 1226"/>
              <a:gd name="T18" fmla="*/ 2147483646 w 3354"/>
              <a:gd name="T19" fmla="*/ 2147483646 h 1226"/>
              <a:gd name="T20" fmla="*/ 2147483646 w 3354"/>
              <a:gd name="T21" fmla="*/ 2147483646 h 1226"/>
              <a:gd name="T22" fmla="*/ 2147483646 w 3354"/>
              <a:gd name="T23" fmla="*/ 2147483646 h 1226"/>
              <a:gd name="T24" fmla="*/ 2147483646 w 3354"/>
              <a:gd name="T25" fmla="*/ 2147483646 h 1226"/>
              <a:gd name="T26" fmla="*/ 2147483646 w 3354"/>
              <a:gd name="T27" fmla="*/ 0 h 1226"/>
              <a:gd name="T28" fmla="*/ 0 w 3354"/>
              <a:gd name="T29" fmla="*/ 0 h 12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354"/>
              <a:gd name="T46" fmla="*/ 0 h 1226"/>
              <a:gd name="T47" fmla="*/ 3354 w 3354"/>
              <a:gd name="T48" fmla="*/ 1226 h 12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354" h="1226">
                <a:moveTo>
                  <a:pt x="0" y="0"/>
                </a:moveTo>
                <a:lnTo>
                  <a:pt x="1134" y="1225"/>
                </a:lnTo>
                <a:cubicBezTo>
                  <a:pt x="1163" y="1226"/>
                  <a:pt x="1185" y="1206"/>
                  <a:pt x="1208" y="1205"/>
                </a:cubicBezTo>
                <a:cubicBezTo>
                  <a:pt x="1311" y="1198"/>
                  <a:pt x="1415" y="1200"/>
                  <a:pt x="1518" y="1198"/>
                </a:cubicBezTo>
                <a:cubicBezTo>
                  <a:pt x="1572" y="1176"/>
                  <a:pt x="1608" y="1169"/>
                  <a:pt x="1662" y="1154"/>
                </a:cubicBezTo>
                <a:cubicBezTo>
                  <a:pt x="1928" y="1163"/>
                  <a:pt x="2122" y="1166"/>
                  <a:pt x="2404" y="1162"/>
                </a:cubicBezTo>
                <a:cubicBezTo>
                  <a:pt x="2509" y="1154"/>
                  <a:pt x="2616" y="1143"/>
                  <a:pt x="2720" y="1169"/>
                </a:cubicBezTo>
                <a:cubicBezTo>
                  <a:pt x="2797" y="1166"/>
                  <a:pt x="2888" y="1173"/>
                  <a:pt x="2965" y="1147"/>
                </a:cubicBezTo>
                <a:cubicBezTo>
                  <a:pt x="3063" y="1152"/>
                  <a:pt x="3156" y="1163"/>
                  <a:pt x="3253" y="1169"/>
                </a:cubicBezTo>
                <a:cubicBezTo>
                  <a:pt x="3345" y="1162"/>
                  <a:pt x="3311" y="1162"/>
                  <a:pt x="3354" y="1162"/>
                </a:cubicBezTo>
                <a:cubicBezTo>
                  <a:pt x="3314" y="1099"/>
                  <a:pt x="3255" y="1055"/>
                  <a:pt x="3203" y="1003"/>
                </a:cubicBezTo>
                <a:cubicBezTo>
                  <a:pt x="3175" y="975"/>
                  <a:pt x="3149" y="938"/>
                  <a:pt x="3116" y="917"/>
                </a:cubicBezTo>
                <a:cubicBezTo>
                  <a:pt x="3111" y="910"/>
                  <a:pt x="3102" y="895"/>
                  <a:pt x="3102" y="895"/>
                </a:cubicBezTo>
                <a:lnTo>
                  <a:pt x="226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2" name="Text Box 11"/>
          <p:cNvSpPr txBox="1">
            <a:spLocks noChangeArrowheads="1"/>
          </p:cNvSpPr>
          <p:nvPr/>
        </p:nvSpPr>
        <p:spPr bwMode="auto">
          <a:xfrm>
            <a:off x="1547813" y="981075"/>
            <a:ext cx="738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 b="1" dirty="0">
                <a:latin typeface="Arial" charset="0"/>
              </a:rPr>
              <a:t>W</a:t>
            </a:r>
            <a:endParaRPr lang="ru-RU" altLang="ru-RU" sz="1800" b="1" dirty="0">
              <a:latin typeface="Arial" charset="0"/>
            </a:endParaRPr>
          </a:p>
        </p:txBody>
      </p:sp>
      <p:sp>
        <p:nvSpPr>
          <p:cNvPr id="19463" name="Text Box 19"/>
          <p:cNvSpPr txBox="1">
            <a:spLocks noChangeArrowheads="1"/>
          </p:cNvSpPr>
          <p:nvPr/>
        </p:nvSpPr>
        <p:spPr bwMode="auto">
          <a:xfrm>
            <a:off x="3203575" y="4724400"/>
            <a:ext cx="631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 b="1" dirty="0" smtClean="0">
                <a:latin typeface="Arial" charset="0"/>
              </a:rPr>
              <a:t>H</a:t>
            </a:r>
            <a:endParaRPr lang="ru-RU" altLang="ru-RU" sz="1800" b="1" dirty="0">
              <a:latin typeface="Arial" charset="0"/>
            </a:endParaRPr>
          </a:p>
        </p:txBody>
      </p:sp>
      <p:sp>
        <p:nvSpPr>
          <p:cNvPr id="19464" name="Freeform 33"/>
          <p:cNvSpPr>
            <a:spLocks/>
          </p:cNvSpPr>
          <p:nvPr/>
        </p:nvSpPr>
        <p:spPr bwMode="auto">
          <a:xfrm>
            <a:off x="4140200" y="1844675"/>
            <a:ext cx="1152525" cy="576263"/>
          </a:xfrm>
          <a:custGeom>
            <a:avLst/>
            <a:gdLst>
              <a:gd name="T0" fmla="*/ 2147483646 w 681"/>
              <a:gd name="T1" fmla="*/ 2147483646 h 317"/>
              <a:gd name="T2" fmla="*/ 0 w 681"/>
              <a:gd name="T3" fmla="*/ 0 h 317"/>
              <a:gd name="T4" fmla="*/ 2147483646 w 681"/>
              <a:gd name="T5" fmla="*/ 0 h 317"/>
              <a:gd name="T6" fmla="*/ 2147483646 w 681"/>
              <a:gd name="T7" fmla="*/ 2147483646 h 317"/>
              <a:gd name="T8" fmla="*/ 2147483646 w 681"/>
              <a:gd name="T9" fmla="*/ 2147483646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1"/>
              <a:gd name="T16" fmla="*/ 0 h 317"/>
              <a:gd name="T17" fmla="*/ 681 w 681"/>
              <a:gd name="T18" fmla="*/ 317 h 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1" h="317">
                <a:moveTo>
                  <a:pt x="408" y="317"/>
                </a:moveTo>
                <a:lnTo>
                  <a:pt x="0" y="0"/>
                </a:lnTo>
                <a:lnTo>
                  <a:pt x="272" y="0"/>
                </a:lnTo>
                <a:lnTo>
                  <a:pt x="681" y="317"/>
                </a:lnTo>
                <a:lnTo>
                  <a:pt x="408" y="317"/>
                </a:lnTo>
                <a:close/>
              </a:path>
            </a:pathLst>
          </a:custGeom>
          <a:solidFill>
            <a:srgbClr val="FFFD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5" name="Line 40"/>
          <p:cNvSpPr>
            <a:spLocks noChangeShapeType="1"/>
          </p:cNvSpPr>
          <p:nvPr/>
        </p:nvSpPr>
        <p:spPr bwMode="auto">
          <a:xfrm>
            <a:off x="3851275" y="3213100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6" name="Line 42"/>
          <p:cNvSpPr>
            <a:spLocks noChangeShapeType="1"/>
          </p:cNvSpPr>
          <p:nvPr/>
        </p:nvSpPr>
        <p:spPr bwMode="auto">
          <a:xfrm>
            <a:off x="3348038" y="321310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7" name="Line 43"/>
          <p:cNvSpPr>
            <a:spLocks noChangeShapeType="1"/>
          </p:cNvSpPr>
          <p:nvPr/>
        </p:nvSpPr>
        <p:spPr bwMode="auto">
          <a:xfrm>
            <a:off x="3563938" y="34290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8" name="Line 45"/>
          <p:cNvSpPr>
            <a:spLocks noChangeShapeType="1"/>
          </p:cNvSpPr>
          <p:nvPr/>
        </p:nvSpPr>
        <p:spPr bwMode="auto">
          <a:xfrm>
            <a:off x="3132138" y="2997200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9" name="Line 46"/>
          <p:cNvSpPr>
            <a:spLocks noChangeShapeType="1"/>
          </p:cNvSpPr>
          <p:nvPr/>
        </p:nvSpPr>
        <p:spPr bwMode="auto">
          <a:xfrm>
            <a:off x="3132138" y="3357563"/>
            <a:ext cx="21590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70" name="Line 47"/>
          <p:cNvSpPr>
            <a:spLocks noChangeShapeType="1"/>
          </p:cNvSpPr>
          <p:nvPr/>
        </p:nvSpPr>
        <p:spPr bwMode="auto">
          <a:xfrm>
            <a:off x="3348038" y="32131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71" name="Line 49"/>
          <p:cNvSpPr>
            <a:spLocks noChangeShapeType="1"/>
          </p:cNvSpPr>
          <p:nvPr/>
        </p:nvSpPr>
        <p:spPr bwMode="auto">
          <a:xfrm>
            <a:off x="3132138" y="2997200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72" name="Line 50"/>
          <p:cNvSpPr>
            <a:spLocks noChangeShapeType="1"/>
          </p:cNvSpPr>
          <p:nvPr/>
        </p:nvSpPr>
        <p:spPr bwMode="auto">
          <a:xfrm>
            <a:off x="3132138" y="29972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73" name="Line 51"/>
          <p:cNvSpPr>
            <a:spLocks noChangeShapeType="1"/>
          </p:cNvSpPr>
          <p:nvPr/>
        </p:nvSpPr>
        <p:spPr bwMode="auto">
          <a:xfrm>
            <a:off x="3348038" y="35734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74" name="Line 52"/>
          <p:cNvSpPr>
            <a:spLocks noChangeShapeType="1"/>
          </p:cNvSpPr>
          <p:nvPr/>
        </p:nvSpPr>
        <p:spPr bwMode="auto">
          <a:xfrm>
            <a:off x="3563938" y="3789363"/>
            <a:ext cx="21590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75" name="Freeform 54"/>
          <p:cNvSpPr>
            <a:spLocks/>
          </p:cNvSpPr>
          <p:nvPr/>
        </p:nvSpPr>
        <p:spPr bwMode="auto">
          <a:xfrm>
            <a:off x="4140200" y="1844675"/>
            <a:ext cx="719138" cy="1800225"/>
          </a:xfrm>
          <a:custGeom>
            <a:avLst/>
            <a:gdLst>
              <a:gd name="T0" fmla="*/ 0 w 408"/>
              <a:gd name="T1" fmla="*/ 2147483646 h 998"/>
              <a:gd name="T2" fmla="*/ 2147483646 w 408"/>
              <a:gd name="T3" fmla="*/ 2147483646 h 998"/>
              <a:gd name="T4" fmla="*/ 2147483646 w 408"/>
              <a:gd name="T5" fmla="*/ 2147483646 h 998"/>
              <a:gd name="T6" fmla="*/ 0 w 408"/>
              <a:gd name="T7" fmla="*/ 0 h 998"/>
              <a:gd name="T8" fmla="*/ 0 w 408"/>
              <a:gd name="T9" fmla="*/ 2147483646 h 9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8"/>
              <a:gd name="T16" fmla="*/ 0 h 998"/>
              <a:gd name="T17" fmla="*/ 408 w 408"/>
              <a:gd name="T18" fmla="*/ 998 h 9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8" h="998">
                <a:moveTo>
                  <a:pt x="0" y="635"/>
                </a:moveTo>
                <a:lnTo>
                  <a:pt x="408" y="998"/>
                </a:lnTo>
                <a:lnTo>
                  <a:pt x="408" y="317"/>
                </a:lnTo>
                <a:lnTo>
                  <a:pt x="0" y="0"/>
                </a:lnTo>
                <a:lnTo>
                  <a:pt x="0" y="635"/>
                </a:lnTo>
                <a:close/>
              </a:path>
            </a:pathLst>
          </a:custGeom>
          <a:solidFill>
            <a:srgbClr val="B3FFB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6" name="Line 55"/>
          <p:cNvSpPr>
            <a:spLocks noChangeShapeType="1"/>
          </p:cNvSpPr>
          <p:nvPr/>
        </p:nvSpPr>
        <p:spPr bwMode="auto">
          <a:xfrm>
            <a:off x="3851275" y="32131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77" name="Freeform 57"/>
          <p:cNvSpPr>
            <a:spLocks/>
          </p:cNvSpPr>
          <p:nvPr/>
        </p:nvSpPr>
        <p:spPr bwMode="auto">
          <a:xfrm>
            <a:off x="3132138" y="2997200"/>
            <a:ext cx="215900" cy="576263"/>
          </a:xfrm>
          <a:custGeom>
            <a:avLst/>
            <a:gdLst>
              <a:gd name="T0" fmla="*/ 0 w 136"/>
              <a:gd name="T1" fmla="*/ 2147483646 h 363"/>
              <a:gd name="T2" fmla="*/ 0 w 136"/>
              <a:gd name="T3" fmla="*/ 0 h 363"/>
              <a:gd name="T4" fmla="*/ 2147483646 w 136"/>
              <a:gd name="T5" fmla="*/ 2147483646 h 363"/>
              <a:gd name="T6" fmla="*/ 2147483646 w 136"/>
              <a:gd name="T7" fmla="*/ 2147483646 h 363"/>
              <a:gd name="T8" fmla="*/ 0 w 136"/>
              <a:gd name="T9" fmla="*/ 2147483646 h 3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"/>
              <a:gd name="T16" fmla="*/ 0 h 363"/>
              <a:gd name="T17" fmla="*/ 136 w 136"/>
              <a:gd name="T18" fmla="*/ 363 h 3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" h="363">
                <a:moveTo>
                  <a:pt x="0" y="227"/>
                </a:moveTo>
                <a:lnTo>
                  <a:pt x="0" y="0"/>
                </a:lnTo>
                <a:lnTo>
                  <a:pt x="136" y="136"/>
                </a:lnTo>
                <a:lnTo>
                  <a:pt x="136" y="363"/>
                </a:lnTo>
                <a:lnTo>
                  <a:pt x="0" y="227"/>
                </a:lnTo>
                <a:close/>
              </a:path>
            </a:pathLst>
          </a:custGeom>
          <a:solidFill>
            <a:srgbClr val="B3FFB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8" name="Freeform 58"/>
          <p:cNvSpPr>
            <a:spLocks/>
          </p:cNvSpPr>
          <p:nvPr/>
        </p:nvSpPr>
        <p:spPr bwMode="auto">
          <a:xfrm>
            <a:off x="3563938" y="3429000"/>
            <a:ext cx="215900" cy="576263"/>
          </a:xfrm>
          <a:custGeom>
            <a:avLst/>
            <a:gdLst>
              <a:gd name="T0" fmla="*/ 0 w 136"/>
              <a:gd name="T1" fmla="*/ 2147483646 h 363"/>
              <a:gd name="T2" fmla="*/ 0 w 136"/>
              <a:gd name="T3" fmla="*/ 0 h 363"/>
              <a:gd name="T4" fmla="*/ 2147483646 w 136"/>
              <a:gd name="T5" fmla="*/ 2147483646 h 363"/>
              <a:gd name="T6" fmla="*/ 2147483646 w 136"/>
              <a:gd name="T7" fmla="*/ 2147483646 h 363"/>
              <a:gd name="T8" fmla="*/ 0 w 136"/>
              <a:gd name="T9" fmla="*/ 2147483646 h 3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"/>
              <a:gd name="T16" fmla="*/ 0 h 363"/>
              <a:gd name="T17" fmla="*/ 136 w 136"/>
              <a:gd name="T18" fmla="*/ 363 h 3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" h="363">
                <a:moveTo>
                  <a:pt x="0" y="227"/>
                </a:moveTo>
                <a:lnTo>
                  <a:pt x="0" y="0"/>
                </a:lnTo>
                <a:lnTo>
                  <a:pt x="136" y="136"/>
                </a:lnTo>
                <a:lnTo>
                  <a:pt x="136" y="363"/>
                </a:lnTo>
                <a:lnTo>
                  <a:pt x="0" y="227"/>
                </a:lnTo>
                <a:close/>
              </a:path>
            </a:pathLst>
          </a:custGeom>
          <a:solidFill>
            <a:srgbClr val="B3FFB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9" name="Freeform 62"/>
          <p:cNvSpPr>
            <a:spLocks/>
          </p:cNvSpPr>
          <p:nvPr/>
        </p:nvSpPr>
        <p:spPr bwMode="auto">
          <a:xfrm>
            <a:off x="3779838" y="2420938"/>
            <a:ext cx="1512887" cy="1584325"/>
          </a:xfrm>
          <a:custGeom>
            <a:avLst/>
            <a:gdLst>
              <a:gd name="T0" fmla="*/ 0 w 953"/>
              <a:gd name="T1" fmla="*/ 2147483646 h 998"/>
              <a:gd name="T2" fmla="*/ 2147483646 w 953"/>
              <a:gd name="T3" fmla="*/ 2147483646 h 998"/>
              <a:gd name="T4" fmla="*/ 2147483646 w 953"/>
              <a:gd name="T5" fmla="*/ 0 h 998"/>
              <a:gd name="T6" fmla="*/ 2147483646 w 953"/>
              <a:gd name="T7" fmla="*/ 0 h 998"/>
              <a:gd name="T8" fmla="*/ 2147483646 w 953"/>
              <a:gd name="T9" fmla="*/ 2147483646 h 998"/>
              <a:gd name="T10" fmla="*/ 0 w 953"/>
              <a:gd name="T11" fmla="*/ 2147483646 h 998"/>
              <a:gd name="T12" fmla="*/ 0 w 953"/>
              <a:gd name="T13" fmla="*/ 2147483646 h 9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53"/>
              <a:gd name="T22" fmla="*/ 0 h 998"/>
              <a:gd name="T23" fmla="*/ 953 w 953"/>
              <a:gd name="T24" fmla="*/ 998 h 9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53" h="998">
                <a:moveTo>
                  <a:pt x="0" y="771"/>
                </a:moveTo>
                <a:lnTo>
                  <a:pt x="680" y="771"/>
                </a:lnTo>
                <a:lnTo>
                  <a:pt x="680" y="0"/>
                </a:lnTo>
                <a:lnTo>
                  <a:pt x="953" y="0"/>
                </a:lnTo>
                <a:lnTo>
                  <a:pt x="953" y="998"/>
                </a:lnTo>
                <a:lnTo>
                  <a:pt x="0" y="998"/>
                </a:lnTo>
                <a:lnTo>
                  <a:pt x="0" y="771"/>
                </a:lnTo>
                <a:close/>
              </a:path>
            </a:pathLst>
          </a:custGeom>
          <a:solidFill>
            <a:srgbClr val="FFAA7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0" name="Freeform 63"/>
          <p:cNvSpPr>
            <a:spLocks/>
          </p:cNvSpPr>
          <p:nvPr/>
        </p:nvSpPr>
        <p:spPr bwMode="auto">
          <a:xfrm>
            <a:off x="3348038" y="3213100"/>
            <a:ext cx="503237" cy="360363"/>
          </a:xfrm>
          <a:custGeom>
            <a:avLst/>
            <a:gdLst>
              <a:gd name="T0" fmla="*/ 0 w 317"/>
              <a:gd name="T1" fmla="*/ 2147483646 h 227"/>
              <a:gd name="T2" fmla="*/ 0 w 317"/>
              <a:gd name="T3" fmla="*/ 0 h 227"/>
              <a:gd name="T4" fmla="*/ 2147483646 w 317"/>
              <a:gd name="T5" fmla="*/ 0 h 227"/>
              <a:gd name="T6" fmla="*/ 2147483646 w 317"/>
              <a:gd name="T7" fmla="*/ 2147483646 h 227"/>
              <a:gd name="T8" fmla="*/ 2147483646 w 317"/>
              <a:gd name="T9" fmla="*/ 2147483646 h 227"/>
              <a:gd name="T10" fmla="*/ 2147483646 w 317"/>
              <a:gd name="T11" fmla="*/ 2147483646 h 227"/>
              <a:gd name="T12" fmla="*/ 0 w 317"/>
              <a:gd name="T13" fmla="*/ 2147483646 h 2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7"/>
              <a:gd name="T22" fmla="*/ 0 h 227"/>
              <a:gd name="T23" fmla="*/ 317 w 317"/>
              <a:gd name="T24" fmla="*/ 227 h 2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7" h="227">
                <a:moveTo>
                  <a:pt x="0" y="227"/>
                </a:moveTo>
                <a:lnTo>
                  <a:pt x="0" y="0"/>
                </a:lnTo>
                <a:lnTo>
                  <a:pt x="317" y="0"/>
                </a:lnTo>
                <a:lnTo>
                  <a:pt x="317" y="136"/>
                </a:lnTo>
                <a:lnTo>
                  <a:pt x="136" y="136"/>
                </a:lnTo>
                <a:lnTo>
                  <a:pt x="136" y="227"/>
                </a:lnTo>
                <a:lnTo>
                  <a:pt x="0" y="227"/>
                </a:lnTo>
                <a:close/>
              </a:path>
            </a:pathLst>
          </a:custGeom>
          <a:solidFill>
            <a:srgbClr val="FFAA7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1" name="Oval 32"/>
          <p:cNvSpPr>
            <a:spLocks noChangeArrowheads="1"/>
          </p:cNvSpPr>
          <p:nvPr/>
        </p:nvSpPr>
        <p:spPr bwMode="auto">
          <a:xfrm rot="-1372110">
            <a:off x="4341813" y="2408238"/>
            <a:ext cx="300037" cy="647700"/>
          </a:xfrm>
          <a:prstGeom prst="ellipse">
            <a:avLst/>
          </a:prstGeom>
          <a:gradFill rotWithShape="1">
            <a:gsLst>
              <a:gs pos="0">
                <a:srgbClr val="FFAA71"/>
              </a:gs>
              <a:gs pos="100000">
                <a:srgbClr val="FFFDBD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9482" name="Freeform 64"/>
          <p:cNvSpPr>
            <a:spLocks/>
          </p:cNvSpPr>
          <p:nvPr/>
        </p:nvSpPr>
        <p:spPr bwMode="auto">
          <a:xfrm>
            <a:off x="3851275" y="3213100"/>
            <a:ext cx="215900" cy="215900"/>
          </a:xfrm>
          <a:custGeom>
            <a:avLst/>
            <a:gdLst>
              <a:gd name="T0" fmla="*/ 0 w 136"/>
              <a:gd name="T1" fmla="*/ 2147483646 h 136"/>
              <a:gd name="T2" fmla="*/ 0 w 136"/>
              <a:gd name="T3" fmla="*/ 0 h 136"/>
              <a:gd name="T4" fmla="*/ 2147483646 w 136"/>
              <a:gd name="T5" fmla="*/ 2147483646 h 136"/>
              <a:gd name="T6" fmla="*/ 0 w 136"/>
              <a:gd name="T7" fmla="*/ 2147483646 h 136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136"/>
              <a:gd name="T14" fmla="*/ 136 w 136"/>
              <a:gd name="T15" fmla="*/ 136 h 1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136">
                <a:moveTo>
                  <a:pt x="0" y="136"/>
                </a:moveTo>
                <a:lnTo>
                  <a:pt x="0" y="0"/>
                </a:lnTo>
                <a:lnTo>
                  <a:pt x="136" y="136"/>
                </a:lnTo>
                <a:lnTo>
                  <a:pt x="0" y="136"/>
                </a:lnTo>
                <a:close/>
              </a:path>
            </a:pathLst>
          </a:custGeom>
          <a:solidFill>
            <a:srgbClr val="B3FFB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3" name="Freeform 65"/>
          <p:cNvSpPr>
            <a:spLocks/>
          </p:cNvSpPr>
          <p:nvPr/>
        </p:nvSpPr>
        <p:spPr bwMode="auto">
          <a:xfrm>
            <a:off x="3132138" y="2997200"/>
            <a:ext cx="1727200" cy="647700"/>
          </a:xfrm>
          <a:custGeom>
            <a:avLst/>
            <a:gdLst>
              <a:gd name="T0" fmla="*/ 2147483646 w 1088"/>
              <a:gd name="T1" fmla="*/ 2147483646 h 408"/>
              <a:gd name="T2" fmla="*/ 2147483646 w 1088"/>
              <a:gd name="T3" fmla="*/ 2147483646 h 408"/>
              <a:gd name="T4" fmla="*/ 2147483646 w 1088"/>
              <a:gd name="T5" fmla="*/ 2147483646 h 408"/>
              <a:gd name="T6" fmla="*/ 2147483646 w 1088"/>
              <a:gd name="T7" fmla="*/ 2147483646 h 408"/>
              <a:gd name="T8" fmla="*/ 2147483646 w 1088"/>
              <a:gd name="T9" fmla="*/ 2147483646 h 408"/>
              <a:gd name="T10" fmla="*/ 0 w 1088"/>
              <a:gd name="T11" fmla="*/ 0 h 408"/>
              <a:gd name="T12" fmla="*/ 2147483646 w 1088"/>
              <a:gd name="T13" fmla="*/ 0 h 408"/>
              <a:gd name="T14" fmla="*/ 2147483646 w 1088"/>
              <a:gd name="T15" fmla="*/ 2147483646 h 408"/>
              <a:gd name="T16" fmla="*/ 2147483646 w 1088"/>
              <a:gd name="T17" fmla="*/ 2147483646 h 4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88"/>
              <a:gd name="T28" fmla="*/ 0 h 408"/>
              <a:gd name="T29" fmla="*/ 1088 w 1088"/>
              <a:gd name="T30" fmla="*/ 408 h 4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88" h="408">
                <a:moveTo>
                  <a:pt x="408" y="408"/>
                </a:moveTo>
                <a:lnTo>
                  <a:pt x="272" y="272"/>
                </a:lnTo>
                <a:lnTo>
                  <a:pt x="589" y="272"/>
                </a:lnTo>
                <a:lnTo>
                  <a:pt x="453" y="136"/>
                </a:lnTo>
                <a:lnTo>
                  <a:pt x="136" y="136"/>
                </a:lnTo>
                <a:lnTo>
                  <a:pt x="0" y="0"/>
                </a:lnTo>
                <a:lnTo>
                  <a:pt x="635" y="0"/>
                </a:lnTo>
                <a:lnTo>
                  <a:pt x="1088" y="408"/>
                </a:lnTo>
                <a:lnTo>
                  <a:pt x="408" y="408"/>
                </a:lnTo>
                <a:close/>
              </a:path>
            </a:pathLst>
          </a:custGeom>
          <a:solidFill>
            <a:srgbClr val="FFFD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86" name="Line 66"/>
          <p:cNvSpPr>
            <a:spLocks noChangeShapeType="1"/>
          </p:cNvSpPr>
          <p:nvPr/>
        </p:nvSpPr>
        <p:spPr bwMode="auto">
          <a:xfrm flipH="1" flipV="1">
            <a:off x="2565400" y="2789238"/>
            <a:ext cx="576263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91" name="Freeform 71"/>
          <p:cNvSpPr>
            <a:spLocks/>
          </p:cNvSpPr>
          <p:nvPr/>
        </p:nvSpPr>
        <p:spPr bwMode="auto">
          <a:xfrm>
            <a:off x="2555875" y="1268413"/>
            <a:ext cx="1439863" cy="1512887"/>
          </a:xfrm>
          <a:custGeom>
            <a:avLst/>
            <a:gdLst>
              <a:gd name="T0" fmla="*/ 0 w 953"/>
              <a:gd name="T1" fmla="*/ 2147483646 h 998"/>
              <a:gd name="T2" fmla="*/ 2147483646 w 953"/>
              <a:gd name="T3" fmla="*/ 2147483646 h 998"/>
              <a:gd name="T4" fmla="*/ 2147483646 w 953"/>
              <a:gd name="T5" fmla="*/ 0 h 998"/>
              <a:gd name="T6" fmla="*/ 2147483646 w 953"/>
              <a:gd name="T7" fmla="*/ 0 h 998"/>
              <a:gd name="T8" fmla="*/ 2147483646 w 953"/>
              <a:gd name="T9" fmla="*/ 2147483646 h 998"/>
              <a:gd name="T10" fmla="*/ 0 w 953"/>
              <a:gd name="T11" fmla="*/ 2147483646 h 998"/>
              <a:gd name="T12" fmla="*/ 0 w 953"/>
              <a:gd name="T13" fmla="*/ 2147483646 h 9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53"/>
              <a:gd name="T22" fmla="*/ 0 h 998"/>
              <a:gd name="T23" fmla="*/ 953 w 953"/>
              <a:gd name="T24" fmla="*/ 998 h 9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53" h="998">
                <a:moveTo>
                  <a:pt x="0" y="771"/>
                </a:moveTo>
                <a:lnTo>
                  <a:pt x="680" y="771"/>
                </a:lnTo>
                <a:lnTo>
                  <a:pt x="680" y="0"/>
                </a:lnTo>
                <a:lnTo>
                  <a:pt x="953" y="0"/>
                </a:lnTo>
                <a:lnTo>
                  <a:pt x="953" y="998"/>
                </a:lnTo>
                <a:lnTo>
                  <a:pt x="0" y="998"/>
                </a:lnTo>
                <a:lnTo>
                  <a:pt x="0" y="771"/>
                </a:lnTo>
                <a:close/>
              </a:path>
            </a:pathLst>
          </a:custGeom>
          <a:solidFill>
            <a:srgbClr val="FFAA71">
              <a:alpha val="38823"/>
            </a:srgb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92" name="Line 72"/>
          <p:cNvSpPr>
            <a:spLocks noChangeShapeType="1"/>
          </p:cNvSpPr>
          <p:nvPr/>
        </p:nvSpPr>
        <p:spPr bwMode="auto">
          <a:xfrm flipH="1" flipV="1">
            <a:off x="2590800" y="2455863"/>
            <a:ext cx="576263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93" name="Line 73"/>
          <p:cNvSpPr>
            <a:spLocks noChangeShapeType="1"/>
          </p:cNvSpPr>
          <p:nvPr/>
        </p:nvSpPr>
        <p:spPr bwMode="auto">
          <a:xfrm flipH="1" flipV="1">
            <a:off x="3563938" y="2420938"/>
            <a:ext cx="5762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94" name="Line 74"/>
          <p:cNvSpPr>
            <a:spLocks noChangeShapeType="1"/>
          </p:cNvSpPr>
          <p:nvPr/>
        </p:nvSpPr>
        <p:spPr bwMode="auto">
          <a:xfrm flipH="1" flipV="1">
            <a:off x="3995738" y="1268413"/>
            <a:ext cx="6096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95" name="Line 75"/>
          <p:cNvSpPr>
            <a:spLocks noChangeShapeType="1"/>
          </p:cNvSpPr>
          <p:nvPr/>
        </p:nvSpPr>
        <p:spPr bwMode="auto">
          <a:xfrm flipH="1" flipV="1">
            <a:off x="3579813" y="1276350"/>
            <a:ext cx="55880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96" name="Line 76"/>
          <p:cNvSpPr>
            <a:spLocks noChangeShapeType="1"/>
          </p:cNvSpPr>
          <p:nvPr/>
        </p:nvSpPr>
        <p:spPr bwMode="auto">
          <a:xfrm flipH="1" flipV="1">
            <a:off x="3995738" y="2781300"/>
            <a:ext cx="144462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97" name="Line 77"/>
          <p:cNvSpPr>
            <a:spLocks noChangeShapeType="1"/>
          </p:cNvSpPr>
          <p:nvPr/>
        </p:nvSpPr>
        <p:spPr bwMode="auto">
          <a:xfrm flipH="1" flipV="1">
            <a:off x="3059113" y="2420938"/>
            <a:ext cx="79375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98" name="Line 78"/>
          <p:cNvSpPr>
            <a:spLocks noChangeShapeType="1"/>
          </p:cNvSpPr>
          <p:nvPr/>
        </p:nvSpPr>
        <p:spPr bwMode="auto">
          <a:xfrm>
            <a:off x="3059113" y="2420938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99" name="Line 79"/>
          <p:cNvSpPr>
            <a:spLocks noChangeShapeType="1"/>
          </p:cNvSpPr>
          <p:nvPr/>
        </p:nvSpPr>
        <p:spPr bwMode="auto">
          <a:xfrm flipH="1" flipV="1">
            <a:off x="3563938" y="2060575"/>
            <a:ext cx="86360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00" name="Line 80"/>
          <p:cNvSpPr>
            <a:spLocks noChangeShapeType="1"/>
          </p:cNvSpPr>
          <p:nvPr/>
        </p:nvSpPr>
        <p:spPr bwMode="auto">
          <a:xfrm flipH="1" flipV="1">
            <a:off x="3563938" y="1557338"/>
            <a:ext cx="923925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01" name="Line 81"/>
          <p:cNvSpPr>
            <a:spLocks noChangeShapeType="1"/>
          </p:cNvSpPr>
          <p:nvPr/>
        </p:nvSpPr>
        <p:spPr bwMode="auto">
          <a:xfrm>
            <a:off x="3563938" y="1557338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02" name="Line 82"/>
          <p:cNvSpPr>
            <a:spLocks noChangeShapeType="1"/>
          </p:cNvSpPr>
          <p:nvPr/>
        </p:nvSpPr>
        <p:spPr bwMode="auto">
          <a:xfrm>
            <a:off x="3563938" y="2060575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03" name="Line 83"/>
          <p:cNvSpPr>
            <a:spLocks noChangeShapeType="1"/>
          </p:cNvSpPr>
          <p:nvPr/>
        </p:nvSpPr>
        <p:spPr bwMode="auto">
          <a:xfrm>
            <a:off x="3419475" y="1844675"/>
            <a:ext cx="6477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04" name="Line 84"/>
          <p:cNvSpPr>
            <a:spLocks noChangeShapeType="1"/>
          </p:cNvSpPr>
          <p:nvPr/>
        </p:nvSpPr>
        <p:spPr bwMode="auto">
          <a:xfrm>
            <a:off x="3132138" y="3357563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05" name="Freeform 85"/>
          <p:cNvSpPr>
            <a:spLocks/>
          </p:cNvSpPr>
          <p:nvPr/>
        </p:nvSpPr>
        <p:spPr bwMode="auto">
          <a:xfrm>
            <a:off x="3132138" y="4221163"/>
            <a:ext cx="1727200" cy="647700"/>
          </a:xfrm>
          <a:custGeom>
            <a:avLst/>
            <a:gdLst>
              <a:gd name="T0" fmla="*/ 2147483646 w 1088"/>
              <a:gd name="T1" fmla="*/ 2147483646 h 408"/>
              <a:gd name="T2" fmla="*/ 2147483646 w 1088"/>
              <a:gd name="T3" fmla="*/ 2147483646 h 408"/>
              <a:gd name="T4" fmla="*/ 2147483646 w 1088"/>
              <a:gd name="T5" fmla="*/ 2147483646 h 408"/>
              <a:gd name="T6" fmla="*/ 2147483646 w 1088"/>
              <a:gd name="T7" fmla="*/ 2147483646 h 408"/>
              <a:gd name="T8" fmla="*/ 2147483646 w 1088"/>
              <a:gd name="T9" fmla="*/ 2147483646 h 408"/>
              <a:gd name="T10" fmla="*/ 0 w 1088"/>
              <a:gd name="T11" fmla="*/ 0 h 408"/>
              <a:gd name="T12" fmla="*/ 2147483646 w 1088"/>
              <a:gd name="T13" fmla="*/ 0 h 408"/>
              <a:gd name="T14" fmla="*/ 2147483646 w 1088"/>
              <a:gd name="T15" fmla="*/ 2147483646 h 408"/>
              <a:gd name="T16" fmla="*/ 2147483646 w 1088"/>
              <a:gd name="T17" fmla="*/ 2147483646 h 4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88"/>
              <a:gd name="T28" fmla="*/ 0 h 408"/>
              <a:gd name="T29" fmla="*/ 1088 w 1088"/>
              <a:gd name="T30" fmla="*/ 408 h 4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88" h="408">
                <a:moveTo>
                  <a:pt x="408" y="408"/>
                </a:moveTo>
                <a:lnTo>
                  <a:pt x="272" y="272"/>
                </a:lnTo>
                <a:lnTo>
                  <a:pt x="589" y="272"/>
                </a:lnTo>
                <a:lnTo>
                  <a:pt x="453" y="136"/>
                </a:lnTo>
                <a:lnTo>
                  <a:pt x="136" y="136"/>
                </a:lnTo>
                <a:lnTo>
                  <a:pt x="0" y="0"/>
                </a:lnTo>
                <a:lnTo>
                  <a:pt x="635" y="0"/>
                </a:lnTo>
                <a:lnTo>
                  <a:pt x="1088" y="408"/>
                </a:lnTo>
                <a:lnTo>
                  <a:pt x="408" y="408"/>
                </a:lnTo>
                <a:close/>
              </a:path>
            </a:pathLst>
          </a:custGeom>
          <a:solidFill>
            <a:srgbClr val="FFFDBD">
              <a:alpha val="50980"/>
            </a:srgb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06" name="Freeform 86"/>
          <p:cNvSpPr>
            <a:spLocks/>
          </p:cNvSpPr>
          <p:nvPr/>
        </p:nvSpPr>
        <p:spPr bwMode="auto">
          <a:xfrm>
            <a:off x="4140200" y="4221163"/>
            <a:ext cx="1152525" cy="647700"/>
          </a:xfrm>
          <a:custGeom>
            <a:avLst/>
            <a:gdLst>
              <a:gd name="T0" fmla="*/ 2147483646 w 681"/>
              <a:gd name="T1" fmla="*/ 2147483646 h 317"/>
              <a:gd name="T2" fmla="*/ 0 w 681"/>
              <a:gd name="T3" fmla="*/ 0 h 317"/>
              <a:gd name="T4" fmla="*/ 2147483646 w 681"/>
              <a:gd name="T5" fmla="*/ 0 h 317"/>
              <a:gd name="T6" fmla="*/ 2147483646 w 681"/>
              <a:gd name="T7" fmla="*/ 2147483646 h 317"/>
              <a:gd name="T8" fmla="*/ 2147483646 w 681"/>
              <a:gd name="T9" fmla="*/ 2147483646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1"/>
              <a:gd name="T16" fmla="*/ 0 h 317"/>
              <a:gd name="T17" fmla="*/ 681 w 681"/>
              <a:gd name="T18" fmla="*/ 317 h 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1" h="317">
                <a:moveTo>
                  <a:pt x="408" y="317"/>
                </a:moveTo>
                <a:lnTo>
                  <a:pt x="0" y="0"/>
                </a:lnTo>
                <a:lnTo>
                  <a:pt x="272" y="0"/>
                </a:lnTo>
                <a:lnTo>
                  <a:pt x="681" y="317"/>
                </a:lnTo>
                <a:lnTo>
                  <a:pt x="408" y="317"/>
                </a:lnTo>
                <a:close/>
              </a:path>
            </a:pathLst>
          </a:custGeom>
          <a:solidFill>
            <a:srgbClr val="FFFDBD">
              <a:alpha val="50195"/>
            </a:srgb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07" name="Line 87"/>
          <p:cNvSpPr>
            <a:spLocks noChangeShapeType="1"/>
          </p:cNvSpPr>
          <p:nvPr/>
        </p:nvSpPr>
        <p:spPr bwMode="auto">
          <a:xfrm>
            <a:off x="3348038" y="3573463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08" name="Line 88"/>
          <p:cNvSpPr>
            <a:spLocks noChangeShapeType="1"/>
          </p:cNvSpPr>
          <p:nvPr/>
        </p:nvSpPr>
        <p:spPr bwMode="auto">
          <a:xfrm>
            <a:off x="3563938" y="3789363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09" name="Line 89"/>
          <p:cNvSpPr>
            <a:spLocks noChangeShapeType="1"/>
          </p:cNvSpPr>
          <p:nvPr/>
        </p:nvSpPr>
        <p:spPr bwMode="auto">
          <a:xfrm>
            <a:off x="3779838" y="4005263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10" name="Line 90"/>
          <p:cNvSpPr>
            <a:spLocks noChangeShapeType="1"/>
          </p:cNvSpPr>
          <p:nvPr/>
        </p:nvSpPr>
        <p:spPr bwMode="auto">
          <a:xfrm>
            <a:off x="5292725" y="4005263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11" name="Line 91"/>
          <p:cNvSpPr>
            <a:spLocks noChangeShapeType="1"/>
          </p:cNvSpPr>
          <p:nvPr/>
        </p:nvSpPr>
        <p:spPr bwMode="auto">
          <a:xfrm>
            <a:off x="4859338" y="3644900"/>
            <a:ext cx="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12" name="Line 92"/>
          <p:cNvSpPr>
            <a:spLocks noChangeShapeType="1"/>
          </p:cNvSpPr>
          <p:nvPr/>
        </p:nvSpPr>
        <p:spPr bwMode="auto">
          <a:xfrm>
            <a:off x="4067175" y="40052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13" name="Line 93"/>
          <p:cNvSpPr>
            <a:spLocks noChangeShapeType="1"/>
          </p:cNvSpPr>
          <p:nvPr/>
        </p:nvSpPr>
        <p:spPr bwMode="auto">
          <a:xfrm>
            <a:off x="3851275" y="40052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14" name="Line 94"/>
          <p:cNvSpPr>
            <a:spLocks noChangeShapeType="1"/>
          </p:cNvSpPr>
          <p:nvPr/>
        </p:nvSpPr>
        <p:spPr bwMode="auto">
          <a:xfrm>
            <a:off x="3635375" y="4508500"/>
            <a:ext cx="151288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15" name="Line 95"/>
          <p:cNvSpPr>
            <a:spLocks noChangeShapeType="1"/>
          </p:cNvSpPr>
          <p:nvPr/>
        </p:nvSpPr>
        <p:spPr bwMode="auto">
          <a:xfrm>
            <a:off x="2555875" y="2781300"/>
            <a:ext cx="0" cy="86360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16" name="Line 96"/>
          <p:cNvSpPr>
            <a:spLocks noChangeShapeType="1"/>
          </p:cNvSpPr>
          <p:nvPr/>
        </p:nvSpPr>
        <p:spPr bwMode="auto">
          <a:xfrm>
            <a:off x="2555875" y="3644900"/>
            <a:ext cx="576263" cy="576263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17" name="Line 97"/>
          <p:cNvSpPr>
            <a:spLocks noChangeShapeType="1"/>
          </p:cNvSpPr>
          <p:nvPr/>
        </p:nvSpPr>
        <p:spPr bwMode="auto">
          <a:xfrm>
            <a:off x="3995738" y="2781300"/>
            <a:ext cx="0" cy="21590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18" name="Line 98"/>
          <p:cNvSpPr>
            <a:spLocks noChangeShapeType="1"/>
          </p:cNvSpPr>
          <p:nvPr/>
        </p:nvSpPr>
        <p:spPr bwMode="auto">
          <a:xfrm flipH="1" flipV="1">
            <a:off x="4356100" y="4005263"/>
            <a:ext cx="936625" cy="86360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19" name="Line 99"/>
          <p:cNvSpPr>
            <a:spLocks noChangeShapeType="1"/>
          </p:cNvSpPr>
          <p:nvPr/>
        </p:nvSpPr>
        <p:spPr bwMode="auto">
          <a:xfrm>
            <a:off x="3563938" y="2420938"/>
            <a:ext cx="0" cy="576262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14" name="Line 100"/>
          <p:cNvSpPr>
            <a:spLocks noChangeShapeType="1"/>
          </p:cNvSpPr>
          <p:nvPr/>
        </p:nvSpPr>
        <p:spPr bwMode="auto">
          <a:xfrm>
            <a:off x="4859338" y="48688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" name="Line 103"/>
          <p:cNvSpPr>
            <a:spLocks noChangeShapeType="1"/>
          </p:cNvSpPr>
          <p:nvPr/>
        </p:nvSpPr>
        <p:spPr bwMode="auto">
          <a:xfrm flipV="1">
            <a:off x="4572000" y="40052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4" name="Line 104"/>
          <p:cNvSpPr>
            <a:spLocks noChangeShapeType="1"/>
          </p:cNvSpPr>
          <p:nvPr/>
        </p:nvSpPr>
        <p:spPr bwMode="auto">
          <a:xfrm>
            <a:off x="4284663" y="4365625"/>
            <a:ext cx="50323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5" name="Line 105"/>
          <p:cNvSpPr>
            <a:spLocks noChangeShapeType="1"/>
          </p:cNvSpPr>
          <p:nvPr/>
        </p:nvSpPr>
        <p:spPr bwMode="auto">
          <a:xfrm>
            <a:off x="4572000" y="4652963"/>
            <a:ext cx="50482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18" name="Line 108"/>
          <p:cNvSpPr>
            <a:spLocks noChangeShapeType="1"/>
          </p:cNvSpPr>
          <p:nvPr/>
        </p:nvSpPr>
        <p:spPr bwMode="auto">
          <a:xfrm flipH="1">
            <a:off x="971550" y="36449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19" name="Text Box 109"/>
          <p:cNvSpPr txBox="1">
            <a:spLocks noChangeArrowheads="1"/>
          </p:cNvSpPr>
          <p:nvPr/>
        </p:nvSpPr>
        <p:spPr bwMode="auto">
          <a:xfrm>
            <a:off x="827088" y="3213100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 i="1">
                <a:latin typeface="Arial" charset="0"/>
              </a:rPr>
              <a:t>X</a:t>
            </a:r>
            <a:endParaRPr lang="ru-RU" altLang="ru-RU" sz="1800" i="1">
              <a:latin typeface="Arial" charset="0"/>
            </a:endParaRPr>
          </a:p>
        </p:txBody>
      </p:sp>
      <p:sp>
        <p:nvSpPr>
          <p:cNvPr id="5230" name="Line 110"/>
          <p:cNvSpPr>
            <a:spLocks noChangeShapeType="1"/>
          </p:cNvSpPr>
          <p:nvPr/>
        </p:nvSpPr>
        <p:spPr bwMode="auto">
          <a:xfrm flipV="1">
            <a:off x="4149725" y="40132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1" name="Line 111"/>
          <p:cNvSpPr>
            <a:spLocks noChangeShapeType="1"/>
          </p:cNvSpPr>
          <p:nvPr/>
        </p:nvSpPr>
        <p:spPr bwMode="auto">
          <a:xfrm>
            <a:off x="3911600" y="4006850"/>
            <a:ext cx="231775" cy="233363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2" name="Line 112"/>
          <p:cNvSpPr>
            <a:spLocks noChangeShapeType="1"/>
          </p:cNvSpPr>
          <p:nvPr/>
        </p:nvSpPr>
        <p:spPr bwMode="auto">
          <a:xfrm>
            <a:off x="3036888" y="3641725"/>
            <a:ext cx="823912" cy="80645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3" name="Line 113"/>
          <p:cNvSpPr>
            <a:spLocks noChangeShapeType="1"/>
          </p:cNvSpPr>
          <p:nvPr/>
        </p:nvSpPr>
        <p:spPr bwMode="auto">
          <a:xfrm>
            <a:off x="3054350" y="2797175"/>
            <a:ext cx="0" cy="86360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6" name="Rectangle 106"/>
          <p:cNvSpPr>
            <a:spLocks noChangeArrowheads="1"/>
          </p:cNvSpPr>
          <p:nvPr/>
        </p:nvSpPr>
        <p:spPr bwMode="auto">
          <a:xfrm>
            <a:off x="827089" y="655094"/>
            <a:ext cx="8066086" cy="4718594"/>
          </a:xfrm>
          <a:prstGeom prst="rect">
            <a:avLst/>
          </a:prstGeom>
          <a:solidFill>
            <a:srgbClr val="4D4D4D">
              <a:alpha val="90979"/>
            </a:srgbClr>
          </a:solidFill>
          <a:ln w="9525">
            <a:solidFill>
              <a:srgbClr val="666699">
                <a:alpha val="76862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5227" name="Text Box 107"/>
          <p:cNvSpPr txBox="1">
            <a:spLocks noChangeArrowheads="1"/>
          </p:cNvSpPr>
          <p:nvPr/>
        </p:nvSpPr>
        <p:spPr bwMode="auto">
          <a:xfrm>
            <a:off x="1007269" y="1687969"/>
            <a:ext cx="778188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i="1" dirty="0">
                <a:latin typeface="Arial" charset="0"/>
              </a:rPr>
              <a:t> </a:t>
            </a:r>
            <a:r>
              <a:rPr lang="ru-RU" altLang="ru-RU" sz="2800" i="1" dirty="0">
                <a:solidFill>
                  <a:schemeClr val="bg1"/>
                </a:solidFill>
                <a:latin typeface="Arial" charset="0"/>
              </a:rPr>
              <a:t>Одна проекция не всегда определяет геометрическую форму предмета. В таком случае можно построить две прямоугольные проекции предмета на две взаимно перпендикулярные плоскости: </a:t>
            </a:r>
            <a:r>
              <a:rPr lang="ru-RU" altLang="ru-RU" sz="2800" b="1" i="1" dirty="0">
                <a:solidFill>
                  <a:schemeClr val="bg1"/>
                </a:solidFill>
                <a:latin typeface="Arial" charset="0"/>
              </a:rPr>
              <a:t>фронтальную </a:t>
            </a:r>
            <a:r>
              <a:rPr lang="ru-RU" altLang="ru-RU" sz="2800" i="1" dirty="0" smtClean="0">
                <a:solidFill>
                  <a:schemeClr val="bg1"/>
                </a:solidFill>
                <a:latin typeface="Arial" charset="0"/>
              </a:rPr>
              <a:t>(</a:t>
            </a:r>
            <a:r>
              <a:rPr lang="en-US" altLang="ru-RU" sz="2800" b="1" i="1" dirty="0">
                <a:solidFill>
                  <a:schemeClr val="bg1"/>
                </a:solidFill>
                <a:latin typeface="Arial" charset="0"/>
              </a:rPr>
              <a:t>W</a:t>
            </a:r>
            <a:r>
              <a:rPr lang="en-US" altLang="ru-RU" sz="2800" i="1" dirty="0" smtClean="0">
                <a:solidFill>
                  <a:schemeClr val="bg1"/>
                </a:solidFill>
                <a:latin typeface="Arial" charset="0"/>
              </a:rPr>
              <a:t>)</a:t>
            </a:r>
            <a:r>
              <a:rPr lang="ru-RU" altLang="ru-RU" sz="2800" b="1" i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altLang="ru-RU" sz="2800" i="1" dirty="0">
                <a:solidFill>
                  <a:schemeClr val="bg1"/>
                </a:solidFill>
                <a:latin typeface="Arial" charset="0"/>
              </a:rPr>
              <a:t>и </a:t>
            </a:r>
            <a:r>
              <a:rPr lang="ru-RU" altLang="ru-RU" sz="2800" b="1" i="1" dirty="0">
                <a:solidFill>
                  <a:schemeClr val="bg1"/>
                </a:solidFill>
                <a:latin typeface="Arial" charset="0"/>
              </a:rPr>
              <a:t>горизонтальную</a:t>
            </a:r>
            <a:r>
              <a:rPr lang="ru-RU" altLang="ru-RU" sz="2800" i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altLang="ru-RU" sz="2800" i="1" dirty="0" smtClean="0">
                <a:solidFill>
                  <a:schemeClr val="bg1"/>
                </a:solidFill>
                <a:latin typeface="Arial" charset="0"/>
              </a:rPr>
              <a:t>(</a:t>
            </a:r>
            <a:r>
              <a:rPr lang="en-US" altLang="ru-RU" sz="2800" b="1" i="1" dirty="0">
                <a:solidFill>
                  <a:schemeClr val="bg1"/>
                </a:solidFill>
                <a:latin typeface="Arial" charset="0"/>
              </a:rPr>
              <a:t>H</a:t>
            </a:r>
            <a:r>
              <a:rPr lang="ru-RU" altLang="ru-RU" sz="2800" i="1" dirty="0" smtClean="0">
                <a:solidFill>
                  <a:schemeClr val="bg1"/>
                </a:solidFill>
                <a:latin typeface="Arial" charset="0"/>
              </a:rPr>
              <a:t>). </a:t>
            </a:r>
            <a:endParaRPr lang="ru-RU" altLang="ru-RU" sz="2800" b="1" i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42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5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6" grpId="0" animBg="1"/>
      <p:bldP spid="5191" grpId="0" animBg="1"/>
      <p:bldP spid="5192" grpId="0" animBg="1"/>
      <p:bldP spid="5193" grpId="0" animBg="1"/>
      <p:bldP spid="5194" grpId="0" animBg="1"/>
      <p:bldP spid="5195" grpId="0" animBg="1"/>
      <p:bldP spid="5196" grpId="0" animBg="1"/>
      <p:bldP spid="5197" grpId="0" animBg="1"/>
      <p:bldP spid="5198" grpId="0" animBg="1"/>
      <p:bldP spid="5199" grpId="0" animBg="1"/>
      <p:bldP spid="5200" grpId="0" animBg="1"/>
      <p:bldP spid="5201" grpId="0" animBg="1"/>
      <p:bldP spid="5201" grpId="1" animBg="1"/>
      <p:bldP spid="5202" grpId="0" animBg="1"/>
      <p:bldP spid="5203" grpId="0" animBg="1"/>
      <p:bldP spid="5204" grpId="0" animBg="1"/>
      <p:bldP spid="5205" grpId="0" animBg="1"/>
      <p:bldP spid="5206" grpId="0" animBg="1"/>
      <p:bldP spid="5207" grpId="0" animBg="1"/>
      <p:bldP spid="5208" grpId="0" animBg="1"/>
      <p:bldP spid="5209" grpId="0" animBg="1"/>
      <p:bldP spid="5210" grpId="0" animBg="1"/>
      <p:bldP spid="5211" grpId="0" animBg="1"/>
      <p:bldP spid="5212" grpId="0" animBg="1"/>
      <p:bldP spid="5213" grpId="0" animBg="1"/>
      <p:bldP spid="5214" grpId="0" animBg="1"/>
      <p:bldP spid="5215" grpId="0" animBg="1"/>
      <p:bldP spid="5216" grpId="0" animBg="1"/>
      <p:bldP spid="5217" grpId="0" animBg="1"/>
      <p:bldP spid="5218" grpId="0" animBg="1"/>
      <p:bldP spid="5219" grpId="0" animBg="1"/>
      <p:bldP spid="5223" grpId="0" animBg="1"/>
      <p:bldP spid="5224" grpId="0" animBg="1"/>
      <p:bldP spid="5225" grpId="0" animBg="1"/>
      <p:bldP spid="5230" grpId="0" animBg="1"/>
      <p:bldP spid="5231" grpId="0" animBg="1"/>
      <p:bldP spid="5232" grpId="0" animBg="1"/>
      <p:bldP spid="5233" grpId="0" animBg="1"/>
      <p:bldP spid="5226" grpId="0" animBg="1"/>
      <p:bldP spid="522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969696"/>
              </a:gs>
            </a:gsLst>
            <a:lin ang="0" scaled="1"/>
          </a:gradFill>
          <a:ln>
            <a:noFill/>
          </a:ln>
          <a:effectLst>
            <a:outerShdw blurRad="63500" dist="252088" dir="2454863" algn="ctr" rotWithShape="0">
              <a:srgbClr val="333333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82738" y="188913"/>
            <a:ext cx="7561262" cy="287337"/>
          </a:xfrm>
          <a:effectLst>
            <a:outerShdw dist="35921" dir="2700000" algn="ctr" rotWithShape="0">
              <a:schemeClr val="bg1"/>
            </a:outerShdw>
          </a:effec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>
                <a:solidFill>
                  <a:srgbClr val="292929"/>
                </a:solidFill>
              </a:rPr>
              <a:t>Прямоугольное проецирование</a:t>
            </a:r>
          </a:p>
        </p:txBody>
      </p:sp>
      <p:sp>
        <p:nvSpPr>
          <p:cNvPr id="20484" name="Freeform 4"/>
          <p:cNvSpPr>
            <a:spLocks/>
          </p:cNvSpPr>
          <p:nvPr/>
        </p:nvSpPr>
        <p:spPr bwMode="auto">
          <a:xfrm rot="10800000">
            <a:off x="1476375" y="765175"/>
            <a:ext cx="3600450" cy="2879725"/>
          </a:xfrm>
          <a:custGeom>
            <a:avLst/>
            <a:gdLst>
              <a:gd name="T0" fmla="*/ 0 w 2177"/>
              <a:gd name="T1" fmla="*/ 2147483646 h 1510"/>
              <a:gd name="T2" fmla="*/ 0 w 2177"/>
              <a:gd name="T3" fmla="*/ 0 h 1510"/>
              <a:gd name="T4" fmla="*/ 2147483646 w 2177"/>
              <a:gd name="T5" fmla="*/ 0 h 1510"/>
              <a:gd name="T6" fmla="*/ 2147483646 w 2177"/>
              <a:gd name="T7" fmla="*/ 2147483646 h 1510"/>
              <a:gd name="T8" fmla="*/ 2147483646 w 2177"/>
              <a:gd name="T9" fmla="*/ 2147483646 h 1510"/>
              <a:gd name="T10" fmla="*/ 2147483646 w 2177"/>
              <a:gd name="T11" fmla="*/ 2147483646 h 1510"/>
              <a:gd name="T12" fmla="*/ 2147483646 w 2177"/>
              <a:gd name="T13" fmla="*/ 2147483646 h 1510"/>
              <a:gd name="T14" fmla="*/ 2147483646 w 2177"/>
              <a:gd name="T15" fmla="*/ 2147483646 h 1510"/>
              <a:gd name="T16" fmla="*/ 2147483646 w 2177"/>
              <a:gd name="T17" fmla="*/ 2147483646 h 1510"/>
              <a:gd name="T18" fmla="*/ 0 w 2177"/>
              <a:gd name="T19" fmla="*/ 2147483646 h 15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77"/>
              <a:gd name="T31" fmla="*/ 0 h 1510"/>
              <a:gd name="T32" fmla="*/ 2177 w 2177"/>
              <a:gd name="T33" fmla="*/ 1510 h 151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77" h="1510">
                <a:moveTo>
                  <a:pt x="0" y="1497"/>
                </a:moveTo>
                <a:lnTo>
                  <a:pt x="0" y="0"/>
                </a:lnTo>
                <a:lnTo>
                  <a:pt x="2177" y="0"/>
                </a:lnTo>
                <a:lnTo>
                  <a:pt x="2177" y="1451"/>
                </a:lnTo>
                <a:cubicBezTo>
                  <a:pt x="2123" y="1397"/>
                  <a:pt x="2060" y="1479"/>
                  <a:pt x="2002" y="1482"/>
                </a:cubicBezTo>
                <a:cubicBezTo>
                  <a:pt x="1893" y="1487"/>
                  <a:pt x="1785" y="1488"/>
                  <a:pt x="1676" y="1491"/>
                </a:cubicBezTo>
                <a:cubicBezTo>
                  <a:pt x="1424" y="1487"/>
                  <a:pt x="1211" y="1510"/>
                  <a:pt x="979" y="1457"/>
                </a:cubicBezTo>
                <a:cubicBezTo>
                  <a:pt x="852" y="1390"/>
                  <a:pt x="807" y="1434"/>
                  <a:pt x="601" y="1439"/>
                </a:cubicBezTo>
                <a:cubicBezTo>
                  <a:pt x="480" y="1450"/>
                  <a:pt x="362" y="1473"/>
                  <a:pt x="240" y="1482"/>
                </a:cubicBezTo>
                <a:cubicBezTo>
                  <a:pt x="121" y="1500"/>
                  <a:pt x="200" y="1490"/>
                  <a:pt x="0" y="1497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Freeform 5"/>
          <p:cNvSpPr>
            <a:spLocks/>
          </p:cNvSpPr>
          <p:nvPr/>
        </p:nvSpPr>
        <p:spPr bwMode="auto">
          <a:xfrm>
            <a:off x="1476375" y="3644900"/>
            <a:ext cx="5327650" cy="1728788"/>
          </a:xfrm>
          <a:custGeom>
            <a:avLst/>
            <a:gdLst>
              <a:gd name="T0" fmla="*/ 0 w 3354"/>
              <a:gd name="T1" fmla="*/ 0 h 1226"/>
              <a:gd name="T2" fmla="*/ 2147483646 w 3354"/>
              <a:gd name="T3" fmla="*/ 2147483646 h 1226"/>
              <a:gd name="T4" fmla="*/ 2147483646 w 3354"/>
              <a:gd name="T5" fmla="*/ 2147483646 h 1226"/>
              <a:gd name="T6" fmla="*/ 2147483646 w 3354"/>
              <a:gd name="T7" fmla="*/ 2147483646 h 1226"/>
              <a:gd name="T8" fmla="*/ 2147483646 w 3354"/>
              <a:gd name="T9" fmla="*/ 2147483646 h 1226"/>
              <a:gd name="T10" fmla="*/ 2147483646 w 3354"/>
              <a:gd name="T11" fmla="*/ 2147483646 h 1226"/>
              <a:gd name="T12" fmla="*/ 2147483646 w 3354"/>
              <a:gd name="T13" fmla="*/ 2147483646 h 1226"/>
              <a:gd name="T14" fmla="*/ 2147483646 w 3354"/>
              <a:gd name="T15" fmla="*/ 2147483646 h 1226"/>
              <a:gd name="T16" fmla="*/ 2147483646 w 3354"/>
              <a:gd name="T17" fmla="*/ 2147483646 h 1226"/>
              <a:gd name="T18" fmla="*/ 2147483646 w 3354"/>
              <a:gd name="T19" fmla="*/ 2147483646 h 1226"/>
              <a:gd name="T20" fmla="*/ 2147483646 w 3354"/>
              <a:gd name="T21" fmla="*/ 2147483646 h 1226"/>
              <a:gd name="T22" fmla="*/ 2147483646 w 3354"/>
              <a:gd name="T23" fmla="*/ 2147483646 h 1226"/>
              <a:gd name="T24" fmla="*/ 2147483646 w 3354"/>
              <a:gd name="T25" fmla="*/ 2147483646 h 1226"/>
              <a:gd name="T26" fmla="*/ 2147483646 w 3354"/>
              <a:gd name="T27" fmla="*/ 0 h 1226"/>
              <a:gd name="T28" fmla="*/ 0 w 3354"/>
              <a:gd name="T29" fmla="*/ 0 h 12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354"/>
              <a:gd name="T46" fmla="*/ 0 h 1226"/>
              <a:gd name="T47" fmla="*/ 3354 w 3354"/>
              <a:gd name="T48" fmla="*/ 1226 h 12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354" h="1226">
                <a:moveTo>
                  <a:pt x="0" y="0"/>
                </a:moveTo>
                <a:lnTo>
                  <a:pt x="1134" y="1225"/>
                </a:lnTo>
                <a:cubicBezTo>
                  <a:pt x="1163" y="1226"/>
                  <a:pt x="1185" y="1206"/>
                  <a:pt x="1208" y="1205"/>
                </a:cubicBezTo>
                <a:cubicBezTo>
                  <a:pt x="1311" y="1198"/>
                  <a:pt x="1415" y="1200"/>
                  <a:pt x="1518" y="1198"/>
                </a:cubicBezTo>
                <a:cubicBezTo>
                  <a:pt x="1572" y="1176"/>
                  <a:pt x="1608" y="1169"/>
                  <a:pt x="1662" y="1154"/>
                </a:cubicBezTo>
                <a:cubicBezTo>
                  <a:pt x="1928" y="1163"/>
                  <a:pt x="2122" y="1166"/>
                  <a:pt x="2404" y="1162"/>
                </a:cubicBezTo>
                <a:cubicBezTo>
                  <a:pt x="2509" y="1154"/>
                  <a:pt x="2616" y="1143"/>
                  <a:pt x="2720" y="1169"/>
                </a:cubicBezTo>
                <a:cubicBezTo>
                  <a:pt x="2797" y="1166"/>
                  <a:pt x="2888" y="1173"/>
                  <a:pt x="2965" y="1147"/>
                </a:cubicBezTo>
                <a:cubicBezTo>
                  <a:pt x="3063" y="1152"/>
                  <a:pt x="3156" y="1163"/>
                  <a:pt x="3253" y="1169"/>
                </a:cubicBezTo>
                <a:cubicBezTo>
                  <a:pt x="3345" y="1162"/>
                  <a:pt x="3311" y="1162"/>
                  <a:pt x="3354" y="1162"/>
                </a:cubicBezTo>
                <a:cubicBezTo>
                  <a:pt x="3314" y="1099"/>
                  <a:pt x="3255" y="1055"/>
                  <a:pt x="3203" y="1003"/>
                </a:cubicBezTo>
                <a:cubicBezTo>
                  <a:pt x="3175" y="975"/>
                  <a:pt x="3149" y="938"/>
                  <a:pt x="3116" y="917"/>
                </a:cubicBezTo>
                <a:cubicBezTo>
                  <a:pt x="3111" y="910"/>
                  <a:pt x="3102" y="895"/>
                  <a:pt x="3102" y="895"/>
                </a:cubicBezTo>
                <a:lnTo>
                  <a:pt x="226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547813" y="981075"/>
            <a:ext cx="687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 b="1" dirty="0" smtClean="0">
                <a:latin typeface="Arial" charset="0"/>
              </a:rPr>
              <a:t>V</a:t>
            </a:r>
            <a:endParaRPr lang="ru-RU" altLang="ru-RU" sz="1800" b="1" dirty="0">
              <a:latin typeface="Arial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203575" y="4797425"/>
            <a:ext cx="542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 b="1" dirty="0">
                <a:latin typeface="Arial" charset="0"/>
              </a:rPr>
              <a:t>H</a:t>
            </a:r>
            <a:endParaRPr lang="ru-RU" altLang="ru-RU" sz="1800" b="1" dirty="0">
              <a:latin typeface="Arial" charset="0"/>
            </a:endParaRPr>
          </a:p>
        </p:txBody>
      </p:sp>
      <p:sp>
        <p:nvSpPr>
          <p:cNvPr id="20488" name="Freeform 31"/>
          <p:cNvSpPr>
            <a:spLocks/>
          </p:cNvSpPr>
          <p:nvPr/>
        </p:nvSpPr>
        <p:spPr bwMode="auto">
          <a:xfrm>
            <a:off x="2555875" y="1268413"/>
            <a:ext cx="1439863" cy="1512887"/>
          </a:xfrm>
          <a:custGeom>
            <a:avLst/>
            <a:gdLst>
              <a:gd name="T0" fmla="*/ 0 w 953"/>
              <a:gd name="T1" fmla="*/ 2147483646 h 998"/>
              <a:gd name="T2" fmla="*/ 2147483646 w 953"/>
              <a:gd name="T3" fmla="*/ 2147483646 h 998"/>
              <a:gd name="T4" fmla="*/ 2147483646 w 953"/>
              <a:gd name="T5" fmla="*/ 0 h 998"/>
              <a:gd name="T6" fmla="*/ 2147483646 w 953"/>
              <a:gd name="T7" fmla="*/ 0 h 998"/>
              <a:gd name="T8" fmla="*/ 2147483646 w 953"/>
              <a:gd name="T9" fmla="*/ 2147483646 h 998"/>
              <a:gd name="T10" fmla="*/ 0 w 953"/>
              <a:gd name="T11" fmla="*/ 2147483646 h 998"/>
              <a:gd name="T12" fmla="*/ 0 w 953"/>
              <a:gd name="T13" fmla="*/ 2147483646 h 9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53"/>
              <a:gd name="T22" fmla="*/ 0 h 998"/>
              <a:gd name="T23" fmla="*/ 953 w 953"/>
              <a:gd name="T24" fmla="*/ 998 h 9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53" h="998">
                <a:moveTo>
                  <a:pt x="0" y="771"/>
                </a:moveTo>
                <a:lnTo>
                  <a:pt x="680" y="771"/>
                </a:lnTo>
                <a:lnTo>
                  <a:pt x="680" y="0"/>
                </a:lnTo>
                <a:lnTo>
                  <a:pt x="953" y="0"/>
                </a:lnTo>
                <a:lnTo>
                  <a:pt x="953" y="998"/>
                </a:lnTo>
                <a:lnTo>
                  <a:pt x="0" y="998"/>
                </a:lnTo>
                <a:lnTo>
                  <a:pt x="0" y="771"/>
                </a:lnTo>
                <a:close/>
              </a:path>
            </a:pathLst>
          </a:custGeom>
          <a:solidFill>
            <a:srgbClr val="FFAA71">
              <a:alpha val="38823"/>
            </a:srgb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9" name="Line 39"/>
          <p:cNvSpPr>
            <a:spLocks noChangeShapeType="1"/>
          </p:cNvSpPr>
          <p:nvPr/>
        </p:nvSpPr>
        <p:spPr bwMode="auto">
          <a:xfrm>
            <a:off x="3059113" y="2420938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0" name="Line 42"/>
          <p:cNvSpPr>
            <a:spLocks noChangeShapeType="1"/>
          </p:cNvSpPr>
          <p:nvPr/>
        </p:nvSpPr>
        <p:spPr bwMode="auto">
          <a:xfrm>
            <a:off x="3563938" y="1557338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1" name="Line 43"/>
          <p:cNvSpPr>
            <a:spLocks noChangeShapeType="1"/>
          </p:cNvSpPr>
          <p:nvPr/>
        </p:nvSpPr>
        <p:spPr bwMode="auto">
          <a:xfrm>
            <a:off x="3563938" y="2060575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2" name="Line 44"/>
          <p:cNvSpPr>
            <a:spLocks noChangeShapeType="1"/>
          </p:cNvSpPr>
          <p:nvPr/>
        </p:nvSpPr>
        <p:spPr bwMode="auto">
          <a:xfrm>
            <a:off x="3419475" y="1806575"/>
            <a:ext cx="6477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3" name="Line 61"/>
          <p:cNvSpPr>
            <a:spLocks noChangeShapeType="1"/>
          </p:cNvSpPr>
          <p:nvPr/>
        </p:nvSpPr>
        <p:spPr bwMode="auto">
          <a:xfrm>
            <a:off x="4859338" y="48688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4" name="Freeform 65"/>
          <p:cNvSpPr>
            <a:spLocks/>
          </p:cNvSpPr>
          <p:nvPr/>
        </p:nvSpPr>
        <p:spPr bwMode="auto">
          <a:xfrm>
            <a:off x="3132138" y="4221163"/>
            <a:ext cx="1727200" cy="647700"/>
          </a:xfrm>
          <a:custGeom>
            <a:avLst/>
            <a:gdLst>
              <a:gd name="T0" fmla="*/ 2147483646 w 1088"/>
              <a:gd name="T1" fmla="*/ 2147483646 h 408"/>
              <a:gd name="T2" fmla="*/ 2147483646 w 1088"/>
              <a:gd name="T3" fmla="*/ 2147483646 h 408"/>
              <a:gd name="T4" fmla="*/ 2147483646 w 1088"/>
              <a:gd name="T5" fmla="*/ 2147483646 h 408"/>
              <a:gd name="T6" fmla="*/ 2147483646 w 1088"/>
              <a:gd name="T7" fmla="*/ 2147483646 h 408"/>
              <a:gd name="T8" fmla="*/ 2147483646 w 1088"/>
              <a:gd name="T9" fmla="*/ 2147483646 h 408"/>
              <a:gd name="T10" fmla="*/ 0 w 1088"/>
              <a:gd name="T11" fmla="*/ 0 h 408"/>
              <a:gd name="T12" fmla="*/ 2147483646 w 1088"/>
              <a:gd name="T13" fmla="*/ 0 h 408"/>
              <a:gd name="T14" fmla="*/ 2147483646 w 1088"/>
              <a:gd name="T15" fmla="*/ 2147483646 h 408"/>
              <a:gd name="T16" fmla="*/ 2147483646 w 1088"/>
              <a:gd name="T17" fmla="*/ 2147483646 h 4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88"/>
              <a:gd name="T28" fmla="*/ 0 h 408"/>
              <a:gd name="T29" fmla="*/ 1088 w 1088"/>
              <a:gd name="T30" fmla="*/ 408 h 4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88" h="408">
                <a:moveTo>
                  <a:pt x="408" y="408"/>
                </a:moveTo>
                <a:lnTo>
                  <a:pt x="272" y="272"/>
                </a:lnTo>
                <a:lnTo>
                  <a:pt x="589" y="272"/>
                </a:lnTo>
                <a:lnTo>
                  <a:pt x="453" y="136"/>
                </a:lnTo>
                <a:lnTo>
                  <a:pt x="136" y="136"/>
                </a:lnTo>
                <a:lnTo>
                  <a:pt x="0" y="0"/>
                </a:lnTo>
                <a:lnTo>
                  <a:pt x="635" y="0"/>
                </a:lnTo>
                <a:lnTo>
                  <a:pt x="1088" y="408"/>
                </a:lnTo>
                <a:lnTo>
                  <a:pt x="408" y="408"/>
                </a:lnTo>
                <a:close/>
              </a:path>
            </a:pathLst>
          </a:custGeom>
          <a:solidFill>
            <a:srgbClr val="FFFDBD">
              <a:alpha val="50980"/>
            </a:srgb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5" name="Freeform 66"/>
          <p:cNvSpPr>
            <a:spLocks/>
          </p:cNvSpPr>
          <p:nvPr/>
        </p:nvSpPr>
        <p:spPr bwMode="auto">
          <a:xfrm>
            <a:off x="4140200" y="4221163"/>
            <a:ext cx="1152525" cy="647700"/>
          </a:xfrm>
          <a:custGeom>
            <a:avLst/>
            <a:gdLst>
              <a:gd name="T0" fmla="*/ 2147483646 w 681"/>
              <a:gd name="T1" fmla="*/ 2147483646 h 317"/>
              <a:gd name="T2" fmla="*/ 0 w 681"/>
              <a:gd name="T3" fmla="*/ 0 h 317"/>
              <a:gd name="T4" fmla="*/ 2147483646 w 681"/>
              <a:gd name="T5" fmla="*/ 0 h 317"/>
              <a:gd name="T6" fmla="*/ 2147483646 w 681"/>
              <a:gd name="T7" fmla="*/ 2147483646 h 317"/>
              <a:gd name="T8" fmla="*/ 2147483646 w 681"/>
              <a:gd name="T9" fmla="*/ 2147483646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1"/>
              <a:gd name="T16" fmla="*/ 0 h 317"/>
              <a:gd name="T17" fmla="*/ 681 w 681"/>
              <a:gd name="T18" fmla="*/ 317 h 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1" h="317">
                <a:moveTo>
                  <a:pt x="408" y="317"/>
                </a:moveTo>
                <a:lnTo>
                  <a:pt x="0" y="0"/>
                </a:lnTo>
                <a:lnTo>
                  <a:pt x="272" y="0"/>
                </a:lnTo>
                <a:lnTo>
                  <a:pt x="681" y="317"/>
                </a:lnTo>
                <a:lnTo>
                  <a:pt x="408" y="317"/>
                </a:lnTo>
                <a:close/>
              </a:path>
            </a:pathLst>
          </a:custGeom>
          <a:solidFill>
            <a:srgbClr val="FFFDBD">
              <a:alpha val="50195"/>
            </a:srgb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6" name="Line 67"/>
          <p:cNvSpPr>
            <a:spLocks noChangeShapeType="1"/>
          </p:cNvSpPr>
          <p:nvPr/>
        </p:nvSpPr>
        <p:spPr bwMode="auto">
          <a:xfrm>
            <a:off x="3635375" y="4508500"/>
            <a:ext cx="151288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7" name="Line 68"/>
          <p:cNvSpPr>
            <a:spLocks noChangeShapeType="1"/>
          </p:cNvSpPr>
          <p:nvPr/>
        </p:nvSpPr>
        <p:spPr bwMode="auto">
          <a:xfrm>
            <a:off x="4284663" y="4365625"/>
            <a:ext cx="50323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8" name="Line 69"/>
          <p:cNvSpPr>
            <a:spLocks noChangeShapeType="1"/>
          </p:cNvSpPr>
          <p:nvPr/>
        </p:nvSpPr>
        <p:spPr bwMode="auto">
          <a:xfrm>
            <a:off x="4572000" y="4652963"/>
            <a:ext cx="50323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9" name="Line 70"/>
          <p:cNvSpPr>
            <a:spLocks noChangeShapeType="1"/>
          </p:cNvSpPr>
          <p:nvPr/>
        </p:nvSpPr>
        <p:spPr bwMode="auto">
          <a:xfrm>
            <a:off x="2555875" y="2781300"/>
            <a:ext cx="0" cy="86360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0" name="Line 72"/>
          <p:cNvSpPr>
            <a:spLocks noChangeShapeType="1"/>
          </p:cNvSpPr>
          <p:nvPr/>
        </p:nvSpPr>
        <p:spPr bwMode="auto">
          <a:xfrm>
            <a:off x="3995738" y="2781300"/>
            <a:ext cx="0" cy="86360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1" name="Line 73"/>
          <p:cNvSpPr>
            <a:spLocks noChangeShapeType="1"/>
          </p:cNvSpPr>
          <p:nvPr/>
        </p:nvSpPr>
        <p:spPr bwMode="auto">
          <a:xfrm>
            <a:off x="4010025" y="3644900"/>
            <a:ext cx="576263" cy="576263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2" name="Line 74"/>
          <p:cNvSpPr>
            <a:spLocks noChangeShapeType="1"/>
          </p:cNvSpPr>
          <p:nvPr/>
        </p:nvSpPr>
        <p:spPr bwMode="auto">
          <a:xfrm>
            <a:off x="3059113" y="2781300"/>
            <a:ext cx="0" cy="86360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3" name="Line 76"/>
          <p:cNvSpPr>
            <a:spLocks noChangeShapeType="1"/>
          </p:cNvSpPr>
          <p:nvPr/>
        </p:nvSpPr>
        <p:spPr bwMode="auto">
          <a:xfrm>
            <a:off x="3563938" y="2420938"/>
            <a:ext cx="0" cy="1223962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4" name="Line 77"/>
          <p:cNvSpPr>
            <a:spLocks noChangeShapeType="1"/>
          </p:cNvSpPr>
          <p:nvPr/>
        </p:nvSpPr>
        <p:spPr bwMode="auto">
          <a:xfrm>
            <a:off x="2576513" y="3663950"/>
            <a:ext cx="576262" cy="576263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5" name="Line 78"/>
          <p:cNvSpPr>
            <a:spLocks noChangeShapeType="1"/>
          </p:cNvSpPr>
          <p:nvPr/>
        </p:nvSpPr>
        <p:spPr bwMode="auto">
          <a:xfrm>
            <a:off x="3059113" y="3644900"/>
            <a:ext cx="792162" cy="792163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6" name="Line 79"/>
          <p:cNvSpPr>
            <a:spLocks noChangeShapeType="1"/>
          </p:cNvSpPr>
          <p:nvPr/>
        </p:nvSpPr>
        <p:spPr bwMode="auto">
          <a:xfrm>
            <a:off x="3563938" y="3644900"/>
            <a:ext cx="569912" cy="569913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7" name="AutoShape 80"/>
          <p:cNvSpPr>
            <a:spLocks noChangeArrowheads="1"/>
          </p:cNvSpPr>
          <p:nvPr/>
        </p:nvSpPr>
        <p:spPr bwMode="auto">
          <a:xfrm rot="1004994">
            <a:off x="6659563" y="4365625"/>
            <a:ext cx="360362" cy="503238"/>
          </a:xfrm>
          <a:prstGeom prst="downArrow">
            <a:avLst>
              <a:gd name="adj1" fmla="val 50000"/>
              <a:gd name="adj2" fmla="val 34912"/>
            </a:avLst>
          </a:prstGeom>
          <a:solidFill>
            <a:srgbClr val="FFFD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0321" name="Rectangle 81"/>
          <p:cNvSpPr>
            <a:spLocks noChangeArrowheads="1"/>
          </p:cNvSpPr>
          <p:nvPr/>
        </p:nvSpPr>
        <p:spPr bwMode="auto">
          <a:xfrm>
            <a:off x="906462" y="981075"/>
            <a:ext cx="7489825" cy="4644231"/>
          </a:xfrm>
          <a:prstGeom prst="rect">
            <a:avLst/>
          </a:prstGeom>
          <a:solidFill>
            <a:srgbClr val="4D4D4D">
              <a:alpha val="90979"/>
            </a:srgbClr>
          </a:solidFill>
          <a:ln w="9525">
            <a:solidFill>
              <a:srgbClr val="666699">
                <a:alpha val="76862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0322" name="Text Box 82"/>
          <p:cNvSpPr txBox="1">
            <a:spLocks noChangeArrowheads="1"/>
          </p:cNvSpPr>
          <p:nvPr/>
        </p:nvSpPr>
        <p:spPr bwMode="auto">
          <a:xfrm>
            <a:off x="1194592" y="1763412"/>
            <a:ext cx="691356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i="1" dirty="0">
                <a:latin typeface="Arial" charset="0"/>
              </a:rPr>
              <a:t> </a:t>
            </a:r>
            <a:r>
              <a:rPr lang="ru-RU" altLang="ru-RU" sz="2800" i="1" dirty="0">
                <a:solidFill>
                  <a:schemeClr val="bg1"/>
                </a:solidFill>
                <a:latin typeface="Arial" charset="0"/>
              </a:rPr>
              <a:t>Построенные проекции оказались расположенными в пространстве в разных плоскостях (вертикальной и горизонтальной). Для  получения чертежа предмета обе плоскости совмещают в одну</a:t>
            </a:r>
            <a:endParaRPr lang="ru-RU" altLang="ru-RU" sz="2800" b="1" i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07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1" grpId="0" animBg="1"/>
      <p:bldP spid="1032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969696"/>
              </a:gs>
            </a:gsLst>
            <a:lin ang="18900000" scaled="1"/>
          </a:gradFill>
          <a:ln>
            <a:noFill/>
          </a:ln>
          <a:effectLst>
            <a:outerShdw blurRad="63500" dist="252088" dir="2454863" algn="ctr" rotWithShape="0">
              <a:srgbClr val="333333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82738" y="188913"/>
            <a:ext cx="7561262" cy="287337"/>
          </a:xfrm>
          <a:effectLst>
            <a:outerShdw dist="35921" dir="2700000" algn="ctr" rotWithShape="0">
              <a:schemeClr val="bg1"/>
            </a:outerShdw>
          </a:effec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>
                <a:solidFill>
                  <a:srgbClr val="292929"/>
                </a:solidFill>
              </a:rPr>
              <a:t>Прямоугольное проецирование</a:t>
            </a:r>
          </a:p>
        </p:txBody>
      </p:sp>
      <p:sp>
        <p:nvSpPr>
          <p:cNvPr id="21508" name="Freeform 69"/>
          <p:cNvSpPr>
            <a:spLocks/>
          </p:cNvSpPr>
          <p:nvPr/>
        </p:nvSpPr>
        <p:spPr bwMode="auto">
          <a:xfrm>
            <a:off x="1476375" y="3644900"/>
            <a:ext cx="4311650" cy="2524125"/>
          </a:xfrm>
          <a:custGeom>
            <a:avLst/>
            <a:gdLst>
              <a:gd name="T0" fmla="*/ 2147483646 w 2716"/>
              <a:gd name="T1" fmla="*/ 0 h 1590"/>
              <a:gd name="T2" fmla="*/ 0 w 2716"/>
              <a:gd name="T3" fmla="*/ 0 h 1590"/>
              <a:gd name="T4" fmla="*/ 2147483646 w 2716"/>
              <a:gd name="T5" fmla="*/ 2147483646 h 1590"/>
              <a:gd name="T6" fmla="*/ 2147483646 w 2716"/>
              <a:gd name="T7" fmla="*/ 2147483646 h 1590"/>
              <a:gd name="T8" fmla="*/ 2147483646 w 2716"/>
              <a:gd name="T9" fmla="*/ 2147483646 h 1590"/>
              <a:gd name="T10" fmla="*/ 2147483646 w 2716"/>
              <a:gd name="T11" fmla="*/ 2147483646 h 1590"/>
              <a:gd name="T12" fmla="*/ 2147483646 w 2716"/>
              <a:gd name="T13" fmla="*/ 2147483646 h 1590"/>
              <a:gd name="T14" fmla="*/ 2147483646 w 2716"/>
              <a:gd name="T15" fmla="*/ 0 h 15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16"/>
              <a:gd name="T25" fmla="*/ 0 h 1590"/>
              <a:gd name="T26" fmla="*/ 2716 w 2716"/>
              <a:gd name="T27" fmla="*/ 1590 h 15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16" h="1590">
                <a:moveTo>
                  <a:pt x="2268" y="0"/>
                </a:moveTo>
                <a:lnTo>
                  <a:pt x="0" y="0"/>
                </a:lnTo>
                <a:lnTo>
                  <a:pt x="453" y="1588"/>
                </a:lnTo>
                <a:cubicBezTo>
                  <a:pt x="525" y="1573"/>
                  <a:pt x="437" y="1590"/>
                  <a:pt x="624" y="1578"/>
                </a:cubicBezTo>
                <a:cubicBezTo>
                  <a:pt x="650" y="1576"/>
                  <a:pt x="680" y="1562"/>
                  <a:pt x="706" y="1557"/>
                </a:cubicBezTo>
                <a:cubicBezTo>
                  <a:pt x="993" y="1449"/>
                  <a:pt x="1286" y="1567"/>
                  <a:pt x="1570" y="1568"/>
                </a:cubicBezTo>
                <a:cubicBezTo>
                  <a:pt x="1952" y="1570"/>
                  <a:pt x="2334" y="1568"/>
                  <a:pt x="2716" y="1568"/>
                </a:cubicBezTo>
                <a:lnTo>
                  <a:pt x="226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9" name="Freeform 4"/>
          <p:cNvSpPr>
            <a:spLocks/>
          </p:cNvSpPr>
          <p:nvPr/>
        </p:nvSpPr>
        <p:spPr bwMode="auto">
          <a:xfrm rot="10800000">
            <a:off x="1476375" y="769938"/>
            <a:ext cx="3600450" cy="2879725"/>
          </a:xfrm>
          <a:custGeom>
            <a:avLst/>
            <a:gdLst>
              <a:gd name="T0" fmla="*/ 0 w 2177"/>
              <a:gd name="T1" fmla="*/ 2147483646 h 1510"/>
              <a:gd name="T2" fmla="*/ 0 w 2177"/>
              <a:gd name="T3" fmla="*/ 0 h 1510"/>
              <a:gd name="T4" fmla="*/ 2147483646 w 2177"/>
              <a:gd name="T5" fmla="*/ 0 h 1510"/>
              <a:gd name="T6" fmla="*/ 2147483646 w 2177"/>
              <a:gd name="T7" fmla="*/ 2147483646 h 1510"/>
              <a:gd name="T8" fmla="*/ 2147483646 w 2177"/>
              <a:gd name="T9" fmla="*/ 2147483646 h 1510"/>
              <a:gd name="T10" fmla="*/ 2147483646 w 2177"/>
              <a:gd name="T11" fmla="*/ 2147483646 h 1510"/>
              <a:gd name="T12" fmla="*/ 2147483646 w 2177"/>
              <a:gd name="T13" fmla="*/ 2147483646 h 1510"/>
              <a:gd name="T14" fmla="*/ 2147483646 w 2177"/>
              <a:gd name="T15" fmla="*/ 2147483646 h 1510"/>
              <a:gd name="T16" fmla="*/ 2147483646 w 2177"/>
              <a:gd name="T17" fmla="*/ 2147483646 h 1510"/>
              <a:gd name="T18" fmla="*/ 0 w 2177"/>
              <a:gd name="T19" fmla="*/ 2147483646 h 15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77"/>
              <a:gd name="T31" fmla="*/ 0 h 1510"/>
              <a:gd name="T32" fmla="*/ 2177 w 2177"/>
              <a:gd name="T33" fmla="*/ 1510 h 151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77" h="1510">
                <a:moveTo>
                  <a:pt x="0" y="1497"/>
                </a:moveTo>
                <a:lnTo>
                  <a:pt x="0" y="0"/>
                </a:lnTo>
                <a:lnTo>
                  <a:pt x="2177" y="0"/>
                </a:lnTo>
                <a:lnTo>
                  <a:pt x="2177" y="1451"/>
                </a:lnTo>
                <a:cubicBezTo>
                  <a:pt x="2123" y="1397"/>
                  <a:pt x="2060" y="1479"/>
                  <a:pt x="2002" y="1482"/>
                </a:cubicBezTo>
                <a:cubicBezTo>
                  <a:pt x="1893" y="1487"/>
                  <a:pt x="1785" y="1488"/>
                  <a:pt x="1676" y="1491"/>
                </a:cubicBezTo>
                <a:cubicBezTo>
                  <a:pt x="1424" y="1487"/>
                  <a:pt x="1211" y="1510"/>
                  <a:pt x="979" y="1457"/>
                </a:cubicBezTo>
                <a:cubicBezTo>
                  <a:pt x="852" y="1390"/>
                  <a:pt x="807" y="1434"/>
                  <a:pt x="601" y="1439"/>
                </a:cubicBezTo>
                <a:cubicBezTo>
                  <a:pt x="480" y="1450"/>
                  <a:pt x="362" y="1473"/>
                  <a:pt x="240" y="1482"/>
                </a:cubicBezTo>
                <a:cubicBezTo>
                  <a:pt x="121" y="1500"/>
                  <a:pt x="200" y="1490"/>
                  <a:pt x="0" y="1497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547813" y="976313"/>
            <a:ext cx="611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 b="1" dirty="0">
                <a:latin typeface="Arial" charset="0"/>
              </a:rPr>
              <a:t>V</a:t>
            </a:r>
            <a:endParaRPr lang="ru-RU" altLang="ru-RU" sz="1800" b="1" dirty="0">
              <a:latin typeface="Arial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195513" y="5661025"/>
            <a:ext cx="585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 b="1" dirty="0">
                <a:latin typeface="Arial" charset="0"/>
              </a:rPr>
              <a:t>H</a:t>
            </a:r>
            <a:endParaRPr lang="ru-RU" altLang="ru-RU" sz="1800" b="1" dirty="0">
              <a:latin typeface="Arial" charset="0"/>
            </a:endParaRPr>
          </a:p>
        </p:txBody>
      </p:sp>
      <p:sp>
        <p:nvSpPr>
          <p:cNvPr id="21512" name="Freeform 8"/>
          <p:cNvSpPr>
            <a:spLocks/>
          </p:cNvSpPr>
          <p:nvPr/>
        </p:nvSpPr>
        <p:spPr bwMode="auto">
          <a:xfrm>
            <a:off x="2555875" y="1268413"/>
            <a:ext cx="1439863" cy="1512887"/>
          </a:xfrm>
          <a:custGeom>
            <a:avLst/>
            <a:gdLst>
              <a:gd name="T0" fmla="*/ 0 w 953"/>
              <a:gd name="T1" fmla="*/ 2147483646 h 998"/>
              <a:gd name="T2" fmla="*/ 2147483646 w 953"/>
              <a:gd name="T3" fmla="*/ 2147483646 h 998"/>
              <a:gd name="T4" fmla="*/ 2147483646 w 953"/>
              <a:gd name="T5" fmla="*/ 0 h 998"/>
              <a:gd name="T6" fmla="*/ 2147483646 w 953"/>
              <a:gd name="T7" fmla="*/ 0 h 998"/>
              <a:gd name="T8" fmla="*/ 2147483646 w 953"/>
              <a:gd name="T9" fmla="*/ 2147483646 h 998"/>
              <a:gd name="T10" fmla="*/ 0 w 953"/>
              <a:gd name="T11" fmla="*/ 2147483646 h 998"/>
              <a:gd name="T12" fmla="*/ 0 w 953"/>
              <a:gd name="T13" fmla="*/ 2147483646 h 9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53"/>
              <a:gd name="T22" fmla="*/ 0 h 998"/>
              <a:gd name="T23" fmla="*/ 953 w 953"/>
              <a:gd name="T24" fmla="*/ 998 h 9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53" h="998">
                <a:moveTo>
                  <a:pt x="0" y="771"/>
                </a:moveTo>
                <a:lnTo>
                  <a:pt x="680" y="771"/>
                </a:lnTo>
                <a:lnTo>
                  <a:pt x="680" y="0"/>
                </a:lnTo>
                <a:lnTo>
                  <a:pt x="953" y="0"/>
                </a:lnTo>
                <a:lnTo>
                  <a:pt x="953" y="998"/>
                </a:lnTo>
                <a:lnTo>
                  <a:pt x="0" y="998"/>
                </a:lnTo>
                <a:lnTo>
                  <a:pt x="0" y="771"/>
                </a:lnTo>
                <a:close/>
              </a:path>
            </a:pathLst>
          </a:custGeom>
          <a:solidFill>
            <a:srgbClr val="FFAA71">
              <a:alpha val="38823"/>
            </a:srgb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3059113" y="2420938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3563938" y="1557338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3563938" y="2060575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3419475" y="1806575"/>
            <a:ext cx="6477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4859338" y="48688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8" name="Line 19"/>
          <p:cNvSpPr>
            <a:spLocks noChangeShapeType="1"/>
          </p:cNvSpPr>
          <p:nvPr/>
        </p:nvSpPr>
        <p:spPr bwMode="auto">
          <a:xfrm>
            <a:off x="2555875" y="2781300"/>
            <a:ext cx="0" cy="86360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9" name="Line 21"/>
          <p:cNvSpPr>
            <a:spLocks noChangeShapeType="1"/>
          </p:cNvSpPr>
          <p:nvPr/>
        </p:nvSpPr>
        <p:spPr bwMode="auto">
          <a:xfrm>
            <a:off x="3995738" y="2781300"/>
            <a:ext cx="0" cy="86360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0" name="Line 23"/>
          <p:cNvSpPr>
            <a:spLocks noChangeShapeType="1"/>
          </p:cNvSpPr>
          <p:nvPr/>
        </p:nvSpPr>
        <p:spPr bwMode="auto">
          <a:xfrm>
            <a:off x="3059113" y="2781300"/>
            <a:ext cx="0" cy="86360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1" name="Line 24"/>
          <p:cNvSpPr>
            <a:spLocks noChangeShapeType="1"/>
          </p:cNvSpPr>
          <p:nvPr/>
        </p:nvSpPr>
        <p:spPr bwMode="auto">
          <a:xfrm>
            <a:off x="3563938" y="2420938"/>
            <a:ext cx="0" cy="1223962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2" name="Line 39"/>
          <p:cNvSpPr>
            <a:spLocks noChangeShapeType="1"/>
          </p:cNvSpPr>
          <p:nvPr/>
        </p:nvSpPr>
        <p:spPr bwMode="auto">
          <a:xfrm>
            <a:off x="2555875" y="3644900"/>
            <a:ext cx="144463" cy="43180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3" name="Line 43"/>
          <p:cNvSpPr>
            <a:spLocks noChangeShapeType="1"/>
          </p:cNvSpPr>
          <p:nvPr/>
        </p:nvSpPr>
        <p:spPr bwMode="auto">
          <a:xfrm>
            <a:off x="2700338" y="4076700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4" name="Line 63"/>
          <p:cNvSpPr>
            <a:spLocks noChangeShapeType="1"/>
          </p:cNvSpPr>
          <p:nvPr/>
        </p:nvSpPr>
        <p:spPr bwMode="auto">
          <a:xfrm>
            <a:off x="3995738" y="3644900"/>
            <a:ext cx="144462" cy="43180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5" name="Freeform 64"/>
          <p:cNvSpPr>
            <a:spLocks/>
          </p:cNvSpPr>
          <p:nvPr/>
        </p:nvSpPr>
        <p:spPr bwMode="auto">
          <a:xfrm>
            <a:off x="2700338" y="4076700"/>
            <a:ext cx="1727200" cy="1008063"/>
          </a:xfrm>
          <a:custGeom>
            <a:avLst/>
            <a:gdLst>
              <a:gd name="T0" fmla="*/ 2147483646 w 1088"/>
              <a:gd name="T1" fmla="*/ 2147483646 h 635"/>
              <a:gd name="T2" fmla="*/ 0 w 1088"/>
              <a:gd name="T3" fmla="*/ 0 h 635"/>
              <a:gd name="T4" fmla="*/ 2147483646 w 1088"/>
              <a:gd name="T5" fmla="*/ 0 h 635"/>
              <a:gd name="T6" fmla="*/ 2147483646 w 1088"/>
              <a:gd name="T7" fmla="*/ 2147483646 h 635"/>
              <a:gd name="T8" fmla="*/ 2147483646 w 1088"/>
              <a:gd name="T9" fmla="*/ 2147483646 h 635"/>
              <a:gd name="T10" fmla="*/ 2147483646 w 1088"/>
              <a:gd name="T11" fmla="*/ 2147483646 h 635"/>
              <a:gd name="T12" fmla="*/ 2147483646 w 1088"/>
              <a:gd name="T13" fmla="*/ 2147483646 h 635"/>
              <a:gd name="T14" fmla="*/ 2147483646 w 1088"/>
              <a:gd name="T15" fmla="*/ 2147483646 h 635"/>
              <a:gd name="T16" fmla="*/ 2147483646 w 1088"/>
              <a:gd name="T17" fmla="*/ 2147483646 h 635"/>
              <a:gd name="T18" fmla="*/ 2147483646 w 1088"/>
              <a:gd name="T19" fmla="*/ 2147483646 h 635"/>
              <a:gd name="T20" fmla="*/ 2147483646 w 1088"/>
              <a:gd name="T21" fmla="*/ 2147483646 h 635"/>
              <a:gd name="T22" fmla="*/ 2147483646 w 1088"/>
              <a:gd name="T23" fmla="*/ 2147483646 h 635"/>
              <a:gd name="T24" fmla="*/ 2147483646 w 1088"/>
              <a:gd name="T25" fmla="*/ 2147483646 h 635"/>
              <a:gd name="T26" fmla="*/ 2147483646 w 1088"/>
              <a:gd name="T27" fmla="*/ 2147483646 h 6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88"/>
              <a:gd name="T43" fmla="*/ 0 h 635"/>
              <a:gd name="T44" fmla="*/ 1088 w 1088"/>
              <a:gd name="T45" fmla="*/ 635 h 6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88" h="635">
                <a:moveTo>
                  <a:pt x="45" y="182"/>
                </a:moveTo>
                <a:lnTo>
                  <a:pt x="0" y="0"/>
                </a:lnTo>
                <a:lnTo>
                  <a:pt x="907" y="0"/>
                </a:lnTo>
                <a:lnTo>
                  <a:pt x="1088" y="635"/>
                </a:lnTo>
                <a:lnTo>
                  <a:pt x="181" y="635"/>
                </a:lnTo>
                <a:lnTo>
                  <a:pt x="136" y="454"/>
                </a:lnTo>
                <a:lnTo>
                  <a:pt x="408" y="454"/>
                </a:lnTo>
                <a:cubicBezTo>
                  <a:pt x="417" y="452"/>
                  <a:pt x="429" y="455"/>
                  <a:pt x="435" y="448"/>
                </a:cubicBezTo>
                <a:cubicBezTo>
                  <a:pt x="439" y="444"/>
                  <a:pt x="431" y="437"/>
                  <a:pt x="429" y="432"/>
                </a:cubicBezTo>
                <a:cubicBezTo>
                  <a:pt x="423" y="414"/>
                  <a:pt x="413" y="401"/>
                  <a:pt x="407" y="383"/>
                </a:cubicBezTo>
                <a:cubicBezTo>
                  <a:pt x="403" y="372"/>
                  <a:pt x="400" y="361"/>
                  <a:pt x="397" y="350"/>
                </a:cubicBezTo>
                <a:cubicBezTo>
                  <a:pt x="395" y="345"/>
                  <a:pt x="391" y="334"/>
                  <a:pt x="391" y="334"/>
                </a:cubicBezTo>
                <a:lnTo>
                  <a:pt x="363" y="182"/>
                </a:lnTo>
                <a:lnTo>
                  <a:pt x="45" y="182"/>
                </a:lnTo>
                <a:close/>
              </a:path>
            </a:pathLst>
          </a:custGeom>
          <a:solidFill>
            <a:srgbClr val="FFFEE5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6" name="Line 61"/>
          <p:cNvSpPr>
            <a:spLocks noChangeShapeType="1"/>
          </p:cNvSpPr>
          <p:nvPr/>
        </p:nvSpPr>
        <p:spPr bwMode="auto">
          <a:xfrm>
            <a:off x="3059113" y="3644900"/>
            <a:ext cx="217487" cy="720725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7" name="Line 62"/>
          <p:cNvSpPr>
            <a:spLocks noChangeShapeType="1"/>
          </p:cNvSpPr>
          <p:nvPr/>
        </p:nvSpPr>
        <p:spPr bwMode="auto">
          <a:xfrm>
            <a:off x="3563938" y="3644900"/>
            <a:ext cx="144462" cy="43180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8" name="Line 65"/>
          <p:cNvSpPr>
            <a:spLocks noChangeShapeType="1"/>
          </p:cNvSpPr>
          <p:nvPr/>
        </p:nvSpPr>
        <p:spPr bwMode="auto">
          <a:xfrm>
            <a:off x="3708400" y="4076700"/>
            <a:ext cx="287338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9" name="Line 17"/>
          <p:cNvSpPr>
            <a:spLocks noChangeShapeType="1"/>
          </p:cNvSpPr>
          <p:nvPr/>
        </p:nvSpPr>
        <p:spPr bwMode="auto">
          <a:xfrm>
            <a:off x="3779838" y="4365625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30" name="Line 18"/>
          <p:cNvSpPr>
            <a:spLocks noChangeShapeType="1"/>
          </p:cNvSpPr>
          <p:nvPr/>
        </p:nvSpPr>
        <p:spPr bwMode="auto">
          <a:xfrm>
            <a:off x="3924300" y="4797425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31" name="Line 16"/>
          <p:cNvSpPr>
            <a:spLocks noChangeShapeType="1"/>
          </p:cNvSpPr>
          <p:nvPr/>
        </p:nvSpPr>
        <p:spPr bwMode="auto">
          <a:xfrm>
            <a:off x="2987675" y="4581525"/>
            <a:ext cx="158432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79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>
            <a:outerShdw blurRad="63500" dist="252088" dir="2454863" algn="ctr" rotWithShape="0">
              <a:srgbClr val="333333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82738" y="188913"/>
            <a:ext cx="7561262" cy="287337"/>
          </a:xfrm>
          <a:effectLst>
            <a:outerShdw dist="35921" dir="2700000" algn="ctr" rotWithShape="0">
              <a:schemeClr val="bg1"/>
            </a:outerShdw>
          </a:effec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>
                <a:solidFill>
                  <a:srgbClr val="292929"/>
                </a:solidFill>
              </a:rPr>
              <a:t>Прямоугольное проецирование</a:t>
            </a:r>
          </a:p>
        </p:txBody>
      </p:sp>
      <p:sp>
        <p:nvSpPr>
          <p:cNvPr id="22532" name="Freeform 5"/>
          <p:cNvSpPr>
            <a:spLocks/>
          </p:cNvSpPr>
          <p:nvPr/>
        </p:nvSpPr>
        <p:spPr bwMode="auto">
          <a:xfrm rot="10800000">
            <a:off x="1476375" y="765175"/>
            <a:ext cx="3600450" cy="2879725"/>
          </a:xfrm>
          <a:custGeom>
            <a:avLst/>
            <a:gdLst>
              <a:gd name="T0" fmla="*/ 0 w 2177"/>
              <a:gd name="T1" fmla="*/ 2147483646 h 1510"/>
              <a:gd name="T2" fmla="*/ 0 w 2177"/>
              <a:gd name="T3" fmla="*/ 0 h 1510"/>
              <a:gd name="T4" fmla="*/ 2147483646 w 2177"/>
              <a:gd name="T5" fmla="*/ 0 h 1510"/>
              <a:gd name="T6" fmla="*/ 2147483646 w 2177"/>
              <a:gd name="T7" fmla="*/ 2147483646 h 1510"/>
              <a:gd name="T8" fmla="*/ 2147483646 w 2177"/>
              <a:gd name="T9" fmla="*/ 2147483646 h 1510"/>
              <a:gd name="T10" fmla="*/ 2147483646 w 2177"/>
              <a:gd name="T11" fmla="*/ 2147483646 h 1510"/>
              <a:gd name="T12" fmla="*/ 2147483646 w 2177"/>
              <a:gd name="T13" fmla="*/ 2147483646 h 1510"/>
              <a:gd name="T14" fmla="*/ 2147483646 w 2177"/>
              <a:gd name="T15" fmla="*/ 2147483646 h 1510"/>
              <a:gd name="T16" fmla="*/ 2147483646 w 2177"/>
              <a:gd name="T17" fmla="*/ 2147483646 h 1510"/>
              <a:gd name="T18" fmla="*/ 0 w 2177"/>
              <a:gd name="T19" fmla="*/ 2147483646 h 15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77"/>
              <a:gd name="T31" fmla="*/ 0 h 1510"/>
              <a:gd name="T32" fmla="*/ 2177 w 2177"/>
              <a:gd name="T33" fmla="*/ 1510 h 151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77" h="1510">
                <a:moveTo>
                  <a:pt x="0" y="1497"/>
                </a:moveTo>
                <a:lnTo>
                  <a:pt x="0" y="0"/>
                </a:lnTo>
                <a:lnTo>
                  <a:pt x="2177" y="0"/>
                </a:lnTo>
                <a:lnTo>
                  <a:pt x="2177" y="1451"/>
                </a:lnTo>
                <a:cubicBezTo>
                  <a:pt x="2123" y="1397"/>
                  <a:pt x="2060" y="1479"/>
                  <a:pt x="2002" y="1482"/>
                </a:cubicBezTo>
                <a:cubicBezTo>
                  <a:pt x="1893" y="1487"/>
                  <a:pt x="1785" y="1488"/>
                  <a:pt x="1676" y="1491"/>
                </a:cubicBezTo>
                <a:cubicBezTo>
                  <a:pt x="1424" y="1487"/>
                  <a:pt x="1211" y="1510"/>
                  <a:pt x="979" y="1457"/>
                </a:cubicBezTo>
                <a:cubicBezTo>
                  <a:pt x="852" y="1390"/>
                  <a:pt x="807" y="1434"/>
                  <a:pt x="601" y="1439"/>
                </a:cubicBezTo>
                <a:cubicBezTo>
                  <a:pt x="480" y="1450"/>
                  <a:pt x="362" y="1473"/>
                  <a:pt x="240" y="1482"/>
                </a:cubicBezTo>
                <a:cubicBezTo>
                  <a:pt x="121" y="1500"/>
                  <a:pt x="200" y="1490"/>
                  <a:pt x="0" y="1497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552575" y="984250"/>
            <a:ext cx="631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 b="1" dirty="0">
                <a:latin typeface="Arial" charset="0"/>
              </a:rPr>
              <a:t>V</a:t>
            </a:r>
            <a:endParaRPr lang="ru-RU" altLang="ru-RU" sz="1800" b="1" dirty="0">
              <a:latin typeface="Arial" charset="0"/>
            </a:endParaRPr>
          </a:p>
        </p:txBody>
      </p:sp>
      <p:sp>
        <p:nvSpPr>
          <p:cNvPr id="22534" name="Freeform 8"/>
          <p:cNvSpPr>
            <a:spLocks/>
          </p:cNvSpPr>
          <p:nvPr/>
        </p:nvSpPr>
        <p:spPr bwMode="auto">
          <a:xfrm>
            <a:off x="2555875" y="1268413"/>
            <a:ext cx="1439863" cy="1512887"/>
          </a:xfrm>
          <a:custGeom>
            <a:avLst/>
            <a:gdLst>
              <a:gd name="T0" fmla="*/ 0 w 953"/>
              <a:gd name="T1" fmla="*/ 2147483646 h 998"/>
              <a:gd name="T2" fmla="*/ 2147483646 w 953"/>
              <a:gd name="T3" fmla="*/ 2147483646 h 998"/>
              <a:gd name="T4" fmla="*/ 2147483646 w 953"/>
              <a:gd name="T5" fmla="*/ 0 h 998"/>
              <a:gd name="T6" fmla="*/ 2147483646 w 953"/>
              <a:gd name="T7" fmla="*/ 0 h 998"/>
              <a:gd name="T8" fmla="*/ 2147483646 w 953"/>
              <a:gd name="T9" fmla="*/ 2147483646 h 998"/>
              <a:gd name="T10" fmla="*/ 0 w 953"/>
              <a:gd name="T11" fmla="*/ 2147483646 h 998"/>
              <a:gd name="T12" fmla="*/ 0 w 953"/>
              <a:gd name="T13" fmla="*/ 2147483646 h 9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53"/>
              <a:gd name="T22" fmla="*/ 0 h 998"/>
              <a:gd name="T23" fmla="*/ 953 w 953"/>
              <a:gd name="T24" fmla="*/ 998 h 9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53" h="998">
                <a:moveTo>
                  <a:pt x="0" y="771"/>
                </a:moveTo>
                <a:lnTo>
                  <a:pt x="680" y="771"/>
                </a:lnTo>
                <a:lnTo>
                  <a:pt x="680" y="0"/>
                </a:lnTo>
                <a:lnTo>
                  <a:pt x="953" y="0"/>
                </a:lnTo>
                <a:lnTo>
                  <a:pt x="953" y="998"/>
                </a:lnTo>
                <a:lnTo>
                  <a:pt x="0" y="998"/>
                </a:lnTo>
                <a:lnTo>
                  <a:pt x="0" y="771"/>
                </a:lnTo>
                <a:close/>
              </a:path>
            </a:pathLst>
          </a:custGeom>
          <a:solidFill>
            <a:srgbClr val="FFAA71">
              <a:alpha val="38823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5" name="Line 9"/>
          <p:cNvSpPr>
            <a:spLocks noChangeShapeType="1"/>
          </p:cNvSpPr>
          <p:nvPr/>
        </p:nvSpPr>
        <p:spPr bwMode="auto">
          <a:xfrm>
            <a:off x="3059113" y="2420938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6" name="Line 10"/>
          <p:cNvSpPr>
            <a:spLocks noChangeShapeType="1"/>
          </p:cNvSpPr>
          <p:nvPr/>
        </p:nvSpPr>
        <p:spPr bwMode="auto">
          <a:xfrm>
            <a:off x="3563938" y="1557338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7" name="Line 11"/>
          <p:cNvSpPr>
            <a:spLocks noChangeShapeType="1"/>
          </p:cNvSpPr>
          <p:nvPr/>
        </p:nvSpPr>
        <p:spPr bwMode="auto">
          <a:xfrm>
            <a:off x="3563938" y="2060575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8" name="Line 12"/>
          <p:cNvSpPr>
            <a:spLocks noChangeShapeType="1"/>
          </p:cNvSpPr>
          <p:nvPr/>
        </p:nvSpPr>
        <p:spPr bwMode="auto">
          <a:xfrm>
            <a:off x="3419475" y="1806575"/>
            <a:ext cx="6477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9" name="Line 13"/>
          <p:cNvSpPr>
            <a:spLocks noChangeShapeType="1"/>
          </p:cNvSpPr>
          <p:nvPr/>
        </p:nvSpPr>
        <p:spPr bwMode="auto">
          <a:xfrm>
            <a:off x="4859338" y="48688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0" name="Freeform 32"/>
          <p:cNvSpPr>
            <a:spLocks/>
          </p:cNvSpPr>
          <p:nvPr/>
        </p:nvSpPr>
        <p:spPr bwMode="auto">
          <a:xfrm>
            <a:off x="1476375" y="3644900"/>
            <a:ext cx="3600450" cy="2609850"/>
          </a:xfrm>
          <a:custGeom>
            <a:avLst/>
            <a:gdLst>
              <a:gd name="T0" fmla="*/ 0 w 2268"/>
              <a:gd name="T1" fmla="*/ 0 h 1644"/>
              <a:gd name="T2" fmla="*/ 0 w 2268"/>
              <a:gd name="T3" fmla="*/ 2147483646 h 1644"/>
              <a:gd name="T4" fmla="*/ 2147483646 w 2268"/>
              <a:gd name="T5" fmla="*/ 2147483646 h 1644"/>
              <a:gd name="T6" fmla="*/ 2147483646 w 2268"/>
              <a:gd name="T7" fmla="*/ 2147483646 h 1644"/>
              <a:gd name="T8" fmla="*/ 2147483646 w 2268"/>
              <a:gd name="T9" fmla="*/ 2147483646 h 1644"/>
              <a:gd name="T10" fmla="*/ 2147483646 w 2268"/>
              <a:gd name="T11" fmla="*/ 2147483646 h 1644"/>
              <a:gd name="T12" fmla="*/ 2147483646 w 2268"/>
              <a:gd name="T13" fmla="*/ 2147483646 h 1644"/>
              <a:gd name="T14" fmla="*/ 2147483646 w 2268"/>
              <a:gd name="T15" fmla="*/ 2147483646 h 1644"/>
              <a:gd name="T16" fmla="*/ 2147483646 w 2268"/>
              <a:gd name="T17" fmla="*/ 0 h 1644"/>
              <a:gd name="T18" fmla="*/ 0 w 2268"/>
              <a:gd name="T19" fmla="*/ 0 h 16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68"/>
              <a:gd name="T31" fmla="*/ 0 h 1644"/>
              <a:gd name="T32" fmla="*/ 2268 w 2268"/>
              <a:gd name="T33" fmla="*/ 1644 h 164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68" h="1644">
                <a:moveTo>
                  <a:pt x="0" y="0"/>
                </a:moveTo>
                <a:lnTo>
                  <a:pt x="0" y="1542"/>
                </a:lnTo>
                <a:cubicBezTo>
                  <a:pt x="49" y="1577"/>
                  <a:pt x="23" y="1565"/>
                  <a:pt x="136" y="1549"/>
                </a:cubicBezTo>
                <a:cubicBezTo>
                  <a:pt x="151" y="1547"/>
                  <a:pt x="165" y="1539"/>
                  <a:pt x="179" y="1534"/>
                </a:cubicBezTo>
                <a:cubicBezTo>
                  <a:pt x="186" y="1532"/>
                  <a:pt x="200" y="1527"/>
                  <a:pt x="200" y="1527"/>
                </a:cubicBezTo>
                <a:cubicBezTo>
                  <a:pt x="398" y="1528"/>
                  <a:pt x="1168" y="1447"/>
                  <a:pt x="1554" y="1570"/>
                </a:cubicBezTo>
                <a:cubicBezTo>
                  <a:pt x="1663" y="1644"/>
                  <a:pt x="1901" y="1613"/>
                  <a:pt x="1979" y="1614"/>
                </a:cubicBezTo>
                <a:cubicBezTo>
                  <a:pt x="2075" y="1615"/>
                  <a:pt x="2171" y="1614"/>
                  <a:pt x="2267" y="1614"/>
                </a:cubicBezTo>
                <a:lnTo>
                  <a:pt x="226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1" name="Text Box 7"/>
          <p:cNvSpPr txBox="1">
            <a:spLocks noChangeArrowheads="1"/>
          </p:cNvSpPr>
          <p:nvPr/>
        </p:nvSpPr>
        <p:spPr bwMode="auto">
          <a:xfrm>
            <a:off x="1547813" y="5661025"/>
            <a:ext cx="598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 b="1" dirty="0">
                <a:latin typeface="Arial" charset="0"/>
              </a:rPr>
              <a:t>H</a:t>
            </a:r>
            <a:endParaRPr lang="ru-RU" altLang="ru-RU" sz="1800" b="1" dirty="0">
              <a:latin typeface="Arial" charset="0"/>
            </a:endParaRP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2555875" y="2781300"/>
            <a:ext cx="0" cy="1584325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3995738" y="2781300"/>
            <a:ext cx="0" cy="1584325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4" name="Line 17"/>
          <p:cNvSpPr>
            <a:spLocks noChangeShapeType="1"/>
          </p:cNvSpPr>
          <p:nvPr/>
        </p:nvSpPr>
        <p:spPr bwMode="auto">
          <a:xfrm>
            <a:off x="3563938" y="2420938"/>
            <a:ext cx="0" cy="1944687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5" name="Freeform 38"/>
          <p:cNvSpPr>
            <a:spLocks/>
          </p:cNvSpPr>
          <p:nvPr/>
        </p:nvSpPr>
        <p:spPr bwMode="auto">
          <a:xfrm>
            <a:off x="2555875" y="4365625"/>
            <a:ext cx="1439863" cy="1295400"/>
          </a:xfrm>
          <a:custGeom>
            <a:avLst/>
            <a:gdLst>
              <a:gd name="T0" fmla="*/ 0 w 907"/>
              <a:gd name="T1" fmla="*/ 2147483646 h 816"/>
              <a:gd name="T2" fmla="*/ 0 w 907"/>
              <a:gd name="T3" fmla="*/ 2147483646 h 816"/>
              <a:gd name="T4" fmla="*/ 2147483646 w 907"/>
              <a:gd name="T5" fmla="*/ 2147483646 h 816"/>
              <a:gd name="T6" fmla="*/ 2147483646 w 907"/>
              <a:gd name="T7" fmla="*/ 2147483646 h 816"/>
              <a:gd name="T8" fmla="*/ 0 w 907"/>
              <a:gd name="T9" fmla="*/ 2147483646 h 816"/>
              <a:gd name="T10" fmla="*/ 0 w 907"/>
              <a:gd name="T11" fmla="*/ 0 h 816"/>
              <a:gd name="T12" fmla="*/ 2147483646 w 907"/>
              <a:gd name="T13" fmla="*/ 0 h 816"/>
              <a:gd name="T14" fmla="*/ 2147483646 w 907"/>
              <a:gd name="T15" fmla="*/ 2147483646 h 816"/>
              <a:gd name="T16" fmla="*/ 0 w 907"/>
              <a:gd name="T17" fmla="*/ 2147483646 h 8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7"/>
              <a:gd name="T28" fmla="*/ 0 h 816"/>
              <a:gd name="T29" fmla="*/ 907 w 907"/>
              <a:gd name="T30" fmla="*/ 816 h 8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7" h="816">
                <a:moveTo>
                  <a:pt x="0" y="816"/>
                </a:moveTo>
                <a:lnTo>
                  <a:pt x="0" y="589"/>
                </a:lnTo>
                <a:lnTo>
                  <a:pt x="317" y="589"/>
                </a:lnTo>
                <a:lnTo>
                  <a:pt x="317" y="226"/>
                </a:lnTo>
                <a:lnTo>
                  <a:pt x="0" y="226"/>
                </a:lnTo>
                <a:lnTo>
                  <a:pt x="0" y="0"/>
                </a:lnTo>
                <a:lnTo>
                  <a:pt x="907" y="0"/>
                </a:lnTo>
                <a:lnTo>
                  <a:pt x="907" y="816"/>
                </a:lnTo>
                <a:lnTo>
                  <a:pt x="0" y="816"/>
                </a:lnTo>
                <a:close/>
              </a:path>
            </a:pathLst>
          </a:custGeom>
          <a:solidFill>
            <a:srgbClr val="FFFEE5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6" name="Line 35"/>
          <p:cNvSpPr>
            <a:spLocks noChangeShapeType="1"/>
          </p:cNvSpPr>
          <p:nvPr/>
        </p:nvSpPr>
        <p:spPr bwMode="auto">
          <a:xfrm>
            <a:off x="2843213" y="5013325"/>
            <a:ext cx="129698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7" name="Line 39"/>
          <p:cNvSpPr>
            <a:spLocks noChangeShapeType="1"/>
          </p:cNvSpPr>
          <p:nvPr/>
        </p:nvSpPr>
        <p:spPr bwMode="auto">
          <a:xfrm>
            <a:off x="3563938" y="4365625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8" name="Line 41"/>
          <p:cNvSpPr>
            <a:spLocks noChangeShapeType="1"/>
          </p:cNvSpPr>
          <p:nvPr/>
        </p:nvSpPr>
        <p:spPr bwMode="auto">
          <a:xfrm>
            <a:off x="3563938" y="5300663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9" name="Line 42"/>
          <p:cNvSpPr>
            <a:spLocks noChangeShapeType="1"/>
          </p:cNvSpPr>
          <p:nvPr/>
        </p:nvSpPr>
        <p:spPr bwMode="auto">
          <a:xfrm>
            <a:off x="3563938" y="4724400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50" name="Line 16"/>
          <p:cNvSpPr>
            <a:spLocks noChangeShapeType="1"/>
          </p:cNvSpPr>
          <p:nvPr/>
        </p:nvSpPr>
        <p:spPr bwMode="auto">
          <a:xfrm>
            <a:off x="3059113" y="2781300"/>
            <a:ext cx="0" cy="194310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17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1196752"/>
            <a:ext cx="4762872" cy="1143000"/>
          </a:xfrm>
        </p:spPr>
        <p:txBody>
          <a:bodyPr>
            <a:noAutofit/>
          </a:bodyPr>
          <a:lstStyle/>
          <a:p>
            <a:r>
              <a:rPr lang="ru-RU" sz="3600" i="1" dirty="0">
                <a:latin typeface="Arial" panose="020B0604020202020204" pitchFamily="34" charset="0"/>
                <a:cs typeface="Arial" panose="020B0604020202020204" pitchFamily="34" charset="0"/>
              </a:rPr>
              <a:t>По наглядному изображению найдите комплексный чертёж </a:t>
            </a:r>
            <a:r>
              <a:rPr lang="ru-RU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модели</a:t>
            </a:r>
            <a:endParaRPr lang="ru-RU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0" b="24117"/>
          <a:stretch/>
        </p:blipFill>
        <p:spPr bwMode="auto">
          <a:xfrm>
            <a:off x="1077562" y="3629036"/>
            <a:ext cx="6988876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3" r="75039" b="12021"/>
          <a:stretch/>
        </p:blipFill>
        <p:spPr bwMode="auto">
          <a:xfrm>
            <a:off x="1061937" y="398003"/>
            <a:ext cx="2936858" cy="275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42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79" y="192409"/>
            <a:ext cx="8454788" cy="1143000"/>
          </a:xfrm>
        </p:spPr>
        <p:txBody>
          <a:bodyPr>
            <a:normAutofit fontScale="90000"/>
          </a:bodyPr>
          <a:lstStyle/>
          <a:p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Определите, какие чертежи соответствуют наглядным изображениям 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моделей</a:t>
            </a:r>
            <a:endParaRPr lang="ru-RU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6" b="41647"/>
          <a:stretch/>
        </p:blipFill>
        <p:spPr bwMode="auto">
          <a:xfrm>
            <a:off x="1976775" y="3838015"/>
            <a:ext cx="5472527" cy="299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39552" y="1485519"/>
            <a:ext cx="8270215" cy="2121625"/>
            <a:chOff x="539552" y="1606582"/>
            <a:chExt cx="8270215" cy="212162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43" r="53623" b="50386"/>
            <a:stretch/>
          </p:blipFill>
          <p:spPr bwMode="auto">
            <a:xfrm>
              <a:off x="539552" y="1606582"/>
              <a:ext cx="4453738" cy="2088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61" b="-1"/>
            <a:stretch/>
          </p:blipFill>
          <p:spPr bwMode="auto">
            <a:xfrm>
              <a:off x="4572000" y="1606582"/>
              <a:ext cx="4237767" cy="2045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5508104" y="1606582"/>
              <a:ext cx="576064" cy="942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3636132"/>
              <a:ext cx="573087" cy="9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819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19" y="764704"/>
            <a:ext cx="2815456" cy="3249033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80728"/>
            <a:ext cx="2448272" cy="255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5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19" y="764704"/>
            <a:ext cx="2815456" cy="3249033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19" y="764703"/>
            <a:ext cx="2815456" cy="3249033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2411760" y="476672"/>
            <a:ext cx="0" cy="7200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15616" y="46738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Вид сверху</a:t>
            </a:r>
            <a:endParaRPr lang="ru-RU" dirty="0"/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55760"/>
            <a:ext cx="2448272" cy="255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95" y="0"/>
            <a:ext cx="8175009" cy="742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6275" y="180576"/>
            <a:ext cx="7493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Многогранники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106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78" y="764704"/>
            <a:ext cx="2815797" cy="3213852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80" y="955760"/>
            <a:ext cx="2448272" cy="255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78" y="764704"/>
            <a:ext cx="2815797" cy="3213852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43" y="764704"/>
            <a:ext cx="2815987" cy="3438512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76" y="955760"/>
            <a:ext cx="2448272" cy="255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9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79" y="620688"/>
            <a:ext cx="2832596" cy="3664808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76" y="955760"/>
            <a:ext cx="2448272" cy="255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3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71" y="836712"/>
            <a:ext cx="2896096" cy="340128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76" y="955760"/>
            <a:ext cx="2448272" cy="255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2492547" cy="2462901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61048"/>
            <a:ext cx="2457450" cy="245745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76" y="955760"/>
            <a:ext cx="2448272" cy="255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76" y="955760"/>
            <a:ext cx="2448272" cy="255759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3439443" cy="3969113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76" y="3717032"/>
            <a:ext cx="2428848" cy="264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9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76" y="955760"/>
            <a:ext cx="2448272" cy="255759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3439443" cy="3969113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17032"/>
            <a:ext cx="2428848" cy="264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76" y="955760"/>
            <a:ext cx="2448272" cy="255759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3439443" cy="3969113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17032"/>
            <a:ext cx="2428848" cy="2643491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flipH="1" flipV="1">
            <a:off x="5364088" y="1844824"/>
            <a:ext cx="18038" cy="20162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184232" y="1844824"/>
            <a:ext cx="4010" cy="20162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7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09" b="71923"/>
          <a:stretch/>
        </p:blipFill>
        <p:spPr>
          <a:xfrm>
            <a:off x="3282742" y="334513"/>
            <a:ext cx="2578516" cy="3094487"/>
          </a:xfr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1" t="2519" b="69139"/>
          <a:stretch/>
        </p:blipFill>
        <p:spPr>
          <a:xfrm>
            <a:off x="453664" y="4102981"/>
            <a:ext cx="7983148" cy="275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7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25" r="68" b="69139"/>
          <a:stretch/>
        </p:blipFill>
        <p:spPr>
          <a:xfrm>
            <a:off x="6433459" y="2199631"/>
            <a:ext cx="1937657" cy="2237481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59"/>
          <a:stretch/>
        </p:blipFill>
        <p:spPr>
          <a:xfrm>
            <a:off x="611559" y="4437112"/>
            <a:ext cx="8138359" cy="2420888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3" r="24956" b="69139"/>
          <a:stretch/>
        </p:blipFill>
        <p:spPr>
          <a:xfrm>
            <a:off x="3576818" y="2199630"/>
            <a:ext cx="1926772" cy="2237481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8" r="49435" b="69139"/>
          <a:stretch/>
        </p:blipFill>
        <p:spPr>
          <a:xfrm>
            <a:off x="816429" y="2199629"/>
            <a:ext cx="1992085" cy="2237481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97" b="72562"/>
          <a:stretch/>
        </p:blipFill>
        <p:spPr>
          <a:xfrm>
            <a:off x="3576818" y="55143"/>
            <a:ext cx="1846872" cy="2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88" b="-2527"/>
          <a:stretch/>
        </p:blipFill>
        <p:spPr>
          <a:xfrm>
            <a:off x="449796" y="1772816"/>
            <a:ext cx="8244408" cy="384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8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969696"/>
              </a:gs>
            </a:gsLst>
            <a:lin ang="2700000" scaled="1"/>
          </a:gradFill>
          <a:ln>
            <a:noFill/>
          </a:ln>
          <a:effectLst>
            <a:outerShdw blurRad="63500" dist="252088" dir="2454863" algn="ctr" rotWithShape="0">
              <a:srgbClr val="333333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82738" y="188913"/>
            <a:ext cx="7561262" cy="287337"/>
          </a:xfrm>
          <a:effectLst>
            <a:outerShdw dist="35921" dir="2700000" algn="ctr" rotWithShape="0">
              <a:schemeClr val="bg1"/>
            </a:outerShdw>
          </a:effec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>
                <a:solidFill>
                  <a:srgbClr val="292929"/>
                </a:solidFill>
              </a:rPr>
              <a:t>Прямоугольное проецирование</a:t>
            </a:r>
          </a:p>
        </p:txBody>
      </p:sp>
      <p:sp>
        <p:nvSpPr>
          <p:cNvPr id="24580" name="Freeform 67"/>
          <p:cNvSpPr>
            <a:spLocks/>
          </p:cNvSpPr>
          <p:nvPr/>
        </p:nvSpPr>
        <p:spPr bwMode="auto">
          <a:xfrm>
            <a:off x="5076825" y="765175"/>
            <a:ext cx="1795463" cy="4332288"/>
          </a:xfrm>
          <a:custGeom>
            <a:avLst/>
            <a:gdLst>
              <a:gd name="T0" fmla="*/ 0 w 1131"/>
              <a:gd name="T1" fmla="*/ 0 h 2729"/>
              <a:gd name="T2" fmla="*/ 0 w 1131"/>
              <a:gd name="T3" fmla="*/ 2147483646 h 2729"/>
              <a:gd name="T4" fmla="*/ 2147483646 w 1131"/>
              <a:gd name="T5" fmla="*/ 2147483646 h 2729"/>
              <a:gd name="T6" fmla="*/ 2147483646 w 1131"/>
              <a:gd name="T7" fmla="*/ 2147483646 h 2729"/>
              <a:gd name="T8" fmla="*/ 2147483646 w 1131"/>
              <a:gd name="T9" fmla="*/ 2147483646 h 2729"/>
              <a:gd name="T10" fmla="*/ 2147483646 w 1131"/>
              <a:gd name="T11" fmla="*/ 2147483646 h 2729"/>
              <a:gd name="T12" fmla="*/ 2147483646 w 1131"/>
              <a:gd name="T13" fmla="*/ 2147483646 h 2729"/>
              <a:gd name="T14" fmla="*/ 2147483646 w 1131"/>
              <a:gd name="T15" fmla="*/ 2147483646 h 2729"/>
              <a:gd name="T16" fmla="*/ 2147483646 w 1131"/>
              <a:gd name="T17" fmla="*/ 2147483646 h 2729"/>
              <a:gd name="T18" fmla="*/ 2147483646 w 1131"/>
              <a:gd name="T19" fmla="*/ 2147483646 h 2729"/>
              <a:gd name="T20" fmla="*/ 2147483646 w 1131"/>
              <a:gd name="T21" fmla="*/ 2147483646 h 2729"/>
              <a:gd name="T22" fmla="*/ 2147483646 w 1131"/>
              <a:gd name="T23" fmla="*/ 2147483646 h 2729"/>
              <a:gd name="T24" fmla="*/ 2147483646 w 1131"/>
              <a:gd name="T25" fmla="*/ 2147483646 h 2729"/>
              <a:gd name="T26" fmla="*/ 2147483646 w 1131"/>
              <a:gd name="T27" fmla="*/ 2147483646 h 2729"/>
              <a:gd name="T28" fmla="*/ 2147483646 w 1131"/>
              <a:gd name="T29" fmla="*/ 2147483646 h 2729"/>
              <a:gd name="T30" fmla="*/ 2147483646 w 1131"/>
              <a:gd name="T31" fmla="*/ 2147483646 h 2729"/>
              <a:gd name="T32" fmla="*/ 2147483646 w 1131"/>
              <a:gd name="T33" fmla="*/ 2147483646 h 2729"/>
              <a:gd name="T34" fmla="*/ 2147483646 w 1131"/>
              <a:gd name="T35" fmla="*/ 2147483646 h 2729"/>
              <a:gd name="T36" fmla="*/ 2147483646 w 1131"/>
              <a:gd name="T37" fmla="*/ 2147483646 h 2729"/>
              <a:gd name="T38" fmla="*/ 2147483646 w 1131"/>
              <a:gd name="T39" fmla="*/ 2147483646 h 2729"/>
              <a:gd name="T40" fmla="*/ 2147483646 w 1131"/>
              <a:gd name="T41" fmla="*/ 2147483646 h 2729"/>
              <a:gd name="T42" fmla="*/ 2147483646 w 1131"/>
              <a:gd name="T43" fmla="*/ 2147483646 h 2729"/>
              <a:gd name="T44" fmla="*/ 2147483646 w 1131"/>
              <a:gd name="T45" fmla="*/ 2147483646 h 2729"/>
              <a:gd name="T46" fmla="*/ 2147483646 w 1131"/>
              <a:gd name="T47" fmla="*/ 2147483646 h 2729"/>
              <a:gd name="T48" fmla="*/ 0 w 1131"/>
              <a:gd name="T49" fmla="*/ 0 h 27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31"/>
              <a:gd name="T76" fmla="*/ 0 h 2729"/>
              <a:gd name="T77" fmla="*/ 1131 w 1131"/>
              <a:gd name="T78" fmla="*/ 2729 h 27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31" h="2729">
                <a:moveTo>
                  <a:pt x="0" y="0"/>
                </a:moveTo>
                <a:lnTo>
                  <a:pt x="0" y="1814"/>
                </a:lnTo>
                <a:cubicBezTo>
                  <a:pt x="363" y="2116"/>
                  <a:pt x="722" y="2423"/>
                  <a:pt x="1088" y="2721"/>
                </a:cubicBezTo>
                <a:cubicBezTo>
                  <a:pt x="1098" y="2729"/>
                  <a:pt x="1073" y="2699"/>
                  <a:pt x="1072" y="2686"/>
                </a:cubicBezTo>
                <a:cubicBezTo>
                  <a:pt x="1065" y="2612"/>
                  <a:pt x="1068" y="2537"/>
                  <a:pt x="1064" y="2463"/>
                </a:cubicBezTo>
                <a:cubicBezTo>
                  <a:pt x="1061" y="2413"/>
                  <a:pt x="1036" y="2362"/>
                  <a:pt x="1028" y="2312"/>
                </a:cubicBezTo>
                <a:cubicBezTo>
                  <a:pt x="1029" y="2288"/>
                  <a:pt x="999" y="2046"/>
                  <a:pt x="1057" y="1959"/>
                </a:cubicBezTo>
                <a:cubicBezTo>
                  <a:pt x="1071" y="1916"/>
                  <a:pt x="1079" y="1872"/>
                  <a:pt x="1093" y="1829"/>
                </a:cubicBezTo>
                <a:cubicBezTo>
                  <a:pt x="1095" y="1594"/>
                  <a:pt x="1093" y="1359"/>
                  <a:pt x="1100" y="1124"/>
                </a:cubicBezTo>
                <a:cubicBezTo>
                  <a:pt x="1101" y="1105"/>
                  <a:pt x="1129" y="1076"/>
                  <a:pt x="1129" y="1052"/>
                </a:cubicBezTo>
                <a:cubicBezTo>
                  <a:pt x="1131" y="917"/>
                  <a:pt x="1129" y="783"/>
                  <a:pt x="1129" y="648"/>
                </a:cubicBezTo>
                <a:cubicBezTo>
                  <a:pt x="1117" y="636"/>
                  <a:pt x="1109" y="616"/>
                  <a:pt x="1093" y="612"/>
                </a:cubicBezTo>
                <a:cubicBezTo>
                  <a:pt x="1043" y="600"/>
                  <a:pt x="992" y="577"/>
                  <a:pt x="949" y="548"/>
                </a:cubicBezTo>
                <a:cubicBezTo>
                  <a:pt x="911" y="522"/>
                  <a:pt x="885" y="475"/>
                  <a:pt x="841" y="461"/>
                </a:cubicBezTo>
                <a:cubicBezTo>
                  <a:pt x="813" y="440"/>
                  <a:pt x="781" y="422"/>
                  <a:pt x="748" y="411"/>
                </a:cubicBezTo>
                <a:cubicBezTo>
                  <a:pt x="719" y="382"/>
                  <a:pt x="676" y="368"/>
                  <a:pt x="647" y="339"/>
                </a:cubicBezTo>
                <a:cubicBezTo>
                  <a:pt x="626" y="318"/>
                  <a:pt x="618" y="298"/>
                  <a:pt x="589" y="288"/>
                </a:cubicBezTo>
                <a:cubicBezTo>
                  <a:pt x="569" y="258"/>
                  <a:pt x="540" y="243"/>
                  <a:pt x="510" y="224"/>
                </a:cubicBezTo>
                <a:cubicBezTo>
                  <a:pt x="498" y="217"/>
                  <a:pt x="492" y="204"/>
                  <a:pt x="481" y="195"/>
                </a:cubicBezTo>
                <a:cubicBezTo>
                  <a:pt x="456" y="175"/>
                  <a:pt x="424" y="150"/>
                  <a:pt x="395" y="137"/>
                </a:cubicBezTo>
                <a:cubicBezTo>
                  <a:pt x="358" y="121"/>
                  <a:pt x="311" y="107"/>
                  <a:pt x="272" y="101"/>
                </a:cubicBezTo>
                <a:cubicBezTo>
                  <a:pt x="233" y="88"/>
                  <a:pt x="203" y="82"/>
                  <a:pt x="164" y="72"/>
                </a:cubicBezTo>
                <a:cubicBezTo>
                  <a:pt x="156" y="70"/>
                  <a:pt x="115" y="56"/>
                  <a:pt x="100" y="51"/>
                </a:cubicBezTo>
                <a:cubicBezTo>
                  <a:pt x="93" y="49"/>
                  <a:pt x="78" y="44"/>
                  <a:pt x="78" y="44"/>
                </a:cubicBezTo>
                <a:cubicBezTo>
                  <a:pt x="54" y="19"/>
                  <a:pt x="22" y="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1" name="Freeform 4"/>
          <p:cNvSpPr>
            <a:spLocks/>
          </p:cNvSpPr>
          <p:nvPr/>
        </p:nvSpPr>
        <p:spPr bwMode="auto">
          <a:xfrm rot="10800000">
            <a:off x="1476375" y="768350"/>
            <a:ext cx="3600450" cy="2879725"/>
          </a:xfrm>
          <a:custGeom>
            <a:avLst/>
            <a:gdLst>
              <a:gd name="T0" fmla="*/ 0 w 2177"/>
              <a:gd name="T1" fmla="*/ 2147483646 h 1510"/>
              <a:gd name="T2" fmla="*/ 0 w 2177"/>
              <a:gd name="T3" fmla="*/ 0 h 1510"/>
              <a:gd name="T4" fmla="*/ 2147483646 w 2177"/>
              <a:gd name="T5" fmla="*/ 0 h 1510"/>
              <a:gd name="T6" fmla="*/ 2147483646 w 2177"/>
              <a:gd name="T7" fmla="*/ 2147483646 h 1510"/>
              <a:gd name="T8" fmla="*/ 2147483646 w 2177"/>
              <a:gd name="T9" fmla="*/ 2147483646 h 1510"/>
              <a:gd name="T10" fmla="*/ 2147483646 w 2177"/>
              <a:gd name="T11" fmla="*/ 2147483646 h 1510"/>
              <a:gd name="T12" fmla="*/ 2147483646 w 2177"/>
              <a:gd name="T13" fmla="*/ 2147483646 h 1510"/>
              <a:gd name="T14" fmla="*/ 2147483646 w 2177"/>
              <a:gd name="T15" fmla="*/ 2147483646 h 1510"/>
              <a:gd name="T16" fmla="*/ 2147483646 w 2177"/>
              <a:gd name="T17" fmla="*/ 2147483646 h 1510"/>
              <a:gd name="T18" fmla="*/ 0 w 2177"/>
              <a:gd name="T19" fmla="*/ 2147483646 h 15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77"/>
              <a:gd name="T31" fmla="*/ 0 h 1510"/>
              <a:gd name="T32" fmla="*/ 2177 w 2177"/>
              <a:gd name="T33" fmla="*/ 1510 h 151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77" h="1510">
                <a:moveTo>
                  <a:pt x="0" y="1497"/>
                </a:moveTo>
                <a:lnTo>
                  <a:pt x="0" y="0"/>
                </a:lnTo>
                <a:lnTo>
                  <a:pt x="2177" y="0"/>
                </a:lnTo>
                <a:lnTo>
                  <a:pt x="2177" y="1451"/>
                </a:lnTo>
                <a:cubicBezTo>
                  <a:pt x="2123" y="1397"/>
                  <a:pt x="2060" y="1479"/>
                  <a:pt x="2002" y="1482"/>
                </a:cubicBezTo>
                <a:cubicBezTo>
                  <a:pt x="1893" y="1487"/>
                  <a:pt x="1785" y="1488"/>
                  <a:pt x="1676" y="1491"/>
                </a:cubicBezTo>
                <a:cubicBezTo>
                  <a:pt x="1424" y="1487"/>
                  <a:pt x="1211" y="1510"/>
                  <a:pt x="979" y="1457"/>
                </a:cubicBezTo>
                <a:cubicBezTo>
                  <a:pt x="852" y="1390"/>
                  <a:pt x="807" y="1434"/>
                  <a:pt x="601" y="1439"/>
                </a:cubicBezTo>
                <a:cubicBezTo>
                  <a:pt x="480" y="1450"/>
                  <a:pt x="362" y="1473"/>
                  <a:pt x="240" y="1482"/>
                </a:cubicBezTo>
                <a:cubicBezTo>
                  <a:pt x="121" y="1500"/>
                  <a:pt x="200" y="1490"/>
                  <a:pt x="0" y="1497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2" name="Freeform 5"/>
          <p:cNvSpPr>
            <a:spLocks/>
          </p:cNvSpPr>
          <p:nvPr/>
        </p:nvSpPr>
        <p:spPr bwMode="auto">
          <a:xfrm>
            <a:off x="1476375" y="3644900"/>
            <a:ext cx="5327650" cy="1512888"/>
          </a:xfrm>
          <a:custGeom>
            <a:avLst/>
            <a:gdLst>
              <a:gd name="T0" fmla="*/ 0 w 3354"/>
              <a:gd name="T1" fmla="*/ 0 h 1226"/>
              <a:gd name="T2" fmla="*/ 2147483646 w 3354"/>
              <a:gd name="T3" fmla="*/ 2147483646 h 1226"/>
              <a:gd name="T4" fmla="*/ 2147483646 w 3354"/>
              <a:gd name="T5" fmla="*/ 2147483646 h 1226"/>
              <a:gd name="T6" fmla="*/ 2147483646 w 3354"/>
              <a:gd name="T7" fmla="*/ 2147483646 h 1226"/>
              <a:gd name="T8" fmla="*/ 2147483646 w 3354"/>
              <a:gd name="T9" fmla="*/ 2147483646 h 1226"/>
              <a:gd name="T10" fmla="*/ 2147483646 w 3354"/>
              <a:gd name="T11" fmla="*/ 2147483646 h 1226"/>
              <a:gd name="T12" fmla="*/ 2147483646 w 3354"/>
              <a:gd name="T13" fmla="*/ 2147483646 h 1226"/>
              <a:gd name="T14" fmla="*/ 2147483646 w 3354"/>
              <a:gd name="T15" fmla="*/ 2147483646 h 1226"/>
              <a:gd name="T16" fmla="*/ 2147483646 w 3354"/>
              <a:gd name="T17" fmla="*/ 2147483646 h 1226"/>
              <a:gd name="T18" fmla="*/ 2147483646 w 3354"/>
              <a:gd name="T19" fmla="*/ 2147483646 h 1226"/>
              <a:gd name="T20" fmla="*/ 2147483646 w 3354"/>
              <a:gd name="T21" fmla="*/ 2147483646 h 1226"/>
              <a:gd name="T22" fmla="*/ 2147483646 w 3354"/>
              <a:gd name="T23" fmla="*/ 2147483646 h 1226"/>
              <a:gd name="T24" fmla="*/ 2147483646 w 3354"/>
              <a:gd name="T25" fmla="*/ 2147483646 h 1226"/>
              <a:gd name="T26" fmla="*/ 2147483646 w 3354"/>
              <a:gd name="T27" fmla="*/ 0 h 1226"/>
              <a:gd name="T28" fmla="*/ 0 w 3354"/>
              <a:gd name="T29" fmla="*/ 0 h 12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354"/>
              <a:gd name="T46" fmla="*/ 0 h 1226"/>
              <a:gd name="T47" fmla="*/ 3354 w 3354"/>
              <a:gd name="T48" fmla="*/ 1226 h 12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354" h="1226">
                <a:moveTo>
                  <a:pt x="0" y="0"/>
                </a:moveTo>
                <a:lnTo>
                  <a:pt x="1134" y="1225"/>
                </a:lnTo>
                <a:cubicBezTo>
                  <a:pt x="1163" y="1226"/>
                  <a:pt x="1185" y="1206"/>
                  <a:pt x="1208" y="1205"/>
                </a:cubicBezTo>
                <a:cubicBezTo>
                  <a:pt x="1311" y="1198"/>
                  <a:pt x="1415" y="1200"/>
                  <a:pt x="1518" y="1198"/>
                </a:cubicBezTo>
                <a:cubicBezTo>
                  <a:pt x="1572" y="1176"/>
                  <a:pt x="1608" y="1169"/>
                  <a:pt x="1662" y="1154"/>
                </a:cubicBezTo>
                <a:cubicBezTo>
                  <a:pt x="1928" y="1163"/>
                  <a:pt x="2122" y="1166"/>
                  <a:pt x="2404" y="1162"/>
                </a:cubicBezTo>
                <a:cubicBezTo>
                  <a:pt x="2509" y="1154"/>
                  <a:pt x="2616" y="1143"/>
                  <a:pt x="2720" y="1169"/>
                </a:cubicBezTo>
                <a:cubicBezTo>
                  <a:pt x="2797" y="1166"/>
                  <a:pt x="2888" y="1173"/>
                  <a:pt x="2965" y="1147"/>
                </a:cubicBezTo>
                <a:cubicBezTo>
                  <a:pt x="3063" y="1152"/>
                  <a:pt x="3156" y="1163"/>
                  <a:pt x="3253" y="1169"/>
                </a:cubicBezTo>
                <a:cubicBezTo>
                  <a:pt x="3345" y="1162"/>
                  <a:pt x="3311" y="1162"/>
                  <a:pt x="3354" y="1162"/>
                </a:cubicBezTo>
                <a:cubicBezTo>
                  <a:pt x="3314" y="1099"/>
                  <a:pt x="3255" y="1055"/>
                  <a:pt x="3203" y="1003"/>
                </a:cubicBezTo>
                <a:cubicBezTo>
                  <a:pt x="3175" y="975"/>
                  <a:pt x="3149" y="938"/>
                  <a:pt x="3116" y="917"/>
                </a:cubicBezTo>
                <a:cubicBezTo>
                  <a:pt x="3111" y="910"/>
                  <a:pt x="3102" y="895"/>
                  <a:pt x="3102" y="895"/>
                </a:cubicBezTo>
                <a:lnTo>
                  <a:pt x="226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1581150" y="981075"/>
            <a:ext cx="641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 b="1" dirty="0">
                <a:latin typeface="Arial" charset="0"/>
              </a:rPr>
              <a:t>V</a:t>
            </a:r>
            <a:endParaRPr lang="ru-RU" altLang="ru-RU" sz="1800" b="1" dirty="0">
              <a:latin typeface="Arial" charset="0"/>
            </a:endParaRPr>
          </a:p>
        </p:txBody>
      </p: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3022600" y="4724400"/>
            <a:ext cx="552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 b="1" dirty="0">
                <a:latin typeface="Arial" charset="0"/>
              </a:rPr>
              <a:t>H</a:t>
            </a:r>
            <a:endParaRPr lang="ru-RU" altLang="ru-RU" sz="1800" b="1" dirty="0">
              <a:latin typeface="Arial" charset="0"/>
            </a:endParaRP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3851275" y="3213100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3348038" y="321310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3563938" y="34290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3132138" y="2997200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3132138" y="3357563"/>
            <a:ext cx="21590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3348038" y="32131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3132138" y="2997200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3132138" y="29972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3348038" y="35734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3563938" y="3789363"/>
            <a:ext cx="21590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5" name="Line 20"/>
          <p:cNvSpPr>
            <a:spLocks noChangeShapeType="1"/>
          </p:cNvSpPr>
          <p:nvPr/>
        </p:nvSpPr>
        <p:spPr bwMode="auto">
          <a:xfrm>
            <a:off x="3851275" y="32131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6" name="Freeform 21"/>
          <p:cNvSpPr>
            <a:spLocks/>
          </p:cNvSpPr>
          <p:nvPr/>
        </p:nvSpPr>
        <p:spPr bwMode="auto">
          <a:xfrm>
            <a:off x="3132138" y="2997200"/>
            <a:ext cx="215900" cy="576263"/>
          </a:xfrm>
          <a:custGeom>
            <a:avLst/>
            <a:gdLst>
              <a:gd name="T0" fmla="*/ 0 w 136"/>
              <a:gd name="T1" fmla="*/ 2147483646 h 363"/>
              <a:gd name="T2" fmla="*/ 0 w 136"/>
              <a:gd name="T3" fmla="*/ 0 h 363"/>
              <a:gd name="T4" fmla="*/ 2147483646 w 136"/>
              <a:gd name="T5" fmla="*/ 2147483646 h 363"/>
              <a:gd name="T6" fmla="*/ 2147483646 w 136"/>
              <a:gd name="T7" fmla="*/ 2147483646 h 363"/>
              <a:gd name="T8" fmla="*/ 0 w 136"/>
              <a:gd name="T9" fmla="*/ 2147483646 h 3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"/>
              <a:gd name="T16" fmla="*/ 0 h 363"/>
              <a:gd name="T17" fmla="*/ 136 w 136"/>
              <a:gd name="T18" fmla="*/ 363 h 3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" h="363">
                <a:moveTo>
                  <a:pt x="0" y="227"/>
                </a:moveTo>
                <a:lnTo>
                  <a:pt x="0" y="0"/>
                </a:lnTo>
                <a:lnTo>
                  <a:pt x="136" y="136"/>
                </a:lnTo>
                <a:lnTo>
                  <a:pt x="136" y="363"/>
                </a:lnTo>
                <a:lnTo>
                  <a:pt x="0" y="227"/>
                </a:lnTo>
                <a:close/>
              </a:path>
            </a:pathLst>
          </a:custGeom>
          <a:solidFill>
            <a:srgbClr val="B3FFB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7" name="Freeform 22"/>
          <p:cNvSpPr>
            <a:spLocks/>
          </p:cNvSpPr>
          <p:nvPr/>
        </p:nvSpPr>
        <p:spPr bwMode="auto">
          <a:xfrm>
            <a:off x="3563938" y="3429000"/>
            <a:ext cx="215900" cy="576263"/>
          </a:xfrm>
          <a:custGeom>
            <a:avLst/>
            <a:gdLst>
              <a:gd name="T0" fmla="*/ 0 w 136"/>
              <a:gd name="T1" fmla="*/ 2147483646 h 363"/>
              <a:gd name="T2" fmla="*/ 0 w 136"/>
              <a:gd name="T3" fmla="*/ 0 h 363"/>
              <a:gd name="T4" fmla="*/ 2147483646 w 136"/>
              <a:gd name="T5" fmla="*/ 2147483646 h 363"/>
              <a:gd name="T6" fmla="*/ 2147483646 w 136"/>
              <a:gd name="T7" fmla="*/ 2147483646 h 363"/>
              <a:gd name="T8" fmla="*/ 0 w 136"/>
              <a:gd name="T9" fmla="*/ 2147483646 h 3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"/>
              <a:gd name="T16" fmla="*/ 0 h 363"/>
              <a:gd name="T17" fmla="*/ 136 w 136"/>
              <a:gd name="T18" fmla="*/ 363 h 3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" h="363">
                <a:moveTo>
                  <a:pt x="0" y="227"/>
                </a:moveTo>
                <a:lnTo>
                  <a:pt x="0" y="0"/>
                </a:lnTo>
                <a:lnTo>
                  <a:pt x="136" y="136"/>
                </a:lnTo>
                <a:lnTo>
                  <a:pt x="136" y="363"/>
                </a:lnTo>
                <a:lnTo>
                  <a:pt x="0" y="227"/>
                </a:lnTo>
                <a:close/>
              </a:path>
            </a:pathLst>
          </a:custGeom>
          <a:solidFill>
            <a:srgbClr val="B3FFB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8" name="Freeform 23"/>
          <p:cNvSpPr>
            <a:spLocks/>
          </p:cNvSpPr>
          <p:nvPr/>
        </p:nvSpPr>
        <p:spPr bwMode="auto">
          <a:xfrm>
            <a:off x="3779838" y="2420938"/>
            <a:ext cx="1512887" cy="1584325"/>
          </a:xfrm>
          <a:custGeom>
            <a:avLst/>
            <a:gdLst>
              <a:gd name="T0" fmla="*/ 0 w 953"/>
              <a:gd name="T1" fmla="*/ 2147483646 h 998"/>
              <a:gd name="T2" fmla="*/ 2147483646 w 953"/>
              <a:gd name="T3" fmla="*/ 2147483646 h 998"/>
              <a:gd name="T4" fmla="*/ 2147483646 w 953"/>
              <a:gd name="T5" fmla="*/ 0 h 998"/>
              <a:gd name="T6" fmla="*/ 2147483646 w 953"/>
              <a:gd name="T7" fmla="*/ 0 h 998"/>
              <a:gd name="T8" fmla="*/ 2147483646 w 953"/>
              <a:gd name="T9" fmla="*/ 2147483646 h 998"/>
              <a:gd name="T10" fmla="*/ 0 w 953"/>
              <a:gd name="T11" fmla="*/ 2147483646 h 998"/>
              <a:gd name="T12" fmla="*/ 0 w 953"/>
              <a:gd name="T13" fmla="*/ 2147483646 h 9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53"/>
              <a:gd name="T22" fmla="*/ 0 h 998"/>
              <a:gd name="T23" fmla="*/ 953 w 953"/>
              <a:gd name="T24" fmla="*/ 998 h 9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53" h="998">
                <a:moveTo>
                  <a:pt x="0" y="771"/>
                </a:moveTo>
                <a:lnTo>
                  <a:pt x="680" y="771"/>
                </a:lnTo>
                <a:lnTo>
                  <a:pt x="680" y="0"/>
                </a:lnTo>
                <a:lnTo>
                  <a:pt x="953" y="0"/>
                </a:lnTo>
                <a:lnTo>
                  <a:pt x="953" y="998"/>
                </a:lnTo>
                <a:lnTo>
                  <a:pt x="0" y="998"/>
                </a:lnTo>
                <a:lnTo>
                  <a:pt x="0" y="771"/>
                </a:lnTo>
                <a:close/>
              </a:path>
            </a:pathLst>
          </a:custGeom>
          <a:solidFill>
            <a:srgbClr val="FFAA7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9" name="Freeform 24"/>
          <p:cNvSpPr>
            <a:spLocks/>
          </p:cNvSpPr>
          <p:nvPr/>
        </p:nvSpPr>
        <p:spPr bwMode="auto">
          <a:xfrm>
            <a:off x="3348038" y="3213100"/>
            <a:ext cx="503237" cy="360363"/>
          </a:xfrm>
          <a:custGeom>
            <a:avLst/>
            <a:gdLst>
              <a:gd name="T0" fmla="*/ 0 w 317"/>
              <a:gd name="T1" fmla="*/ 2147483646 h 227"/>
              <a:gd name="T2" fmla="*/ 0 w 317"/>
              <a:gd name="T3" fmla="*/ 0 h 227"/>
              <a:gd name="T4" fmla="*/ 2147483646 w 317"/>
              <a:gd name="T5" fmla="*/ 0 h 227"/>
              <a:gd name="T6" fmla="*/ 2147483646 w 317"/>
              <a:gd name="T7" fmla="*/ 2147483646 h 227"/>
              <a:gd name="T8" fmla="*/ 2147483646 w 317"/>
              <a:gd name="T9" fmla="*/ 2147483646 h 227"/>
              <a:gd name="T10" fmla="*/ 2147483646 w 317"/>
              <a:gd name="T11" fmla="*/ 2147483646 h 227"/>
              <a:gd name="T12" fmla="*/ 0 w 317"/>
              <a:gd name="T13" fmla="*/ 2147483646 h 2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7"/>
              <a:gd name="T22" fmla="*/ 0 h 227"/>
              <a:gd name="T23" fmla="*/ 317 w 317"/>
              <a:gd name="T24" fmla="*/ 227 h 2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7" h="227">
                <a:moveTo>
                  <a:pt x="0" y="227"/>
                </a:moveTo>
                <a:lnTo>
                  <a:pt x="0" y="0"/>
                </a:lnTo>
                <a:lnTo>
                  <a:pt x="317" y="0"/>
                </a:lnTo>
                <a:lnTo>
                  <a:pt x="317" y="136"/>
                </a:lnTo>
                <a:lnTo>
                  <a:pt x="136" y="136"/>
                </a:lnTo>
                <a:lnTo>
                  <a:pt x="136" y="227"/>
                </a:lnTo>
                <a:lnTo>
                  <a:pt x="0" y="227"/>
                </a:lnTo>
                <a:close/>
              </a:path>
            </a:pathLst>
          </a:custGeom>
          <a:solidFill>
            <a:srgbClr val="FFAA7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0" name="Freeform 26"/>
          <p:cNvSpPr>
            <a:spLocks/>
          </p:cNvSpPr>
          <p:nvPr/>
        </p:nvSpPr>
        <p:spPr bwMode="auto">
          <a:xfrm>
            <a:off x="3851275" y="3213100"/>
            <a:ext cx="215900" cy="215900"/>
          </a:xfrm>
          <a:custGeom>
            <a:avLst/>
            <a:gdLst>
              <a:gd name="T0" fmla="*/ 0 w 136"/>
              <a:gd name="T1" fmla="*/ 2147483646 h 136"/>
              <a:gd name="T2" fmla="*/ 0 w 136"/>
              <a:gd name="T3" fmla="*/ 0 h 136"/>
              <a:gd name="T4" fmla="*/ 2147483646 w 136"/>
              <a:gd name="T5" fmla="*/ 2147483646 h 136"/>
              <a:gd name="T6" fmla="*/ 0 w 136"/>
              <a:gd name="T7" fmla="*/ 2147483646 h 136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136"/>
              <a:gd name="T14" fmla="*/ 136 w 136"/>
              <a:gd name="T15" fmla="*/ 136 h 1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136">
                <a:moveTo>
                  <a:pt x="0" y="136"/>
                </a:moveTo>
                <a:lnTo>
                  <a:pt x="0" y="0"/>
                </a:lnTo>
                <a:lnTo>
                  <a:pt x="136" y="136"/>
                </a:lnTo>
                <a:lnTo>
                  <a:pt x="0" y="136"/>
                </a:lnTo>
                <a:close/>
              </a:path>
            </a:pathLst>
          </a:custGeom>
          <a:solidFill>
            <a:srgbClr val="B3FFB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1" name="Freeform 27"/>
          <p:cNvSpPr>
            <a:spLocks/>
          </p:cNvSpPr>
          <p:nvPr/>
        </p:nvSpPr>
        <p:spPr bwMode="auto">
          <a:xfrm>
            <a:off x="3132138" y="2997200"/>
            <a:ext cx="1727200" cy="647700"/>
          </a:xfrm>
          <a:custGeom>
            <a:avLst/>
            <a:gdLst>
              <a:gd name="T0" fmla="*/ 2147483646 w 1088"/>
              <a:gd name="T1" fmla="*/ 2147483646 h 408"/>
              <a:gd name="T2" fmla="*/ 2147483646 w 1088"/>
              <a:gd name="T3" fmla="*/ 2147483646 h 408"/>
              <a:gd name="T4" fmla="*/ 2147483646 w 1088"/>
              <a:gd name="T5" fmla="*/ 2147483646 h 408"/>
              <a:gd name="T6" fmla="*/ 2147483646 w 1088"/>
              <a:gd name="T7" fmla="*/ 2147483646 h 408"/>
              <a:gd name="T8" fmla="*/ 2147483646 w 1088"/>
              <a:gd name="T9" fmla="*/ 2147483646 h 408"/>
              <a:gd name="T10" fmla="*/ 0 w 1088"/>
              <a:gd name="T11" fmla="*/ 0 h 408"/>
              <a:gd name="T12" fmla="*/ 2147483646 w 1088"/>
              <a:gd name="T13" fmla="*/ 0 h 408"/>
              <a:gd name="T14" fmla="*/ 2147483646 w 1088"/>
              <a:gd name="T15" fmla="*/ 2147483646 h 408"/>
              <a:gd name="T16" fmla="*/ 2147483646 w 1088"/>
              <a:gd name="T17" fmla="*/ 2147483646 h 4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88"/>
              <a:gd name="T28" fmla="*/ 0 h 408"/>
              <a:gd name="T29" fmla="*/ 1088 w 1088"/>
              <a:gd name="T30" fmla="*/ 408 h 4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88" h="408">
                <a:moveTo>
                  <a:pt x="408" y="408"/>
                </a:moveTo>
                <a:lnTo>
                  <a:pt x="272" y="272"/>
                </a:lnTo>
                <a:lnTo>
                  <a:pt x="589" y="272"/>
                </a:lnTo>
                <a:lnTo>
                  <a:pt x="453" y="136"/>
                </a:lnTo>
                <a:lnTo>
                  <a:pt x="136" y="136"/>
                </a:lnTo>
                <a:lnTo>
                  <a:pt x="0" y="0"/>
                </a:lnTo>
                <a:lnTo>
                  <a:pt x="635" y="0"/>
                </a:lnTo>
                <a:lnTo>
                  <a:pt x="1088" y="408"/>
                </a:lnTo>
                <a:lnTo>
                  <a:pt x="408" y="408"/>
                </a:lnTo>
                <a:close/>
              </a:path>
            </a:pathLst>
          </a:custGeom>
          <a:solidFill>
            <a:srgbClr val="FFFD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 flipH="1" flipV="1">
            <a:off x="2528888" y="2767013"/>
            <a:ext cx="5762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7" name="Freeform 31"/>
          <p:cNvSpPr>
            <a:spLocks/>
          </p:cNvSpPr>
          <p:nvPr/>
        </p:nvSpPr>
        <p:spPr bwMode="auto">
          <a:xfrm>
            <a:off x="2555875" y="1268413"/>
            <a:ext cx="1439863" cy="1512887"/>
          </a:xfrm>
          <a:custGeom>
            <a:avLst/>
            <a:gdLst>
              <a:gd name="T0" fmla="*/ 0 w 953"/>
              <a:gd name="T1" fmla="*/ 2147483646 h 998"/>
              <a:gd name="T2" fmla="*/ 2147483646 w 953"/>
              <a:gd name="T3" fmla="*/ 2147483646 h 998"/>
              <a:gd name="T4" fmla="*/ 2147483646 w 953"/>
              <a:gd name="T5" fmla="*/ 0 h 998"/>
              <a:gd name="T6" fmla="*/ 2147483646 w 953"/>
              <a:gd name="T7" fmla="*/ 0 h 998"/>
              <a:gd name="T8" fmla="*/ 2147483646 w 953"/>
              <a:gd name="T9" fmla="*/ 2147483646 h 998"/>
              <a:gd name="T10" fmla="*/ 0 w 953"/>
              <a:gd name="T11" fmla="*/ 2147483646 h 998"/>
              <a:gd name="T12" fmla="*/ 0 w 953"/>
              <a:gd name="T13" fmla="*/ 2147483646 h 9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53"/>
              <a:gd name="T22" fmla="*/ 0 h 998"/>
              <a:gd name="T23" fmla="*/ 953 w 953"/>
              <a:gd name="T24" fmla="*/ 998 h 9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53" h="998">
                <a:moveTo>
                  <a:pt x="0" y="771"/>
                </a:moveTo>
                <a:lnTo>
                  <a:pt x="680" y="771"/>
                </a:lnTo>
                <a:lnTo>
                  <a:pt x="680" y="0"/>
                </a:lnTo>
                <a:lnTo>
                  <a:pt x="953" y="0"/>
                </a:lnTo>
                <a:lnTo>
                  <a:pt x="953" y="998"/>
                </a:lnTo>
                <a:lnTo>
                  <a:pt x="0" y="998"/>
                </a:lnTo>
                <a:lnTo>
                  <a:pt x="0" y="771"/>
                </a:lnTo>
                <a:close/>
              </a:path>
            </a:pathLst>
          </a:custGeom>
          <a:solidFill>
            <a:srgbClr val="FFAA71">
              <a:alpha val="38823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 flipH="1" flipV="1">
            <a:off x="2555875" y="2420938"/>
            <a:ext cx="576263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 flipH="1" flipV="1">
            <a:off x="3563938" y="2420938"/>
            <a:ext cx="5762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51" name="Line 35"/>
          <p:cNvSpPr>
            <a:spLocks noChangeShapeType="1"/>
          </p:cNvSpPr>
          <p:nvPr/>
        </p:nvSpPr>
        <p:spPr bwMode="auto">
          <a:xfrm flipH="1" flipV="1">
            <a:off x="3995738" y="1268413"/>
            <a:ext cx="5762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52" name="Line 36"/>
          <p:cNvSpPr>
            <a:spLocks noChangeShapeType="1"/>
          </p:cNvSpPr>
          <p:nvPr/>
        </p:nvSpPr>
        <p:spPr bwMode="auto">
          <a:xfrm flipH="1" flipV="1">
            <a:off x="3576638" y="1268413"/>
            <a:ext cx="5762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53" name="Line 37"/>
          <p:cNvSpPr>
            <a:spLocks noChangeShapeType="1"/>
          </p:cNvSpPr>
          <p:nvPr/>
        </p:nvSpPr>
        <p:spPr bwMode="auto">
          <a:xfrm flipH="1" flipV="1">
            <a:off x="3995738" y="2781300"/>
            <a:ext cx="144462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54" name="Line 38"/>
          <p:cNvSpPr>
            <a:spLocks noChangeShapeType="1"/>
          </p:cNvSpPr>
          <p:nvPr/>
        </p:nvSpPr>
        <p:spPr bwMode="auto">
          <a:xfrm flipH="1" flipV="1">
            <a:off x="3059113" y="2420938"/>
            <a:ext cx="79375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55" name="Line 39"/>
          <p:cNvSpPr>
            <a:spLocks noChangeShapeType="1"/>
          </p:cNvSpPr>
          <p:nvPr/>
        </p:nvSpPr>
        <p:spPr bwMode="auto">
          <a:xfrm>
            <a:off x="3059113" y="2420938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58" name="Line 42"/>
          <p:cNvSpPr>
            <a:spLocks noChangeShapeType="1"/>
          </p:cNvSpPr>
          <p:nvPr/>
        </p:nvSpPr>
        <p:spPr bwMode="auto">
          <a:xfrm>
            <a:off x="3563938" y="1579563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59" name="Line 43"/>
          <p:cNvSpPr>
            <a:spLocks noChangeShapeType="1"/>
          </p:cNvSpPr>
          <p:nvPr/>
        </p:nvSpPr>
        <p:spPr bwMode="auto">
          <a:xfrm>
            <a:off x="3563938" y="2060575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60" name="Line 44"/>
          <p:cNvSpPr>
            <a:spLocks noChangeShapeType="1"/>
          </p:cNvSpPr>
          <p:nvPr/>
        </p:nvSpPr>
        <p:spPr bwMode="auto">
          <a:xfrm>
            <a:off x="3419475" y="1819275"/>
            <a:ext cx="1649413" cy="4763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61" name="Line 45"/>
          <p:cNvSpPr>
            <a:spLocks noChangeShapeType="1"/>
          </p:cNvSpPr>
          <p:nvPr/>
        </p:nvSpPr>
        <p:spPr bwMode="auto">
          <a:xfrm>
            <a:off x="3132138" y="3357563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62" name="Freeform 46"/>
          <p:cNvSpPr>
            <a:spLocks/>
          </p:cNvSpPr>
          <p:nvPr/>
        </p:nvSpPr>
        <p:spPr bwMode="auto">
          <a:xfrm>
            <a:off x="3132138" y="4214813"/>
            <a:ext cx="1709737" cy="647700"/>
          </a:xfrm>
          <a:custGeom>
            <a:avLst/>
            <a:gdLst>
              <a:gd name="T0" fmla="*/ 2147483646 w 1088"/>
              <a:gd name="T1" fmla="*/ 2147483646 h 408"/>
              <a:gd name="T2" fmla="*/ 2147483646 w 1088"/>
              <a:gd name="T3" fmla="*/ 2147483646 h 408"/>
              <a:gd name="T4" fmla="*/ 2147483646 w 1088"/>
              <a:gd name="T5" fmla="*/ 2147483646 h 408"/>
              <a:gd name="T6" fmla="*/ 2147483646 w 1088"/>
              <a:gd name="T7" fmla="*/ 2147483646 h 408"/>
              <a:gd name="T8" fmla="*/ 2147483646 w 1088"/>
              <a:gd name="T9" fmla="*/ 2147483646 h 408"/>
              <a:gd name="T10" fmla="*/ 0 w 1088"/>
              <a:gd name="T11" fmla="*/ 0 h 408"/>
              <a:gd name="T12" fmla="*/ 2147483646 w 1088"/>
              <a:gd name="T13" fmla="*/ 0 h 408"/>
              <a:gd name="T14" fmla="*/ 2147483646 w 1088"/>
              <a:gd name="T15" fmla="*/ 2147483646 h 408"/>
              <a:gd name="T16" fmla="*/ 2147483646 w 1088"/>
              <a:gd name="T17" fmla="*/ 2147483646 h 4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88"/>
              <a:gd name="T28" fmla="*/ 0 h 408"/>
              <a:gd name="T29" fmla="*/ 1088 w 1088"/>
              <a:gd name="T30" fmla="*/ 408 h 4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88" h="408">
                <a:moveTo>
                  <a:pt x="408" y="408"/>
                </a:moveTo>
                <a:lnTo>
                  <a:pt x="272" y="272"/>
                </a:lnTo>
                <a:lnTo>
                  <a:pt x="589" y="272"/>
                </a:lnTo>
                <a:lnTo>
                  <a:pt x="453" y="136"/>
                </a:lnTo>
                <a:lnTo>
                  <a:pt x="136" y="136"/>
                </a:lnTo>
                <a:lnTo>
                  <a:pt x="0" y="0"/>
                </a:lnTo>
                <a:lnTo>
                  <a:pt x="635" y="0"/>
                </a:lnTo>
                <a:lnTo>
                  <a:pt x="1088" y="408"/>
                </a:lnTo>
                <a:lnTo>
                  <a:pt x="408" y="408"/>
                </a:lnTo>
                <a:close/>
              </a:path>
            </a:pathLst>
          </a:custGeom>
          <a:solidFill>
            <a:srgbClr val="FFFDBD">
              <a:alpha val="50980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63" name="Freeform 47"/>
          <p:cNvSpPr>
            <a:spLocks/>
          </p:cNvSpPr>
          <p:nvPr/>
        </p:nvSpPr>
        <p:spPr bwMode="auto">
          <a:xfrm>
            <a:off x="4140200" y="4208463"/>
            <a:ext cx="1174750" cy="660400"/>
          </a:xfrm>
          <a:custGeom>
            <a:avLst/>
            <a:gdLst>
              <a:gd name="T0" fmla="*/ 2147483646 w 681"/>
              <a:gd name="T1" fmla="*/ 2147483646 h 317"/>
              <a:gd name="T2" fmla="*/ 0 w 681"/>
              <a:gd name="T3" fmla="*/ 0 h 317"/>
              <a:gd name="T4" fmla="*/ 2147483646 w 681"/>
              <a:gd name="T5" fmla="*/ 0 h 317"/>
              <a:gd name="T6" fmla="*/ 2147483646 w 681"/>
              <a:gd name="T7" fmla="*/ 2147483646 h 317"/>
              <a:gd name="T8" fmla="*/ 2147483646 w 681"/>
              <a:gd name="T9" fmla="*/ 2147483646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1"/>
              <a:gd name="T16" fmla="*/ 0 h 317"/>
              <a:gd name="T17" fmla="*/ 681 w 681"/>
              <a:gd name="T18" fmla="*/ 317 h 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1" h="317">
                <a:moveTo>
                  <a:pt x="408" y="317"/>
                </a:moveTo>
                <a:lnTo>
                  <a:pt x="0" y="0"/>
                </a:lnTo>
                <a:lnTo>
                  <a:pt x="272" y="0"/>
                </a:lnTo>
                <a:lnTo>
                  <a:pt x="681" y="317"/>
                </a:lnTo>
                <a:lnTo>
                  <a:pt x="408" y="317"/>
                </a:lnTo>
                <a:close/>
              </a:path>
            </a:pathLst>
          </a:custGeom>
          <a:solidFill>
            <a:srgbClr val="FFFDBD">
              <a:alpha val="50195"/>
            </a:srgb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64" name="Line 48"/>
          <p:cNvSpPr>
            <a:spLocks noChangeShapeType="1"/>
          </p:cNvSpPr>
          <p:nvPr/>
        </p:nvSpPr>
        <p:spPr bwMode="auto">
          <a:xfrm>
            <a:off x="3348038" y="3573463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65" name="Line 49"/>
          <p:cNvSpPr>
            <a:spLocks noChangeShapeType="1"/>
          </p:cNvSpPr>
          <p:nvPr/>
        </p:nvSpPr>
        <p:spPr bwMode="auto">
          <a:xfrm>
            <a:off x="3563938" y="3789363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66" name="Line 50"/>
          <p:cNvSpPr>
            <a:spLocks noChangeShapeType="1"/>
          </p:cNvSpPr>
          <p:nvPr/>
        </p:nvSpPr>
        <p:spPr bwMode="auto">
          <a:xfrm>
            <a:off x="3779838" y="4005263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67" name="Line 51"/>
          <p:cNvSpPr>
            <a:spLocks noChangeShapeType="1"/>
          </p:cNvSpPr>
          <p:nvPr/>
        </p:nvSpPr>
        <p:spPr bwMode="auto">
          <a:xfrm>
            <a:off x="5292725" y="4005263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68" name="Line 52"/>
          <p:cNvSpPr>
            <a:spLocks noChangeShapeType="1"/>
          </p:cNvSpPr>
          <p:nvPr/>
        </p:nvSpPr>
        <p:spPr bwMode="auto">
          <a:xfrm>
            <a:off x="4859338" y="3644900"/>
            <a:ext cx="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69" name="Line 53"/>
          <p:cNvSpPr>
            <a:spLocks noChangeShapeType="1"/>
          </p:cNvSpPr>
          <p:nvPr/>
        </p:nvSpPr>
        <p:spPr bwMode="auto">
          <a:xfrm>
            <a:off x="4067175" y="40052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70" name="Line 54"/>
          <p:cNvSpPr>
            <a:spLocks noChangeShapeType="1"/>
          </p:cNvSpPr>
          <p:nvPr/>
        </p:nvSpPr>
        <p:spPr bwMode="auto">
          <a:xfrm>
            <a:off x="3851275" y="40052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71" name="Line 55"/>
          <p:cNvSpPr>
            <a:spLocks noChangeShapeType="1"/>
          </p:cNvSpPr>
          <p:nvPr/>
        </p:nvSpPr>
        <p:spPr bwMode="auto">
          <a:xfrm flipV="1">
            <a:off x="3830638" y="4508500"/>
            <a:ext cx="2325687" cy="34925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72" name="Line 56"/>
          <p:cNvSpPr>
            <a:spLocks noChangeShapeType="1"/>
          </p:cNvSpPr>
          <p:nvPr/>
        </p:nvSpPr>
        <p:spPr bwMode="auto">
          <a:xfrm>
            <a:off x="2555875" y="2781300"/>
            <a:ext cx="0" cy="86360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73" name="Line 57"/>
          <p:cNvSpPr>
            <a:spLocks noChangeShapeType="1"/>
          </p:cNvSpPr>
          <p:nvPr/>
        </p:nvSpPr>
        <p:spPr bwMode="auto">
          <a:xfrm>
            <a:off x="2555875" y="3644900"/>
            <a:ext cx="576263" cy="576263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74" name="Line 58"/>
          <p:cNvSpPr>
            <a:spLocks noChangeShapeType="1"/>
          </p:cNvSpPr>
          <p:nvPr/>
        </p:nvSpPr>
        <p:spPr bwMode="auto">
          <a:xfrm>
            <a:off x="3995738" y="2781300"/>
            <a:ext cx="0" cy="21590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75" name="Line 59"/>
          <p:cNvSpPr>
            <a:spLocks noChangeShapeType="1"/>
          </p:cNvSpPr>
          <p:nvPr/>
        </p:nvSpPr>
        <p:spPr bwMode="auto">
          <a:xfrm flipH="1" flipV="1">
            <a:off x="4356100" y="4005263"/>
            <a:ext cx="212725" cy="195262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76" name="Line 60"/>
          <p:cNvSpPr>
            <a:spLocks noChangeShapeType="1"/>
          </p:cNvSpPr>
          <p:nvPr/>
        </p:nvSpPr>
        <p:spPr bwMode="auto">
          <a:xfrm>
            <a:off x="3563938" y="2420938"/>
            <a:ext cx="0" cy="576262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30" name="Line 61"/>
          <p:cNvSpPr>
            <a:spLocks noChangeShapeType="1"/>
          </p:cNvSpPr>
          <p:nvPr/>
        </p:nvSpPr>
        <p:spPr bwMode="auto">
          <a:xfrm>
            <a:off x="4859338" y="48688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78" name="Line 62"/>
          <p:cNvSpPr>
            <a:spLocks noChangeShapeType="1"/>
          </p:cNvSpPr>
          <p:nvPr/>
        </p:nvSpPr>
        <p:spPr bwMode="auto">
          <a:xfrm flipV="1">
            <a:off x="4572000" y="40052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79" name="Line 63"/>
          <p:cNvSpPr>
            <a:spLocks noChangeShapeType="1"/>
          </p:cNvSpPr>
          <p:nvPr/>
        </p:nvSpPr>
        <p:spPr bwMode="auto">
          <a:xfrm>
            <a:off x="4332288" y="4403725"/>
            <a:ext cx="50323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80" name="Line 64"/>
          <p:cNvSpPr>
            <a:spLocks noChangeShapeType="1"/>
          </p:cNvSpPr>
          <p:nvPr/>
        </p:nvSpPr>
        <p:spPr bwMode="auto">
          <a:xfrm>
            <a:off x="4572000" y="4652963"/>
            <a:ext cx="50482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84" name="Line 68"/>
          <p:cNvSpPr>
            <a:spLocks noChangeShapeType="1"/>
          </p:cNvSpPr>
          <p:nvPr/>
        </p:nvSpPr>
        <p:spPr bwMode="auto">
          <a:xfrm flipV="1">
            <a:off x="5286375" y="4846638"/>
            <a:ext cx="1230313" cy="4762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86" name="Line 70"/>
          <p:cNvSpPr>
            <a:spLocks noChangeShapeType="1"/>
          </p:cNvSpPr>
          <p:nvPr/>
        </p:nvSpPr>
        <p:spPr bwMode="auto">
          <a:xfrm>
            <a:off x="4618038" y="4221163"/>
            <a:ext cx="1143000" cy="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87" name="Line 71"/>
          <p:cNvSpPr>
            <a:spLocks noChangeShapeType="1"/>
          </p:cNvSpPr>
          <p:nvPr/>
        </p:nvSpPr>
        <p:spPr bwMode="auto">
          <a:xfrm flipV="1">
            <a:off x="3860800" y="4381500"/>
            <a:ext cx="2120900" cy="28575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88" name="Line 72"/>
          <p:cNvSpPr>
            <a:spLocks noChangeShapeType="1"/>
          </p:cNvSpPr>
          <p:nvPr/>
        </p:nvSpPr>
        <p:spPr bwMode="auto">
          <a:xfrm flipV="1">
            <a:off x="5778500" y="3363913"/>
            <a:ext cx="0" cy="85725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90" name="Line 74"/>
          <p:cNvSpPr>
            <a:spLocks noChangeShapeType="1"/>
          </p:cNvSpPr>
          <p:nvPr/>
        </p:nvSpPr>
        <p:spPr bwMode="auto">
          <a:xfrm flipV="1">
            <a:off x="6510338" y="3986213"/>
            <a:ext cx="6350" cy="836612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91" name="Line 75"/>
          <p:cNvSpPr>
            <a:spLocks noChangeShapeType="1"/>
          </p:cNvSpPr>
          <p:nvPr/>
        </p:nvSpPr>
        <p:spPr bwMode="auto">
          <a:xfrm>
            <a:off x="3995738" y="1268413"/>
            <a:ext cx="1081087" cy="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92" name="Line 76"/>
          <p:cNvSpPr>
            <a:spLocks noChangeShapeType="1"/>
          </p:cNvSpPr>
          <p:nvPr/>
        </p:nvSpPr>
        <p:spPr bwMode="auto">
          <a:xfrm flipH="1" flipV="1">
            <a:off x="5076825" y="1268413"/>
            <a:ext cx="727075" cy="582612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93" name="Line 77"/>
          <p:cNvSpPr>
            <a:spLocks noChangeShapeType="1"/>
          </p:cNvSpPr>
          <p:nvPr/>
        </p:nvSpPr>
        <p:spPr bwMode="auto">
          <a:xfrm>
            <a:off x="3995738" y="2781300"/>
            <a:ext cx="144462" cy="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94" name="Line 78"/>
          <p:cNvSpPr>
            <a:spLocks noChangeShapeType="1"/>
          </p:cNvSpPr>
          <p:nvPr/>
        </p:nvSpPr>
        <p:spPr bwMode="auto">
          <a:xfrm flipH="1" flipV="1">
            <a:off x="5292725" y="2924175"/>
            <a:ext cx="493713" cy="436563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95" name="Line 79"/>
          <p:cNvSpPr>
            <a:spLocks noChangeShapeType="1"/>
          </p:cNvSpPr>
          <p:nvPr/>
        </p:nvSpPr>
        <p:spPr bwMode="auto">
          <a:xfrm>
            <a:off x="4572000" y="1844675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97" name="Line 81"/>
          <p:cNvSpPr>
            <a:spLocks noChangeShapeType="1"/>
          </p:cNvSpPr>
          <p:nvPr/>
        </p:nvSpPr>
        <p:spPr bwMode="auto">
          <a:xfrm>
            <a:off x="5292725" y="335756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98" name="Line 82"/>
          <p:cNvSpPr>
            <a:spLocks noChangeShapeType="1"/>
          </p:cNvSpPr>
          <p:nvPr/>
        </p:nvSpPr>
        <p:spPr bwMode="auto">
          <a:xfrm>
            <a:off x="5292725" y="4005263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99" name="Freeform 83"/>
          <p:cNvSpPr>
            <a:spLocks/>
          </p:cNvSpPr>
          <p:nvPr/>
        </p:nvSpPr>
        <p:spPr bwMode="auto">
          <a:xfrm>
            <a:off x="5795963" y="1844675"/>
            <a:ext cx="720725" cy="2160588"/>
          </a:xfrm>
          <a:custGeom>
            <a:avLst/>
            <a:gdLst>
              <a:gd name="T0" fmla="*/ 0 w 454"/>
              <a:gd name="T1" fmla="*/ 2147483646 h 1361"/>
              <a:gd name="T2" fmla="*/ 0 w 454"/>
              <a:gd name="T3" fmla="*/ 0 h 1361"/>
              <a:gd name="T4" fmla="*/ 2147483646 w 454"/>
              <a:gd name="T5" fmla="*/ 2147483646 h 1361"/>
              <a:gd name="T6" fmla="*/ 2147483646 w 454"/>
              <a:gd name="T7" fmla="*/ 2147483646 h 1361"/>
              <a:gd name="T8" fmla="*/ 0 w 454"/>
              <a:gd name="T9" fmla="*/ 2147483646 h 13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4"/>
              <a:gd name="T16" fmla="*/ 0 h 1361"/>
              <a:gd name="T17" fmla="*/ 454 w 454"/>
              <a:gd name="T18" fmla="*/ 1361 h 13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4" h="1361">
                <a:moveTo>
                  <a:pt x="0" y="953"/>
                </a:moveTo>
                <a:lnTo>
                  <a:pt x="0" y="0"/>
                </a:lnTo>
                <a:lnTo>
                  <a:pt x="454" y="363"/>
                </a:lnTo>
                <a:lnTo>
                  <a:pt x="454" y="1361"/>
                </a:lnTo>
                <a:lnTo>
                  <a:pt x="0" y="953"/>
                </a:lnTo>
                <a:close/>
              </a:path>
            </a:pathLst>
          </a:custGeom>
          <a:solidFill>
            <a:srgbClr val="DDFF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00" name="Line 84"/>
          <p:cNvSpPr>
            <a:spLocks noChangeShapeType="1"/>
          </p:cNvSpPr>
          <p:nvPr/>
        </p:nvSpPr>
        <p:spPr bwMode="auto">
          <a:xfrm flipH="1" flipV="1">
            <a:off x="5292725" y="2565400"/>
            <a:ext cx="506413" cy="442913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01" name="Line 85"/>
          <p:cNvSpPr>
            <a:spLocks noChangeShapeType="1"/>
          </p:cNvSpPr>
          <p:nvPr/>
        </p:nvSpPr>
        <p:spPr bwMode="auto">
          <a:xfrm>
            <a:off x="3563938" y="2420938"/>
            <a:ext cx="576262" cy="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49" name="Line 86"/>
          <p:cNvSpPr>
            <a:spLocks noChangeShapeType="1"/>
          </p:cNvSpPr>
          <p:nvPr/>
        </p:nvSpPr>
        <p:spPr bwMode="auto">
          <a:xfrm>
            <a:off x="5795963" y="29241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03" name="Line 87"/>
          <p:cNvSpPr>
            <a:spLocks noChangeShapeType="1"/>
          </p:cNvSpPr>
          <p:nvPr/>
        </p:nvSpPr>
        <p:spPr bwMode="auto">
          <a:xfrm>
            <a:off x="5795963" y="2997200"/>
            <a:ext cx="720725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04" name="Line 88"/>
          <p:cNvSpPr>
            <a:spLocks noChangeShapeType="1"/>
          </p:cNvSpPr>
          <p:nvPr/>
        </p:nvSpPr>
        <p:spPr bwMode="auto">
          <a:xfrm>
            <a:off x="6300788" y="3452813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06" name="Line 90"/>
          <p:cNvSpPr>
            <a:spLocks noChangeShapeType="1"/>
          </p:cNvSpPr>
          <p:nvPr/>
        </p:nvSpPr>
        <p:spPr bwMode="auto">
          <a:xfrm>
            <a:off x="5989638" y="3184525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07" name="Oval 91"/>
          <p:cNvSpPr>
            <a:spLocks noChangeArrowheads="1"/>
          </p:cNvSpPr>
          <p:nvPr/>
        </p:nvSpPr>
        <p:spPr bwMode="auto">
          <a:xfrm rot="-1372110">
            <a:off x="6007100" y="2444750"/>
            <a:ext cx="300038" cy="5429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3" name="Line 73"/>
          <p:cNvSpPr>
            <a:spLocks noChangeShapeType="1"/>
          </p:cNvSpPr>
          <p:nvPr/>
        </p:nvSpPr>
        <p:spPr bwMode="auto">
          <a:xfrm flipV="1">
            <a:off x="6138863" y="1916113"/>
            <a:ext cx="17462" cy="2592387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08" name="Line 92"/>
          <p:cNvSpPr>
            <a:spLocks noChangeShapeType="1"/>
          </p:cNvSpPr>
          <p:nvPr/>
        </p:nvSpPr>
        <p:spPr bwMode="auto">
          <a:xfrm>
            <a:off x="5064125" y="1828800"/>
            <a:ext cx="1366838" cy="1116013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09" name="Line 93"/>
          <p:cNvSpPr>
            <a:spLocks noChangeShapeType="1"/>
          </p:cNvSpPr>
          <p:nvPr/>
        </p:nvSpPr>
        <p:spPr bwMode="auto">
          <a:xfrm flipV="1">
            <a:off x="4070350" y="4652963"/>
            <a:ext cx="2230438" cy="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10" name="Line 94"/>
          <p:cNvSpPr>
            <a:spLocks noChangeShapeType="1"/>
          </p:cNvSpPr>
          <p:nvPr/>
        </p:nvSpPr>
        <p:spPr bwMode="auto">
          <a:xfrm flipV="1">
            <a:off x="5986463" y="2586038"/>
            <a:ext cx="7937" cy="1781175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11" name="Line 95"/>
          <p:cNvSpPr>
            <a:spLocks noChangeShapeType="1"/>
          </p:cNvSpPr>
          <p:nvPr/>
        </p:nvSpPr>
        <p:spPr bwMode="auto">
          <a:xfrm flipV="1">
            <a:off x="6289675" y="2836863"/>
            <a:ext cx="12700" cy="181610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59" name="Text Box 96"/>
          <p:cNvSpPr txBox="1">
            <a:spLocks noChangeArrowheads="1"/>
          </p:cNvSpPr>
          <p:nvPr/>
        </p:nvSpPr>
        <p:spPr bwMode="auto">
          <a:xfrm>
            <a:off x="6372225" y="1773238"/>
            <a:ext cx="612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 b="1" dirty="0">
                <a:latin typeface="Arial" charset="0"/>
              </a:rPr>
              <a:t>W</a:t>
            </a:r>
            <a:endParaRPr lang="ru-RU" altLang="ru-RU" sz="1800" b="1" dirty="0">
              <a:latin typeface="Arial" charset="0"/>
            </a:endParaRPr>
          </a:p>
        </p:txBody>
      </p:sp>
      <p:sp>
        <p:nvSpPr>
          <p:cNvPr id="9296" name="Line 80"/>
          <p:cNvSpPr>
            <a:spLocks noChangeShapeType="1"/>
          </p:cNvSpPr>
          <p:nvPr/>
        </p:nvSpPr>
        <p:spPr bwMode="auto">
          <a:xfrm>
            <a:off x="5292725" y="2420938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15" name="Line 99"/>
          <p:cNvSpPr>
            <a:spLocks noChangeShapeType="1"/>
          </p:cNvSpPr>
          <p:nvPr/>
        </p:nvSpPr>
        <p:spPr bwMode="auto">
          <a:xfrm>
            <a:off x="4865688" y="3641725"/>
            <a:ext cx="1643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16" name="Line 100"/>
          <p:cNvSpPr>
            <a:spLocks noChangeShapeType="1"/>
          </p:cNvSpPr>
          <p:nvPr/>
        </p:nvSpPr>
        <p:spPr bwMode="auto">
          <a:xfrm>
            <a:off x="5295900" y="300355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17" name="Line 101"/>
          <p:cNvSpPr>
            <a:spLocks noChangeShapeType="1"/>
          </p:cNvSpPr>
          <p:nvPr/>
        </p:nvSpPr>
        <p:spPr bwMode="auto">
          <a:xfrm>
            <a:off x="3059113" y="2781300"/>
            <a:ext cx="0" cy="86360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18" name="Line 102"/>
          <p:cNvSpPr>
            <a:spLocks noChangeShapeType="1"/>
          </p:cNvSpPr>
          <p:nvPr/>
        </p:nvSpPr>
        <p:spPr bwMode="auto">
          <a:xfrm>
            <a:off x="3062288" y="3652838"/>
            <a:ext cx="788987" cy="782637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19" name="Line 103"/>
          <p:cNvSpPr>
            <a:spLocks noChangeShapeType="1"/>
          </p:cNvSpPr>
          <p:nvPr/>
        </p:nvSpPr>
        <p:spPr bwMode="auto">
          <a:xfrm>
            <a:off x="3935413" y="4008438"/>
            <a:ext cx="223837" cy="219075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20" name="Line 104"/>
          <p:cNvSpPr>
            <a:spLocks noChangeShapeType="1"/>
          </p:cNvSpPr>
          <p:nvPr/>
        </p:nvSpPr>
        <p:spPr bwMode="auto">
          <a:xfrm>
            <a:off x="4000500" y="1579563"/>
            <a:ext cx="1081088" cy="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21" name="Line 105"/>
          <p:cNvSpPr>
            <a:spLocks noChangeShapeType="1"/>
          </p:cNvSpPr>
          <p:nvPr/>
        </p:nvSpPr>
        <p:spPr bwMode="auto">
          <a:xfrm>
            <a:off x="4010025" y="2062163"/>
            <a:ext cx="1065213" cy="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68" name="Freeform 8"/>
          <p:cNvSpPr>
            <a:spLocks/>
          </p:cNvSpPr>
          <p:nvPr/>
        </p:nvSpPr>
        <p:spPr bwMode="auto">
          <a:xfrm>
            <a:off x="4140200" y="1844675"/>
            <a:ext cx="1152525" cy="576263"/>
          </a:xfrm>
          <a:custGeom>
            <a:avLst/>
            <a:gdLst>
              <a:gd name="T0" fmla="*/ 2147483646 w 681"/>
              <a:gd name="T1" fmla="*/ 2147483646 h 317"/>
              <a:gd name="T2" fmla="*/ 0 w 681"/>
              <a:gd name="T3" fmla="*/ 0 h 317"/>
              <a:gd name="T4" fmla="*/ 2147483646 w 681"/>
              <a:gd name="T5" fmla="*/ 0 h 317"/>
              <a:gd name="T6" fmla="*/ 2147483646 w 681"/>
              <a:gd name="T7" fmla="*/ 2147483646 h 317"/>
              <a:gd name="T8" fmla="*/ 2147483646 w 681"/>
              <a:gd name="T9" fmla="*/ 2147483646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1"/>
              <a:gd name="T16" fmla="*/ 0 h 317"/>
              <a:gd name="T17" fmla="*/ 681 w 681"/>
              <a:gd name="T18" fmla="*/ 317 h 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1" h="317">
                <a:moveTo>
                  <a:pt x="408" y="317"/>
                </a:moveTo>
                <a:lnTo>
                  <a:pt x="0" y="0"/>
                </a:lnTo>
                <a:lnTo>
                  <a:pt x="272" y="0"/>
                </a:lnTo>
                <a:lnTo>
                  <a:pt x="681" y="317"/>
                </a:lnTo>
                <a:lnTo>
                  <a:pt x="408" y="317"/>
                </a:lnTo>
                <a:close/>
              </a:path>
            </a:pathLst>
          </a:custGeom>
          <a:solidFill>
            <a:srgbClr val="FFFD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69" name="Freeform 19"/>
          <p:cNvSpPr>
            <a:spLocks/>
          </p:cNvSpPr>
          <p:nvPr/>
        </p:nvSpPr>
        <p:spPr bwMode="auto">
          <a:xfrm>
            <a:off x="4140200" y="1844675"/>
            <a:ext cx="719138" cy="1800225"/>
          </a:xfrm>
          <a:custGeom>
            <a:avLst/>
            <a:gdLst>
              <a:gd name="T0" fmla="*/ 0 w 408"/>
              <a:gd name="T1" fmla="*/ 2147483646 h 998"/>
              <a:gd name="T2" fmla="*/ 2147483646 w 408"/>
              <a:gd name="T3" fmla="*/ 2147483646 h 998"/>
              <a:gd name="T4" fmla="*/ 2147483646 w 408"/>
              <a:gd name="T5" fmla="*/ 2147483646 h 998"/>
              <a:gd name="T6" fmla="*/ 0 w 408"/>
              <a:gd name="T7" fmla="*/ 0 h 998"/>
              <a:gd name="T8" fmla="*/ 0 w 408"/>
              <a:gd name="T9" fmla="*/ 2147483646 h 9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8"/>
              <a:gd name="T16" fmla="*/ 0 h 998"/>
              <a:gd name="T17" fmla="*/ 408 w 408"/>
              <a:gd name="T18" fmla="*/ 998 h 9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8" h="998">
                <a:moveTo>
                  <a:pt x="0" y="635"/>
                </a:moveTo>
                <a:lnTo>
                  <a:pt x="408" y="998"/>
                </a:lnTo>
                <a:lnTo>
                  <a:pt x="408" y="317"/>
                </a:lnTo>
                <a:lnTo>
                  <a:pt x="0" y="0"/>
                </a:lnTo>
                <a:lnTo>
                  <a:pt x="0" y="635"/>
                </a:lnTo>
                <a:close/>
              </a:path>
            </a:pathLst>
          </a:custGeom>
          <a:solidFill>
            <a:srgbClr val="B3FFB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70" name="Oval 25"/>
          <p:cNvSpPr>
            <a:spLocks noChangeArrowheads="1"/>
          </p:cNvSpPr>
          <p:nvPr/>
        </p:nvSpPr>
        <p:spPr bwMode="auto">
          <a:xfrm rot="-1372110">
            <a:off x="4337050" y="2420938"/>
            <a:ext cx="300038" cy="647700"/>
          </a:xfrm>
          <a:prstGeom prst="ellipse">
            <a:avLst/>
          </a:prstGeom>
          <a:gradFill rotWithShape="1">
            <a:gsLst>
              <a:gs pos="0">
                <a:srgbClr val="FFAA71"/>
              </a:gs>
              <a:gs pos="100000">
                <a:srgbClr val="FFFDBD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9256" name="Line 40"/>
          <p:cNvSpPr>
            <a:spLocks noChangeShapeType="1"/>
          </p:cNvSpPr>
          <p:nvPr/>
        </p:nvSpPr>
        <p:spPr bwMode="auto">
          <a:xfrm flipH="1" flipV="1">
            <a:off x="3563938" y="2060575"/>
            <a:ext cx="857250" cy="876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57" name="Line 41"/>
          <p:cNvSpPr>
            <a:spLocks noChangeShapeType="1"/>
          </p:cNvSpPr>
          <p:nvPr/>
        </p:nvSpPr>
        <p:spPr bwMode="auto">
          <a:xfrm flipH="1" flipV="1">
            <a:off x="3563938" y="1557338"/>
            <a:ext cx="936625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22" name="Line 106"/>
          <p:cNvSpPr>
            <a:spLocks noChangeShapeType="1"/>
          </p:cNvSpPr>
          <p:nvPr/>
        </p:nvSpPr>
        <p:spPr bwMode="auto">
          <a:xfrm flipH="1" flipV="1">
            <a:off x="5072063" y="1592263"/>
            <a:ext cx="1071562" cy="871537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23" name="Line 107"/>
          <p:cNvSpPr>
            <a:spLocks noChangeShapeType="1"/>
          </p:cNvSpPr>
          <p:nvPr/>
        </p:nvSpPr>
        <p:spPr bwMode="auto">
          <a:xfrm flipH="1" flipV="1">
            <a:off x="5068888" y="2062163"/>
            <a:ext cx="1071562" cy="892175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13" name="Rectangle 97"/>
          <p:cNvSpPr>
            <a:spLocks noChangeArrowheads="1"/>
          </p:cNvSpPr>
          <p:nvPr/>
        </p:nvSpPr>
        <p:spPr bwMode="auto">
          <a:xfrm>
            <a:off x="382137" y="327546"/>
            <a:ext cx="8187187" cy="5704763"/>
          </a:xfrm>
          <a:prstGeom prst="rect">
            <a:avLst/>
          </a:prstGeom>
          <a:solidFill>
            <a:srgbClr val="4D4D4D">
              <a:alpha val="90979"/>
            </a:srgbClr>
          </a:solidFill>
          <a:ln w="9525">
            <a:solidFill>
              <a:srgbClr val="666699">
                <a:alpha val="76862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9314" name="Text Box 98"/>
          <p:cNvSpPr txBox="1">
            <a:spLocks noChangeArrowheads="1"/>
          </p:cNvSpPr>
          <p:nvPr/>
        </p:nvSpPr>
        <p:spPr bwMode="auto">
          <a:xfrm>
            <a:off x="834782" y="950148"/>
            <a:ext cx="749824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3200" i="1" dirty="0" smtClean="0">
                <a:solidFill>
                  <a:schemeClr val="bg1"/>
                </a:solidFill>
                <a:latin typeface="Arial" charset="0"/>
              </a:rPr>
              <a:t>    </a:t>
            </a:r>
            <a:r>
              <a:rPr lang="ru-RU" altLang="ru-RU" sz="3200" i="1" dirty="0" smtClean="0">
                <a:solidFill>
                  <a:schemeClr val="bg1"/>
                </a:solidFill>
                <a:latin typeface="Arial" charset="0"/>
              </a:rPr>
              <a:t>Для </a:t>
            </a:r>
            <a:r>
              <a:rPr lang="ru-RU" altLang="ru-RU" sz="3200" i="1" dirty="0">
                <a:solidFill>
                  <a:schemeClr val="bg1"/>
                </a:solidFill>
                <a:latin typeface="Arial" charset="0"/>
              </a:rPr>
              <a:t>того, чтобы выявить форму предмета, не всегда бывает достаточно двух проекций. В этом случае надо построить еще одну плоскость. Третью плоскость проекций называют </a:t>
            </a:r>
            <a:r>
              <a:rPr lang="ru-RU" altLang="ru-RU" sz="3200" b="1" i="1" dirty="0">
                <a:solidFill>
                  <a:schemeClr val="bg1"/>
                </a:solidFill>
                <a:latin typeface="Arial" charset="0"/>
              </a:rPr>
              <a:t>профильной</a:t>
            </a:r>
            <a:r>
              <a:rPr lang="ru-RU" altLang="ru-RU" sz="3200" i="1" dirty="0">
                <a:solidFill>
                  <a:schemeClr val="bg1"/>
                </a:solidFill>
                <a:latin typeface="Arial" charset="0"/>
              </a:rPr>
              <a:t>, а полученную на ней проекцию – </a:t>
            </a:r>
            <a:r>
              <a:rPr lang="ru-RU" altLang="ru-RU" sz="3200" b="1" i="1" dirty="0">
                <a:solidFill>
                  <a:schemeClr val="bg1"/>
                </a:solidFill>
                <a:latin typeface="Arial" charset="0"/>
              </a:rPr>
              <a:t>профильной проекцией предмета</a:t>
            </a:r>
            <a:r>
              <a:rPr lang="ru-RU" altLang="ru-RU" sz="3200" i="1" dirty="0">
                <a:solidFill>
                  <a:schemeClr val="bg1"/>
                </a:solidFill>
                <a:latin typeface="Arial" charset="0"/>
              </a:rPr>
              <a:t>. Ее обозначают буквой </a:t>
            </a:r>
            <a:r>
              <a:rPr lang="en-US" altLang="ru-RU" sz="3200" b="1" i="1" dirty="0">
                <a:solidFill>
                  <a:schemeClr val="bg1"/>
                </a:solidFill>
                <a:latin typeface="Arial" charset="0"/>
              </a:rPr>
              <a:t>W</a:t>
            </a:r>
            <a:endParaRPr lang="ru-RU" altLang="ru-RU" sz="3200" i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5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9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9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9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500"/>
                                        <p:tgtEl>
                                          <p:spTgt spid="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4" dur="500"/>
                                        <p:tgtEl>
                                          <p:spTgt spid="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2" dur="500"/>
                                        <p:tgtEl>
                                          <p:spTgt spid="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5" dur="500"/>
                                        <p:tgtEl>
                                          <p:spTgt spid="9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4" grpId="0" animBg="1"/>
      <p:bldP spid="9247" grpId="0" animBg="1"/>
      <p:bldP spid="9248" grpId="0" animBg="1"/>
      <p:bldP spid="9250" grpId="0" animBg="1"/>
      <p:bldP spid="9251" grpId="0" animBg="1"/>
      <p:bldP spid="9252" grpId="0" animBg="1"/>
      <p:bldP spid="9253" grpId="0" animBg="1"/>
      <p:bldP spid="9254" grpId="0" animBg="1"/>
      <p:bldP spid="9255" grpId="0" animBg="1"/>
      <p:bldP spid="9258" grpId="0" animBg="1"/>
      <p:bldP spid="9259" grpId="0" animBg="1"/>
      <p:bldP spid="9260" grpId="0" animBg="1"/>
      <p:bldP spid="9261" grpId="0" animBg="1"/>
      <p:bldP spid="9262" grpId="0" animBg="1"/>
      <p:bldP spid="9263" grpId="0" animBg="1"/>
      <p:bldP spid="9264" grpId="0" animBg="1"/>
      <p:bldP spid="9265" grpId="0" animBg="1"/>
      <p:bldP spid="9266" grpId="0" animBg="1"/>
      <p:bldP spid="9267" grpId="0" animBg="1"/>
      <p:bldP spid="9268" grpId="0" animBg="1"/>
      <p:bldP spid="9269" grpId="0" animBg="1"/>
      <p:bldP spid="9270" grpId="0" animBg="1"/>
      <p:bldP spid="9271" grpId="0" animBg="1"/>
      <p:bldP spid="9272" grpId="0" animBg="1"/>
      <p:bldP spid="9273" grpId="0" animBg="1"/>
      <p:bldP spid="9274" grpId="0" animBg="1"/>
      <p:bldP spid="9275" grpId="0" animBg="1"/>
      <p:bldP spid="9276" grpId="0" animBg="1"/>
      <p:bldP spid="9278" grpId="0" animBg="1"/>
      <p:bldP spid="9279" grpId="0" animBg="1"/>
      <p:bldP spid="9280" grpId="0" animBg="1"/>
      <p:bldP spid="9284" grpId="0" animBg="1"/>
      <p:bldP spid="9286" grpId="0" animBg="1"/>
      <p:bldP spid="9287" grpId="0" animBg="1"/>
      <p:bldP spid="9288" grpId="0" animBg="1"/>
      <p:bldP spid="9290" grpId="0" animBg="1"/>
      <p:bldP spid="9291" grpId="0" animBg="1"/>
      <p:bldP spid="9292" grpId="0" animBg="1"/>
      <p:bldP spid="9293" grpId="0" animBg="1"/>
      <p:bldP spid="9294" grpId="0" animBg="1"/>
      <p:bldP spid="9295" grpId="0" animBg="1"/>
      <p:bldP spid="9297" grpId="0" animBg="1"/>
      <p:bldP spid="9298" grpId="0" animBg="1"/>
      <p:bldP spid="9299" grpId="0" animBg="1"/>
      <p:bldP spid="9300" grpId="0" animBg="1"/>
      <p:bldP spid="9301" grpId="0" animBg="1"/>
      <p:bldP spid="9303" grpId="0" animBg="1"/>
      <p:bldP spid="9304" grpId="0" animBg="1"/>
      <p:bldP spid="9306" grpId="0" animBg="1"/>
      <p:bldP spid="9307" grpId="0" animBg="1"/>
      <p:bldP spid="3" grpId="0" animBg="1"/>
      <p:bldP spid="9308" grpId="0" animBg="1"/>
      <p:bldP spid="9309" grpId="0" animBg="1"/>
      <p:bldP spid="9310" grpId="0" animBg="1"/>
      <p:bldP spid="9311" grpId="0" animBg="1"/>
      <p:bldP spid="9296" grpId="0" animBg="1"/>
      <p:bldP spid="9315" grpId="0" animBg="1"/>
      <p:bldP spid="9316" grpId="0" animBg="1"/>
      <p:bldP spid="9317" grpId="0" animBg="1"/>
      <p:bldP spid="9318" grpId="0" animBg="1"/>
      <p:bldP spid="9319" grpId="0" animBg="1"/>
      <p:bldP spid="9320" grpId="0" animBg="1"/>
      <p:bldP spid="9321" grpId="0" animBg="1"/>
      <p:bldP spid="9256" grpId="0" animBg="1"/>
      <p:bldP spid="9257" grpId="0" animBg="1"/>
      <p:bldP spid="9322" grpId="0" animBg="1"/>
      <p:bldP spid="9323" grpId="0" animBg="1"/>
      <p:bldP spid="9313" grpId="0" animBg="1"/>
      <p:bldP spid="931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969696"/>
              </a:gs>
            </a:gsLst>
            <a:lin ang="0" scaled="1"/>
          </a:gradFill>
          <a:ln>
            <a:noFill/>
          </a:ln>
          <a:effectLst>
            <a:outerShdw blurRad="63500" dist="252088" dir="2454863" algn="ctr" rotWithShape="0">
              <a:srgbClr val="333333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82738" y="188913"/>
            <a:ext cx="7561262" cy="287337"/>
          </a:xfrm>
          <a:effectLst>
            <a:outerShdw dist="35921" dir="2700000" algn="ctr" rotWithShape="0">
              <a:schemeClr val="bg1"/>
            </a:outerShdw>
          </a:effec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>
                <a:solidFill>
                  <a:srgbClr val="292929"/>
                </a:solidFill>
              </a:rPr>
              <a:t>Прямоугольное проецирование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5076825" y="765175"/>
            <a:ext cx="1795463" cy="4332288"/>
          </a:xfrm>
          <a:custGeom>
            <a:avLst/>
            <a:gdLst>
              <a:gd name="T0" fmla="*/ 0 w 1131"/>
              <a:gd name="T1" fmla="*/ 0 h 2729"/>
              <a:gd name="T2" fmla="*/ 0 w 1131"/>
              <a:gd name="T3" fmla="*/ 2147483646 h 2729"/>
              <a:gd name="T4" fmla="*/ 2147483646 w 1131"/>
              <a:gd name="T5" fmla="*/ 2147483646 h 2729"/>
              <a:gd name="T6" fmla="*/ 2147483646 w 1131"/>
              <a:gd name="T7" fmla="*/ 2147483646 h 2729"/>
              <a:gd name="T8" fmla="*/ 2147483646 w 1131"/>
              <a:gd name="T9" fmla="*/ 2147483646 h 2729"/>
              <a:gd name="T10" fmla="*/ 2147483646 w 1131"/>
              <a:gd name="T11" fmla="*/ 2147483646 h 2729"/>
              <a:gd name="T12" fmla="*/ 2147483646 w 1131"/>
              <a:gd name="T13" fmla="*/ 2147483646 h 2729"/>
              <a:gd name="T14" fmla="*/ 2147483646 w 1131"/>
              <a:gd name="T15" fmla="*/ 2147483646 h 2729"/>
              <a:gd name="T16" fmla="*/ 2147483646 w 1131"/>
              <a:gd name="T17" fmla="*/ 2147483646 h 2729"/>
              <a:gd name="T18" fmla="*/ 2147483646 w 1131"/>
              <a:gd name="T19" fmla="*/ 2147483646 h 2729"/>
              <a:gd name="T20" fmla="*/ 2147483646 w 1131"/>
              <a:gd name="T21" fmla="*/ 2147483646 h 2729"/>
              <a:gd name="T22" fmla="*/ 2147483646 w 1131"/>
              <a:gd name="T23" fmla="*/ 2147483646 h 2729"/>
              <a:gd name="T24" fmla="*/ 2147483646 w 1131"/>
              <a:gd name="T25" fmla="*/ 2147483646 h 2729"/>
              <a:gd name="T26" fmla="*/ 2147483646 w 1131"/>
              <a:gd name="T27" fmla="*/ 2147483646 h 2729"/>
              <a:gd name="T28" fmla="*/ 2147483646 w 1131"/>
              <a:gd name="T29" fmla="*/ 2147483646 h 2729"/>
              <a:gd name="T30" fmla="*/ 2147483646 w 1131"/>
              <a:gd name="T31" fmla="*/ 2147483646 h 2729"/>
              <a:gd name="T32" fmla="*/ 2147483646 w 1131"/>
              <a:gd name="T33" fmla="*/ 2147483646 h 2729"/>
              <a:gd name="T34" fmla="*/ 2147483646 w 1131"/>
              <a:gd name="T35" fmla="*/ 2147483646 h 2729"/>
              <a:gd name="T36" fmla="*/ 2147483646 w 1131"/>
              <a:gd name="T37" fmla="*/ 2147483646 h 2729"/>
              <a:gd name="T38" fmla="*/ 2147483646 w 1131"/>
              <a:gd name="T39" fmla="*/ 2147483646 h 2729"/>
              <a:gd name="T40" fmla="*/ 2147483646 w 1131"/>
              <a:gd name="T41" fmla="*/ 2147483646 h 2729"/>
              <a:gd name="T42" fmla="*/ 2147483646 w 1131"/>
              <a:gd name="T43" fmla="*/ 2147483646 h 2729"/>
              <a:gd name="T44" fmla="*/ 2147483646 w 1131"/>
              <a:gd name="T45" fmla="*/ 2147483646 h 2729"/>
              <a:gd name="T46" fmla="*/ 2147483646 w 1131"/>
              <a:gd name="T47" fmla="*/ 2147483646 h 2729"/>
              <a:gd name="T48" fmla="*/ 0 w 1131"/>
              <a:gd name="T49" fmla="*/ 0 h 27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31"/>
              <a:gd name="T76" fmla="*/ 0 h 2729"/>
              <a:gd name="T77" fmla="*/ 1131 w 1131"/>
              <a:gd name="T78" fmla="*/ 2729 h 27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31" h="2729">
                <a:moveTo>
                  <a:pt x="0" y="0"/>
                </a:moveTo>
                <a:lnTo>
                  <a:pt x="0" y="1814"/>
                </a:lnTo>
                <a:cubicBezTo>
                  <a:pt x="363" y="2116"/>
                  <a:pt x="722" y="2423"/>
                  <a:pt x="1088" y="2721"/>
                </a:cubicBezTo>
                <a:cubicBezTo>
                  <a:pt x="1098" y="2729"/>
                  <a:pt x="1073" y="2699"/>
                  <a:pt x="1072" y="2686"/>
                </a:cubicBezTo>
                <a:cubicBezTo>
                  <a:pt x="1065" y="2612"/>
                  <a:pt x="1068" y="2537"/>
                  <a:pt x="1064" y="2463"/>
                </a:cubicBezTo>
                <a:cubicBezTo>
                  <a:pt x="1061" y="2413"/>
                  <a:pt x="1036" y="2362"/>
                  <a:pt x="1028" y="2312"/>
                </a:cubicBezTo>
                <a:cubicBezTo>
                  <a:pt x="1029" y="2288"/>
                  <a:pt x="999" y="2046"/>
                  <a:pt x="1057" y="1959"/>
                </a:cubicBezTo>
                <a:cubicBezTo>
                  <a:pt x="1071" y="1916"/>
                  <a:pt x="1079" y="1872"/>
                  <a:pt x="1093" y="1829"/>
                </a:cubicBezTo>
                <a:cubicBezTo>
                  <a:pt x="1095" y="1594"/>
                  <a:pt x="1093" y="1359"/>
                  <a:pt x="1100" y="1124"/>
                </a:cubicBezTo>
                <a:cubicBezTo>
                  <a:pt x="1101" y="1105"/>
                  <a:pt x="1129" y="1076"/>
                  <a:pt x="1129" y="1052"/>
                </a:cubicBezTo>
                <a:cubicBezTo>
                  <a:pt x="1131" y="917"/>
                  <a:pt x="1129" y="783"/>
                  <a:pt x="1129" y="648"/>
                </a:cubicBezTo>
                <a:cubicBezTo>
                  <a:pt x="1117" y="636"/>
                  <a:pt x="1109" y="616"/>
                  <a:pt x="1093" y="612"/>
                </a:cubicBezTo>
                <a:cubicBezTo>
                  <a:pt x="1043" y="600"/>
                  <a:pt x="992" y="577"/>
                  <a:pt x="949" y="548"/>
                </a:cubicBezTo>
                <a:cubicBezTo>
                  <a:pt x="911" y="522"/>
                  <a:pt x="885" y="475"/>
                  <a:pt x="841" y="461"/>
                </a:cubicBezTo>
                <a:cubicBezTo>
                  <a:pt x="813" y="440"/>
                  <a:pt x="781" y="422"/>
                  <a:pt x="748" y="411"/>
                </a:cubicBezTo>
                <a:cubicBezTo>
                  <a:pt x="719" y="382"/>
                  <a:pt x="676" y="368"/>
                  <a:pt x="647" y="339"/>
                </a:cubicBezTo>
                <a:cubicBezTo>
                  <a:pt x="626" y="318"/>
                  <a:pt x="618" y="298"/>
                  <a:pt x="589" y="288"/>
                </a:cubicBezTo>
                <a:cubicBezTo>
                  <a:pt x="569" y="258"/>
                  <a:pt x="540" y="243"/>
                  <a:pt x="510" y="224"/>
                </a:cubicBezTo>
                <a:cubicBezTo>
                  <a:pt x="498" y="217"/>
                  <a:pt x="492" y="204"/>
                  <a:pt x="481" y="195"/>
                </a:cubicBezTo>
                <a:cubicBezTo>
                  <a:pt x="456" y="175"/>
                  <a:pt x="424" y="150"/>
                  <a:pt x="395" y="137"/>
                </a:cubicBezTo>
                <a:cubicBezTo>
                  <a:pt x="358" y="121"/>
                  <a:pt x="311" y="107"/>
                  <a:pt x="272" y="101"/>
                </a:cubicBezTo>
                <a:cubicBezTo>
                  <a:pt x="233" y="88"/>
                  <a:pt x="203" y="82"/>
                  <a:pt x="164" y="72"/>
                </a:cubicBezTo>
                <a:cubicBezTo>
                  <a:pt x="156" y="70"/>
                  <a:pt x="115" y="56"/>
                  <a:pt x="100" y="51"/>
                </a:cubicBezTo>
                <a:cubicBezTo>
                  <a:pt x="93" y="49"/>
                  <a:pt x="78" y="44"/>
                  <a:pt x="78" y="44"/>
                </a:cubicBezTo>
                <a:cubicBezTo>
                  <a:pt x="54" y="19"/>
                  <a:pt x="22" y="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5" name="Freeform 5"/>
          <p:cNvSpPr>
            <a:spLocks/>
          </p:cNvSpPr>
          <p:nvPr/>
        </p:nvSpPr>
        <p:spPr bwMode="auto">
          <a:xfrm rot="10800000">
            <a:off x="1476375" y="765175"/>
            <a:ext cx="3600450" cy="2879725"/>
          </a:xfrm>
          <a:custGeom>
            <a:avLst/>
            <a:gdLst>
              <a:gd name="T0" fmla="*/ 0 w 2177"/>
              <a:gd name="T1" fmla="*/ 2147483646 h 1510"/>
              <a:gd name="T2" fmla="*/ 0 w 2177"/>
              <a:gd name="T3" fmla="*/ 0 h 1510"/>
              <a:gd name="T4" fmla="*/ 2147483646 w 2177"/>
              <a:gd name="T5" fmla="*/ 0 h 1510"/>
              <a:gd name="T6" fmla="*/ 2147483646 w 2177"/>
              <a:gd name="T7" fmla="*/ 2147483646 h 1510"/>
              <a:gd name="T8" fmla="*/ 2147483646 w 2177"/>
              <a:gd name="T9" fmla="*/ 2147483646 h 1510"/>
              <a:gd name="T10" fmla="*/ 2147483646 w 2177"/>
              <a:gd name="T11" fmla="*/ 2147483646 h 1510"/>
              <a:gd name="T12" fmla="*/ 2147483646 w 2177"/>
              <a:gd name="T13" fmla="*/ 2147483646 h 1510"/>
              <a:gd name="T14" fmla="*/ 2147483646 w 2177"/>
              <a:gd name="T15" fmla="*/ 2147483646 h 1510"/>
              <a:gd name="T16" fmla="*/ 2147483646 w 2177"/>
              <a:gd name="T17" fmla="*/ 2147483646 h 1510"/>
              <a:gd name="T18" fmla="*/ 0 w 2177"/>
              <a:gd name="T19" fmla="*/ 2147483646 h 15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77"/>
              <a:gd name="T31" fmla="*/ 0 h 1510"/>
              <a:gd name="T32" fmla="*/ 2177 w 2177"/>
              <a:gd name="T33" fmla="*/ 1510 h 151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77" h="1510">
                <a:moveTo>
                  <a:pt x="0" y="1497"/>
                </a:moveTo>
                <a:lnTo>
                  <a:pt x="0" y="0"/>
                </a:lnTo>
                <a:lnTo>
                  <a:pt x="2177" y="0"/>
                </a:lnTo>
                <a:lnTo>
                  <a:pt x="2177" y="1451"/>
                </a:lnTo>
                <a:cubicBezTo>
                  <a:pt x="2123" y="1397"/>
                  <a:pt x="2060" y="1479"/>
                  <a:pt x="2002" y="1482"/>
                </a:cubicBezTo>
                <a:cubicBezTo>
                  <a:pt x="1893" y="1487"/>
                  <a:pt x="1785" y="1488"/>
                  <a:pt x="1676" y="1491"/>
                </a:cubicBezTo>
                <a:cubicBezTo>
                  <a:pt x="1424" y="1487"/>
                  <a:pt x="1211" y="1510"/>
                  <a:pt x="979" y="1457"/>
                </a:cubicBezTo>
                <a:cubicBezTo>
                  <a:pt x="852" y="1390"/>
                  <a:pt x="807" y="1434"/>
                  <a:pt x="601" y="1439"/>
                </a:cubicBezTo>
                <a:cubicBezTo>
                  <a:pt x="480" y="1450"/>
                  <a:pt x="362" y="1473"/>
                  <a:pt x="240" y="1482"/>
                </a:cubicBezTo>
                <a:cubicBezTo>
                  <a:pt x="121" y="1500"/>
                  <a:pt x="200" y="1490"/>
                  <a:pt x="0" y="1497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6" name="Freeform 6"/>
          <p:cNvSpPr>
            <a:spLocks/>
          </p:cNvSpPr>
          <p:nvPr/>
        </p:nvSpPr>
        <p:spPr bwMode="auto">
          <a:xfrm>
            <a:off x="1476375" y="3644900"/>
            <a:ext cx="5327650" cy="1512888"/>
          </a:xfrm>
          <a:custGeom>
            <a:avLst/>
            <a:gdLst>
              <a:gd name="T0" fmla="*/ 0 w 3354"/>
              <a:gd name="T1" fmla="*/ 0 h 1226"/>
              <a:gd name="T2" fmla="*/ 2147483646 w 3354"/>
              <a:gd name="T3" fmla="*/ 2147483646 h 1226"/>
              <a:gd name="T4" fmla="*/ 2147483646 w 3354"/>
              <a:gd name="T5" fmla="*/ 2147483646 h 1226"/>
              <a:gd name="T6" fmla="*/ 2147483646 w 3354"/>
              <a:gd name="T7" fmla="*/ 2147483646 h 1226"/>
              <a:gd name="T8" fmla="*/ 2147483646 w 3354"/>
              <a:gd name="T9" fmla="*/ 2147483646 h 1226"/>
              <a:gd name="T10" fmla="*/ 2147483646 w 3354"/>
              <a:gd name="T11" fmla="*/ 2147483646 h 1226"/>
              <a:gd name="T12" fmla="*/ 2147483646 w 3354"/>
              <a:gd name="T13" fmla="*/ 2147483646 h 1226"/>
              <a:gd name="T14" fmla="*/ 2147483646 w 3354"/>
              <a:gd name="T15" fmla="*/ 2147483646 h 1226"/>
              <a:gd name="T16" fmla="*/ 2147483646 w 3354"/>
              <a:gd name="T17" fmla="*/ 2147483646 h 1226"/>
              <a:gd name="T18" fmla="*/ 2147483646 w 3354"/>
              <a:gd name="T19" fmla="*/ 2147483646 h 1226"/>
              <a:gd name="T20" fmla="*/ 2147483646 w 3354"/>
              <a:gd name="T21" fmla="*/ 2147483646 h 1226"/>
              <a:gd name="T22" fmla="*/ 2147483646 w 3354"/>
              <a:gd name="T23" fmla="*/ 2147483646 h 1226"/>
              <a:gd name="T24" fmla="*/ 2147483646 w 3354"/>
              <a:gd name="T25" fmla="*/ 2147483646 h 1226"/>
              <a:gd name="T26" fmla="*/ 2147483646 w 3354"/>
              <a:gd name="T27" fmla="*/ 0 h 1226"/>
              <a:gd name="T28" fmla="*/ 0 w 3354"/>
              <a:gd name="T29" fmla="*/ 0 h 12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354"/>
              <a:gd name="T46" fmla="*/ 0 h 1226"/>
              <a:gd name="T47" fmla="*/ 3354 w 3354"/>
              <a:gd name="T48" fmla="*/ 1226 h 12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354" h="1226">
                <a:moveTo>
                  <a:pt x="0" y="0"/>
                </a:moveTo>
                <a:lnTo>
                  <a:pt x="1134" y="1225"/>
                </a:lnTo>
                <a:cubicBezTo>
                  <a:pt x="1163" y="1226"/>
                  <a:pt x="1185" y="1206"/>
                  <a:pt x="1208" y="1205"/>
                </a:cubicBezTo>
                <a:cubicBezTo>
                  <a:pt x="1311" y="1198"/>
                  <a:pt x="1415" y="1200"/>
                  <a:pt x="1518" y="1198"/>
                </a:cubicBezTo>
                <a:cubicBezTo>
                  <a:pt x="1572" y="1176"/>
                  <a:pt x="1608" y="1169"/>
                  <a:pt x="1662" y="1154"/>
                </a:cubicBezTo>
                <a:cubicBezTo>
                  <a:pt x="1928" y="1163"/>
                  <a:pt x="2122" y="1166"/>
                  <a:pt x="2404" y="1162"/>
                </a:cubicBezTo>
                <a:cubicBezTo>
                  <a:pt x="2509" y="1154"/>
                  <a:pt x="2616" y="1143"/>
                  <a:pt x="2720" y="1169"/>
                </a:cubicBezTo>
                <a:cubicBezTo>
                  <a:pt x="2797" y="1166"/>
                  <a:pt x="2888" y="1173"/>
                  <a:pt x="2965" y="1147"/>
                </a:cubicBezTo>
                <a:cubicBezTo>
                  <a:pt x="3063" y="1152"/>
                  <a:pt x="3156" y="1163"/>
                  <a:pt x="3253" y="1169"/>
                </a:cubicBezTo>
                <a:cubicBezTo>
                  <a:pt x="3345" y="1162"/>
                  <a:pt x="3311" y="1162"/>
                  <a:pt x="3354" y="1162"/>
                </a:cubicBezTo>
                <a:cubicBezTo>
                  <a:pt x="3314" y="1099"/>
                  <a:pt x="3255" y="1055"/>
                  <a:pt x="3203" y="1003"/>
                </a:cubicBezTo>
                <a:cubicBezTo>
                  <a:pt x="3175" y="975"/>
                  <a:pt x="3149" y="938"/>
                  <a:pt x="3116" y="917"/>
                </a:cubicBezTo>
                <a:cubicBezTo>
                  <a:pt x="3111" y="910"/>
                  <a:pt x="3102" y="895"/>
                  <a:pt x="3102" y="895"/>
                </a:cubicBezTo>
                <a:lnTo>
                  <a:pt x="226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3160712" y="4724400"/>
            <a:ext cx="414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 b="1" smtClean="0">
                <a:latin typeface="Arial" charset="0"/>
              </a:rPr>
              <a:t>H</a:t>
            </a:r>
            <a:endParaRPr lang="ru-RU" altLang="ru-RU" sz="1800" b="1" dirty="0">
              <a:latin typeface="Arial" charset="0"/>
            </a:endParaRPr>
          </a:p>
        </p:txBody>
      </p:sp>
      <p:sp>
        <p:nvSpPr>
          <p:cNvPr id="25608" name="Freeform 32"/>
          <p:cNvSpPr>
            <a:spLocks/>
          </p:cNvSpPr>
          <p:nvPr/>
        </p:nvSpPr>
        <p:spPr bwMode="auto">
          <a:xfrm>
            <a:off x="2555875" y="1268413"/>
            <a:ext cx="1439863" cy="1512887"/>
          </a:xfrm>
          <a:custGeom>
            <a:avLst/>
            <a:gdLst>
              <a:gd name="T0" fmla="*/ 0 w 953"/>
              <a:gd name="T1" fmla="*/ 2147483646 h 998"/>
              <a:gd name="T2" fmla="*/ 2147483646 w 953"/>
              <a:gd name="T3" fmla="*/ 2147483646 h 998"/>
              <a:gd name="T4" fmla="*/ 2147483646 w 953"/>
              <a:gd name="T5" fmla="*/ 0 h 998"/>
              <a:gd name="T6" fmla="*/ 2147483646 w 953"/>
              <a:gd name="T7" fmla="*/ 0 h 998"/>
              <a:gd name="T8" fmla="*/ 2147483646 w 953"/>
              <a:gd name="T9" fmla="*/ 2147483646 h 998"/>
              <a:gd name="T10" fmla="*/ 0 w 953"/>
              <a:gd name="T11" fmla="*/ 2147483646 h 998"/>
              <a:gd name="T12" fmla="*/ 0 w 953"/>
              <a:gd name="T13" fmla="*/ 2147483646 h 9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53"/>
              <a:gd name="T22" fmla="*/ 0 h 998"/>
              <a:gd name="T23" fmla="*/ 953 w 953"/>
              <a:gd name="T24" fmla="*/ 998 h 9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53" h="998">
                <a:moveTo>
                  <a:pt x="0" y="771"/>
                </a:moveTo>
                <a:lnTo>
                  <a:pt x="680" y="771"/>
                </a:lnTo>
                <a:lnTo>
                  <a:pt x="680" y="0"/>
                </a:lnTo>
                <a:lnTo>
                  <a:pt x="953" y="0"/>
                </a:lnTo>
                <a:lnTo>
                  <a:pt x="953" y="998"/>
                </a:lnTo>
                <a:lnTo>
                  <a:pt x="0" y="998"/>
                </a:lnTo>
                <a:lnTo>
                  <a:pt x="0" y="771"/>
                </a:lnTo>
                <a:close/>
              </a:path>
            </a:pathLst>
          </a:custGeom>
          <a:solidFill>
            <a:srgbClr val="FFAA71">
              <a:alpha val="38823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9" name="Line 40"/>
          <p:cNvSpPr>
            <a:spLocks noChangeShapeType="1"/>
          </p:cNvSpPr>
          <p:nvPr/>
        </p:nvSpPr>
        <p:spPr bwMode="auto">
          <a:xfrm>
            <a:off x="3059113" y="2420938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0" name="Line 43"/>
          <p:cNvSpPr>
            <a:spLocks noChangeShapeType="1"/>
          </p:cNvSpPr>
          <p:nvPr/>
        </p:nvSpPr>
        <p:spPr bwMode="auto">
          <a:xfrm>
            <a:off x="3578225" y="1584325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1" name="Line 44"/>
          <p:cNvSpPr>
            <a:spLocks noChangeShapeType="1"/>
          </p:cNvSpPr>
          <p:nvPr/>
        </p:nvSpPr>
        <p:spPr bwMode="auto">
          <a:xfrm>
            <a:off x="3563938" y="2085975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2" name="Line 45"/>
          <p:cNvSpPr>
            <a:spLocks noChangeShapeType="1"/>
          </p:cNvSpPr>
          <p:nvPr/>
        </p:nvSpPr>
        <p:spPr bwMode="auto">
          <a:xfrm>
            <a:off x="3419475" y="1844675"/>
            <a:ext cx="16573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3" name="Line 46"/>
          <p:cNvSpPr>
            <a:spLocks noChangeShapeType="1"/>
          </p:cNvSpPr>
          <p:nvPr/>
        </p:nvSpPr>
        <p:spPr bwMode="auto">
          <a:xfrm>
            <a:off x="3995738" y="2781300"/>
            <a:ext cx="0" cy="86360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4" name="Freeform 47"/>
          <p:cNvSpPr>
            <a:spLocks/>
          </p:cNvSpPr>
          <p:nvPr/>
        </p:nvSpPr>
        <p:spPr bwMode="auto">
          <a:xfrm>
            <a:off x="3121025" y="4210050"/>
            <a:ext cx="1727200" cy="647700"/>
          </a:xfrm>
          <a:custGeom>
            <a:avLst/>
            <a:gdLst>
              <a:gd name="T0" fmla="*/ 2147483646 w 1088"/>
              <a:gd name="T1" fmla="*/ 2147483646 h 408"/>
              <a:gd name="T2" fmla="*/ 2147483646 w 1088"/>
              <a:gd name="T3" fmla="*/ 2147483646 h 408"/>
              <a:gd name="T4" fmla="*/ 2147483646 w 1088"/>
              <a:gd name="T5" fmla="*/ 2147483646 h 408"/>
              <a:gd name="T6" fmla="*/ 2147483646 w 1088"/>
              <a:gd name="T7" fmla="*/ 2147483646 h 408"/>
              <a:gd name="T8" fmla="*/ 2147483646 w 1088"/>
              <a:gd name="T9" fmla="*/ 2147483646 h 408"/>
              <a:gd name="T10" fmla="*/ 0 w 1088"/>
              <a:gd name="T11" fmla="*/ 0 h 408"/>
              <a:gd name="T12" fmla="*/ 2147483646 w 1088"/>
              <a:gd name="T13" fmla="*/ 0 h 408"/>
              <a:gd name="T14" fmla="*/ 2147483646 w 1088"/>
              <a:gd name="T15" fmla="*/ 2147483646 h 408"/>
              <a:gd name="T16" fmla="*/ 2147483646 w 1088"/>
              <a:gd name="T17" fmla="*/ 2147483646 h 4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88"/>
              <a:gd name="T28" fmla="*/ 0 h 408"/>
              <a:gd name="T29" fmla="*/ 1088 w 1088"/>
              <a:gd name="T30" fmla="*/ 408 h 4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88" h="408">
                <a:moveTo>
                  <a:pt x="408" y="408"/>
                </a:moveTo>
                <a:lnTo>
                  <a:pt x="272" y="272"/>
                </a:lnTo>
                <a:lnTo>
                  <a:pt x="589" y="272"/>
                </a:lnTo>
                <a:lnTo>
                  <a:pt x="453" y="136"/>
                </a:lnTo>
                <a:lnTo>
                  <a:pt x="136" y="136"/>
                </a:lnTo>
                <a:lnTo>
                  <a:pt x="0" y="0"/>
                </a:lnTo>
                <a:lnTo>
                  <a:pt x="635" y="0"/>
                </a:lnTo>
                <a:lnTo>
                  <a:pt x="1088" y="408"/>
                </a:lnTo>
                <a:lnTo>
                  <a:pt x="408" y="408"/>
                </a:lnTo>
                <a:close/>
              </a:path>
            </a:pathLst>
          </a:custGeom>
          <a:solidFill>
            <a:srgbClr val="FFFDBD">
              <a:alpha val="50980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5" name="Freeform 48"/>
          <p:cNvSpPr>
            <a:spLocks/>
          </p:cNvSpPr>
          <p:nvPr/>
        </p:nvSpPr>
        <p:spPr bwMode="auto">
          <a:xfrm>
            <a:off x="4116388" y="4210050"/>
            <a:ext cx="1217612" cy="647700"/>
          </a:xfrm>
          <a:custGeom>
            <a:avLst/>
            <a:gdLst>
              <a:gd name="T0" fmla="*/ 2147483646 w 681"/>
              <a:gd name="T1" fmla="*/ 2147483646 h 317"/>
              <a:gd name="T2" fmla="*/ 0 w 681"/>
              <a:gd name="T3" fmla="*/ 0 h 317"/>
              <a:gd name="T4" fmla="*/ 2147483646 w 681"/>
              <a:gd name="T5" fmla="*/ 0 h 317"/>
              <a:gd name="T6" fmla="*/ 2147483646 w 681"/>
              <a:gd name="T7" fmla="*/ 2147483646 h 317"/>
              <a:gd name="T8" fmla="*/ 2147483646 w 681"/>
              <a:gd name="T9" fmla="*/ 2147483646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1"/>
              <a:gd name="T16" fmla="*/ 0 h 317"/>
              <a:gd name="T17" fmla="*/ 681 w 681"/>
              <a:gd name="T18" fmla="*/ 317 h 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1" h="317">
                <a:moveTo>
                  <a:pt x="408" y="317"/>
                </a:moveTo>
                <a:lnTo>
                  <a:pt x="0" y="0"/>
                </a:lnTo>
                <a:lnTo>
                  <a:pt x="272" y="0"/>
                </a:lnTo>
                <a:lnTo>
                  <a:pt x="681" y="317"/>
                </a:lnTo>
                <a:lnTo>
                  <a:pt x="408" y="317"/>
                </a:lnTo>
                <a:close/>
              </a:path>
            </a:pathLst>
          </a:custGeom>
          <a:solidFill>
            <a:srgbClr val="FFFDBD">
              <a:alpha val="50195"/>
            </a:srgb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6" name="Line 49"/>
          <p:cNvSpPr>
            <a:spLocks noChangeShapeType="1"/>
          </p:cNvSpPr>
          <p:nvPr/>
        </p:nvSpPr>
        <p:spPr bwMode="auto">
          <a:xfrm>
            <a:off x="3059113" y="2781300"/>
            <a:ext cx="0" cy="86360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7" name="Line 52"/>
          <p:cNvSpPr>
            <a:spLocks noChangeShapeType="1"/>
          </p:cNvSpPr>
          <p:nvPr/>
        </p:nvSpPr>
        <p:spPr bwMode="auto">
          <a:xfrm>
            <a:off x="3563938" y="2420938"/>
            <a:ext cx="0" cy="1223962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8" name="Line 56"/>
          <p:cNvSpPr>
            <a:spLocks noChangeShapeType="1"/>
          </p:cNvSpPr>
          <p:nvPr/>
        </p:nvSpPr>
        <p:spPr bwMode="auto">
          <a:xfrm flipV="1">
            <a:off x="3784600" y="4514850"/>
            <a:ext cx="2338388" cy="9525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9" name="Line 57"/>
          <p:cNvSpPr>
            <a:spLocks noChangeShapeType="1"/>
          </p:cNvSpPr>
          <p:nvPr/>
        </p:nvSpPr>
        <p:spPr bwMode="auto">
          <a:xfrm>
            <a:off x="2555875" y="2781300"/>
            <a:ext cx="0" cy="86360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0" name="Line 58"/>
          <p:cNvSpPr>
            <a:spLocks noChangeShapeType="1"/>
          </p:cNvSpPr>
          <p:nvPr/>
        </p:nvSpPr>
        <p:spPr bwMode="auto">
          <a:xfrm>
            <a:off x="2555875" y="3644900"/>
            <a:ext cx="576263" cy="576263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1" name="Line 60"/>
          <p:cNvSpPr>
            <a:spLocks noChangeShapeType="1"/>
          </p:cNvSpPr>
          <p:nvPr/>
        </p:nvSpPr>
        <p:spPr bwMode="auto">
          <a:xfrm flipH="1" flipV="1">
            <a:off x="3995738" y="3644900"/>
            <a:ext cx="614362" cy="56515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2" name="Line 62"/>
          <p:cNvSpPr>
            <a:spLocks noChangeShapeType="1"/>
          </p:cNvSpPr>
          <p:nvPr/>
        </p:nvSpPr>
        <p:spPr bwMode="auto">
          <a:xfrm>
            <a:off x="4859338" y="48688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3" name="Line 64"/>
          <p:cNvSpPr>
            <a:spLocks noChangeShapeType="1"/>
          </p:cNvSpPr>
          <p:nvPr/>
        </p:nvSpPr>
        <p:spPr bwMode="auto">
          <a:xfrm>
            <a:off x="4306888" y="4389438"/>
            <a:ext cx="50323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4" name="Line 65"/>
          <p:cNvSpPr>
            <a:spLocks noChangeShapeType="1"/>
          </p:cNvSpPr>
          <p:nvPr/>
        </p:nvSpPr>
        <p:spPr bwMode="auto">
          <a:xfrm>
            <a:off x="4572000" y="4652963"/>
            <a:ext cx="50482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5" name="Line 66"/>
          <p:cNvSpPr>
            <a:spLocks noChangeShapeType="1"/>
          </p:cNvSpPr>
          <p:nvPr/>
        </p:nvSpPr>
        <p:spPr bwMode="auto">
          <a:xfrm flipV="1">
            <a:off x="5292725" y="4857750"/>
            <a:ext cx="1212850" cy="11113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6" name="Line 68"/>
          <p:cNvSpPr>
            <a:spLocks noChangeShapeType="1"/>
          </p:cNvSpPr>
          <p:nvPr/>
        </p:nvSpPr>
        <p:spPr bwMode="auto">
          <a:xfrm>
            <a:off x="4589463" y="4221163"/>
            <a:ext cx="1206500" cy="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7" name="Line 69"/>
          <p:cNvSpPr>
            <a:spLocks noChangeShapeType="1"/>
          </p:cNvSpPr>
          <p:nvPr/>
        </p:nvSpPr>
        <p:spPr bwMode="auto">
          <a:xfrm flipV="1">
            <a:off x="3843338" y="4373563"/>
            <a:ext cx="2114550" cy="23812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8" name="Line 70"/>
          <p:cNvSpPr>
            <a:spLocks noChangeShapeType="1"/>
          </p:cNvSpPr>
          <p:nvPr/>
        </p:nvSpPr>
        <p:spPr bwMode="auto">
          <a:xfrm flipV="1">
            <a:off x="5795963" y="1844675"/>
            <a:ext cx="0" cy="2376488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9" name="Line 71"/>
          <p:cNvSpPr>
            <a:spLocks noChangeShapeType="1"/>
          </p:cNvSpPr>
          <p:nvPr/>
        </p:nvSpPr>
        <p:spPr bwMode="auto">
          <a:xfrm flipV="1">
            <a:off x="6516688" y="2420938"/>
            <a:ext cx="0" cy="2447925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30" name="Line 72"/>
          <p:cNvSpPr>
            <a:spLocks noChangeShapeType="1"/>
          </p:cNvSpPr>
          <p:nvPr/>
        </p:nvSpPr>
        <p:spPr bwMode="auto">
          <a:xfrm>
            <a:off x="3995738" y="1268413"/>
            <a:ext cx="1081087" cy="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31" name="Line 73"/>
          <p:cNvSpPr>
            <a:spLocks noChangeShapeType="1"/>
          </p:cNvSpPr>
          <p:nvPr/>
        </p:nvSpPr>
        <p:spPr bwMode="auto">
          <a:xfrm flipH="1" flipV="1">
            <a:off x="5076825" y="1268413"/>
            <a:ext cx="1439863" cy="1152525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32" name="Line 75"/>
          <p:cNvSpPr>
            <a:spLocks noChangeShapeType="1"/>
          </p:cNvSpPr>
          <p:nvPr/>
        </p:nvSpPr>
        <p:spPr bwMode="auto">
          <a:xfrm flipH="1" flipV="1">
            <a:off x="5076825" y="2781300"/>
            <a:ext cx="1439863" cy="1223963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33" name="Line 79"/>
          <p:cNvSpPr>
            <a:spLocks noChangeShapeType="1"/>
          </p:cNvSpPr>
          <p:nvPr/>
        </p:nvSpPr>
        <p:spPr bwMode="auto">
          <a:xfrm>
            <a:off x="3994150" y="2781300"/>
            <a:ext cx="1082675" cy="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34" name="Freeform 80"/>
          <p:cNvSpPr>
            <a:spLocks/>
          </p:cNvSpPr>
          <p:nvPr/>
        </p:nvSpPr>
        <p:spPr bwMode="auto">
          <a:xfrm>
            <a:off x="5795963" y="1844675"/>
            <a:ext cx="720725" cy="2160588"/>
          </a:xfrm>
          <a:custGeom>
            <a:avLst/>
            <a:gdLst>
              <a:gd name="T0" fmla="*/ 0 w 454"/>
              <a:gd name="T1" fmla="*/ 2147483646 h 1361"/>
              <a:gd name="T2" fmla="*/ 0 w 454"/>
              <a:gd name="T3" fmla="*/ 0 h 1361"/>
              <a:gd name="T4" fmla="*/ 2147483646 w 454"/>
              <a:gd name="T5" fmla="*/ 2147483646 h 1361"/>
              <a:gd name="T6" fmla="*/ 2147483646 w 454"/>
              <a:gd name="T7" fmla="*/ 2147483646 h 1361"/>
              <a:gd name="T8" fmla="*/ 0 w 454"/>
              <a:gd name="T9" fmla="*/ 2147483646 h 13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4"/>
              <a:gd name="T16" fmla="*/ 0 h 1361"/>
              <a:gd name="T17" fmla="*/ 454 w 454"/>
              <a:gd name="T18" fmla="*/ 1361 h 13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4" h="1361">
                <a:moveTo>
                  <a:pt x="0" y="953"/>
                </a:moveTo>
                <a:lnTo>
                  <a:pt x="0" y="0"/>
                </a:lnTo>
                <a:lnTo>
                  <a:pt x="454" y="363"/>
                </a:lnTo>
                <a:lnTo>
                  <a:pt x="454" y="1361"/>
                </a:lnTo>
                <a:lnTo>
                  <a:pt x="0" y="953"/>
                </a:lnTo>
                <a:close/>
              </a:path>
            </a:pathLst>
          </a:custGeom>
          <a:solidFill>
            <a:srgbClr val="DDFF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35" name="Line 81"/>
          <p:cNvSpPr>
            <a:spLocks noChangeShapeType="1"/>
          </p:cNvSpPr>
          <p:nvPr/>
        </p:nvSpPr>
        <p:spPr bwMode="auto">
          <a:xfrm flipH="1" flipV="1">
            <a:off x="5076825" y="2420938"/>
            <a:ext cx="719138" cy="57785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36" name="Line 83"/>
          <p:cNvSpPr>
            <a:spLocks noChangeShapeType="1"/>
          </p:cNvSpPr>
          <p:nvPr/>
        </p:nvSpPr>
        <p:spPr bwMode="auto">
          <a:xfrm>
            <a:off x="5795963" y="29241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37" name="Line 84"/>
          <p:cNvSpPr>
            <a:spLocks noChangeShapeType="1"/>
          </p:cNvSpPr>
          <p:nvPr/>
        </p:nvSpPr>
        <p:spPr bwMode="auto">
          <a:xfrm>
            <a:off x="5795963" y="2997200"/>
            <a:ext cx="720725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38" name="Line 85"/>
          <p:cNvSpPr>
            <a:spLocks noChangeShapeType="1"/>
          </p:cNvSpPr>
          <p:nvPr/>
        </p:nvSpPr>
        <p:spPr bwMode="auto">
          <a:xfrm>
            <a:off x="6291263" y="3446463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39" name="Line 86"/>
          <p:cNvSpPr>
            <a:spLocks noChangeShapeType="1"/>
          </p:cNvSpPr>
          <p:nvPr/>
        </p:nvSpPr>
        <p:spPr bwMode="auto">
          <a:xfrm>
            <a:off x="5986463" y="3181350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40" name="Oval 87"/>
          <p:cNvSpPr>
            <a:spLocks noChangeArrowheads="1"/>
          </p:cNvSpPr>
          <p:nvPr/>
        </p:nvSpPr>
        <p:spPr bwMode="auto">
          <a:xfrm rot="-1372110">
            <a:off x="6007100" y="2470150"/>
            <a:ext cx="276225" cy="5127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5641" name="Line 88"/>
          <p:cNvSpPr>
            <a:spLocks noChangeShapeType="1"/>
          </p:cNvSpPr>
          <p:nvPr/>
        </p:nvSpPr>
        <p:spPr bwMode="auto">
          <a:xfrm flipV="1">
            <a:off x="6121400" y="1924050"/>
            <a:ext cx="25400" cy="2592388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42" name="Line 89"/>
          <p:cNvSpPr>
            <a:spLocks noChangeShapeType="1"/>
          </p:cNvSpPr>
          <p:nvPr/>
        </p:nvSpPr>
        <p:spPr bwMode="auto">
          <a:xfrm>
            <a:off x="5076825" y="1844675"/>
            <a:ext cx="1366838" cy="1152525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43" name="Line 90"/>
          <p:cNvSpPr>
            <a:spLocks noChangeShapeType="1"/>
          </p:cNvSpPr>
          <p:nvPr/>
        </p:nvSpPr>
        <p:spPr bwMode="auto">
          <a:xfrm>
            <a:off x="3563938" y="2420938"/>
            <a:ext cx="1512887" cy="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44" name="Line 91"/>
          <p:cNvSpPr>
            <a:spLocks noChangeShapeType="1"/>
          </p:cNvSpPr>
          <p:nvPr/>
        </p:nvSpPr>
        <p:spPr bwMode="auto">
          <a:xfrm flipH="1" flipV="1">
            <a:off x="3563938" y="3644900"/>
            <a:ext cx="576262" cy="576263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45" name="Line 92"/>
          <p:cNvSpPr>
            <a:spLocks noChangeShapeType="1"/>
          </p:cNvSpPr>
          <p:nvPr/>
        </p:nvSpPr>
        <p:spPr bwMode="auto">
          <a:xfrm flipH="1" flipV="1">
            <a:off x="3059113" y="3644900"/>
            <a:ext cx="769937" cy="763588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46" name="Text Box 93"/>
          <p:cNvSpPr txBox="1">
            <a:spLocks noChangeArrowheads="1"/>
          </p:cNvSpPr>
          <p:nvPr/>
        </p:nvSpPr>
        <p:spPr bwMode="auto">
          <a:xfrm>
            <a:off x="6372225" y="1773238"/>
            <a:ext cx="574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 b="1" dirty="0">
                <a:latin typeface="Arial" charset="0"/>
              </a:rPr>
              <a:t>W</a:t>
            </a:r>
            <a:endParaRPr lang="ru-RU" altLang="ru-RU" sz="1800" b="1" dirty="0">
              <a:latin typeface="Arial" charset="0"/>
            </a:endParaRPr>
          </a:p>
        </p:txBody>
      </p:sp>
      <p:sp>
        <p:nvSpPr>
          <p:cNvPr id="25647" name="AutoShape 94"/>
          <p:cNvSpPr>
            <a:spLocks noChangeArrowheads="1"/>
          </p:cNvSpPr>
          <p:nvPr/>
        </p:nvSpPr>
        <p:spPr bwMode="auto">
          <a:xfrm rot="1190324">
            <a:off x="6305550" y="5229225"/>
            <a:ext cx="360363" cy="503238"/>
          </a:xfrm>
          <a:prstGeom prst="downArrow">
            <a:avLst>
              <a:gd name="adj1" fmla="val 50000"/>
              <a:gd name="adj2" fmla="val 34912"/>
            </a:avLst>
          </a:prstGeom>
          <a:solidFill>
            <a:srgbClr val="FFFD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5648" name="AutoShape 95"/>
          <p:cNvSpPr>
            <a:spLocks noChangeArrowheads="1"/>
          </p:cNvSpPr>
          <p:nvPr/>
        </p:nvSpPr>
        <p:spPr bwMode="auto">
          <a:xfrm rot="-6532222">
            <a:off x="7046913" y="4530725"/>
            <a:ext cx="360362" cy="503238"/>
          </a:xfrm>
          <a:prstGeom prst="downArrow">
            <a:avLst>
              <a:gd name="adj1" fmla="val 50000"/>
              <a:gd name="adj2" fmla="val 34912"/>
            </a:avLst>
          </a:prstGeom>
          <a:solidFill>
            <a:srgbClr val="FFFD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5649" name="Text Box 99"/>
          <p:cNvSpPr txBox="1">
            <a:spLocks noChangeArrowheads="1"/>
          </p:cNvSpPr>
          <p:nvPr/>
        </p:nvSpPr>
        <p:spPr bwMode="auto">
          <a:xfrm>
            <a:off x="1581150" y="981075"/>
            <a:ext cx="717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 b="1" dirty="0">
                <a:latin typeface="Arial" charset="0"/>
              </a:rPr>
              <a:t>V</a:t>
            </a:r>
            <a:endParaRPr lang="ru-RU" altLang="ru-RU" sz="1800" b="1" dirty="0">
              <a:latin typeface="Arial" charset="0"/>
            </a:endParaRPr>
          </a:p>
        </p:txBody>
      </p:sp>
      <p:sp>
        <p:nvSpPr>
          <p:cNvPr id="25650" name="Line 100"/>
          <p:cNvSpPr>
            <a:spLocks noChangeShapeType="1"/>
          </p:cNvSpPr>
          <p:nvPr/>
        </p:nvSpPr>
        <p:spPr bwMode="auto">
          <a:xfrm>
            <a:off x="4054475" y="4652963"/>
            <a:ext cx="2241550" cy="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51" name="Line 101"/>
          <p:cNvSpPr>
            <a:spLocks noChangeShapeType="1"/>
          </p:cNvSpPr>
          <p:nvPr/>
        </p:nvSpPr>
        <p:spPr bwMode="auto">
          <a:xfrm flipH="1">
            <a:off x="6289675" y="2946400"/>
            <a:ext cx="7938" cy="1717675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52" name="Line 102"/>
          <p:cNvSpPr>
            <a:spLocks noChangeShapeType="1"/>
          </p:cNvSpPr>
          <p:nvPr/>
        </p:nvSpPr>
        <p:spPr bwMode="auto">
          <a:xfrm flipH="1">
            <a:off x="5972175" y="2705100"/>
            <a:ext cx="7938" cy="1673225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53" name="Line 103"/>
          <p:cNvSpPr>
            <a:spLocks noChangeShapeType="1"/>
          </p:cNvSpPr>
          <p:nvPr/>
        </p:nvSpPr>
        <p:spPr bwMode="auto">
          <a:xfrm>
            <a:off x="4000500" y="1585913"/>
            <a:ext cx="1081088" cy="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54" name="Line 104"/>
          <p:cNvSpPr>
            <a:spLocks noChangeShapeType="1"/>
          </p:cNvSpPr>
          <p:nvPr/>
        </p:nvSpPr>
        <p:spPr bwMode="auto">
          <a:xfrm>
            <a:off x="4010025" y="2079625"/>
            <a:ext cx="1065213" cy="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55" name="Line 105"/>
          <p:cNvSpPr>
            <a:spLocks noChangeShapeType="1"/>
          </p:cNvSpPr>
          <p:nvPr/>
        </p:nvSpPr>
        <p:spPr bwMode="auto">
          <a:xfrm flipH="1" flipV="1">
            <a:off x="5072063" y="1590675"/>
            <a:ext cx="1062037" cy="88900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56" name="Line 106"/>
          <p:cNvSpPr>
            <a:spLocks noChangeShapeType="1"/>
          </p:cNvSpPr>
          <p:nvPr/>
        </p:nvSpPr>
        <p:spPr bwMode="auto">
          <a:xfrm flipH="1" flipV="1">
            <a:off x="5068888" y="2062163"/>
            <a:ext cx="1071562" cy="892175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09" name="Rectangle 97"/>
          <p:cNvSpPr>
            <a:spLocks noChangeArrowheads="1"/>
          </p:cNvSpPr>
          <p:nvPr/>
        </p:nvSpPr>
        <p:spPr bwMode="auto">
          <a:xfrm>
            <a:off x="573206" y="1182945"/>
            <a:ext cx="7981831" cy="3960813"/>
          </a:xfrm>
          <a:prstGeom prst="rect">
            <a:avLst/>
          </a:prstGeom>
          <a:solidFill>
            <a:srgbClr val="4D4D4D">
              <a:alpha val="90979"/>
            </a:srgbClr>
          </a:solidFill>
          <a:ln w="9525">
            <a:solidFill>
              <a:srgbClr val="666699">
                <a:alpha val="76862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3410" name="Text Box 98"/>
          <p:cNvSpPr txBox="1">
            <a:spLocks noChangeArrowheads="1"/>
          </p:cNvSpPr>
          <p:nvPr/>
        </p:nvSpPr>
        <p:spPr bwMode="auto">
          <a:xfrm>
            <a:off x="723332" y="2035152"/>
            <a:ext cx="754357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3200" i="1" dirty="0" smtClean="0">
                <a:solidFill>
                  <a:schemeClr val="bg1"/>
                </a:solidFill>
                <a:latin typeface="Arial" charset="0"/>
              </a:rPr>
              <a:t>    </a:t>
            </a:r>
            <a:r>
              <a:rPr lang="ru-RU" altLang="ru-RU" sz="3200" i="1" dirty="0" smtClean="0">
                <a:solidFill>
                  <a:schemeClr val="bg1"/>
                </a:solidFill>
                <a:latin typeface="Arial" charset="0"/>
              </a:rPr>
              <a:t>Для </a:t>
            </a:r>
            <a:r>
              <a:rPr lang="ru-RU" altLang="ru-RU" sz="3200" i="1" dirty="0">
                <a:solidFill>
                  <a:schemeClr val="bg1"/>
                </a:solidFill>
                <a:latin typeface="Arial" charset="0"/>
              </a:rPr>
              <a:t>получения чертежа предмета плоскость </a:t>
            </a:r>
            <a:r>
              <a:rPr lang="en-US" altLang="ru-RU" sz="3200" i="1" dirty="0">
                <a:solidFill>
                  <a:schemeClr val="bg1"/>
                </a:solidFill>
                <a:latin typeface="Arial" charset="0"/>
              </a:rPr>
              <a:t>W</a:t>
            </a:r>
            <a:r>
              <a:rPr lang="ru-RU" altLang="ru-RU" sz="3200" i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altLang="ru-RU" sz="3200" i="1" dirty="0">
                <a:solidFill>
                  <a:schemeClr val="bg1"/>
                </a:solidFill>
                <a:latin typeface="Arial" charset="0"/>
              </a:rPr>
              <a:t>поворачивают на 90</a:t>
            </a:r>
            <a:r>
              <a:rPr lang="ru-RU" altLang="ru-RU" sz="3200" b="1" i="1" baseline="42000" dirty="0">
                <a:solidFill>
                  <a:schemeClr val="bg1"/>
                </a:solidFill>
                <a:latin typeface="Arial" charset="0"/>
              </a:rPr>
              <a:t>0 </a:t>
            </a:r>
            <a:r>
              <a:rPr lang="ru-RU" altLang="ru-RU" sz="3200" i="1" dirty="0">
                <a:solidFill>
                  <a:schemeClr val="bg1"/>
                </a:solidFill>
                <a:latin typeface="Arial" charset="0"/>
              </a:rPr>
              <a:t>вправо, а плоскость </a:t>
            </a:r>
            <a:r>
              <a:rPr lang="en-US" altLang="ru-RU" sz="3200" i="1" dirty="0">
                <a:solidFill>
                  <a:schemeClr val="bg1"/>
                </a:solidFill>
                <a:latin typeface="Arial" charset="0"/>
              </a:rPr>
              <a:t>H</a:t>
            </a:r>
            <a:r>
              <a:rPr lang="ru-RU" altLang="ru-RU" sz="3200" i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altLang="ru-RU" sz="3200" i="1" dirty="0">
                <a:solidFill>
                  <a:schemeClr val="bg1"/>
                </a:solidFill>
                <a:latin typeface="Arial" charset="0"/>
              </a:rPr>
              <a:t>на 90</a:t>
            </a:r>
            <a:r>
              <a:rPr lang="ru-RU" altLang="ru-RU" sz="3200" b="1" i="1" baseline="42000" dirty="0">
                <a:solidFill>
                  <a:schemeClr val="bg1"/>
                </a:solidFill>
                <a:latin typeface="Arial" charset="0"/>
              </a:rPr>
              <a:t>0 </a:t>
            </a:r>
            <a:r>
              <a:rPr lang="ru-RU" altLang="ru-RU" sz="3200" i="1" dirty="0">
                <a:solidFill>
                  <a:schemeClr val="bg1"/>
                </a:solidFill>
                <a:latin typeface="Arial" charset="0"/>
              </a:rPr>
              <a:t>вниз</a:t>
            </a:r>
          </a:p>
        </p:txBody>
      </p:sp>
    </p:spTree>
    <p:extLst>
      <p:ext uri="{BB962C8B-B14F-4D97-AF65-F5344CB8AC3E}">
        <p14:creationId xmlns:p14="http://schemas.microsoft.com/office/powerpoint/2010/main" val="46934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09" grpId="0" animBg="1"/>
      <p:bldP spid="1341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>
            <a:outerShdw blurRad="63500" dist="252088" dir="2454863" algn="ctr" rotWithShape="0">
              <a:srgbClr val="333333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82738" y="188913"/>
            <a:ext cx="7561262" cy="287337"/>
          </a:xfrm>
          <a:effectLst>
            <a:outerShdw dist="35921" dir="2700000" algn="ctr" rotWithShape="0">
              <a:schemeClr val="bg1"/>
            </a:outerShdw>
          </a:effec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>
                <a:solidFill>
                  <a:srgbClr val="292929"/>
                </a:solidFill>
              </a:rPr>
              <a:t>Прямоугольное проецирование</a:t>
            </a:r>
          </a:p>
        </p:txBody>
      </p:sp>
      <p:sp>
        <p:nvSpPr>
          <p:cNvPr id="26628" name="Freeform 4"/>
          <p:cNvSpPr>
            <a:spLocks/>
          </p:cNvSpPr>
          <p:nvPr/>
        </p:nvSpPr>
        <p:spPr bwMode="auto">
          <a:xfrm>
            <a:off x="1476375" y="3644900"/>
            <a:ext cx="4311650" cy="2524125"/>
          </a:xfrm>
          <a:custGeom>
            <a:avLst/>
            <a:gdLst>
              <a:gd name="T0" fmla="*/ 2147483646 w 2716"/>
              <a:gd name="T1" fmla="*/ 0 h 1590"/>
              <a:gd name="T2" fmla="*/ 0 w 2716"/>
              <a:gd name="T3" fmla="*/ 0 h 1590"/>
              <a:gd name="T4" fmla="*/ 2147483646 w 2716"/>
              <a:gd name="T5" fmla="*/ 2147483646 h 1590"/>
              <a:gd name="T6" fmla="*/ 2147483646 w 2716"/>
              <a:gd name="T7" fmla="*/ 2147483646 h 1590"/>
              <a:gd name="T8" fmla="*/ 2147483646 w 2716"/>
              <a:gd name="T9" fmla="*/ 2147483646 h 1590"/>
              <a:gd name="T10" fmla="*/ 2147483646 w 2716"/>
              <a:gd name="T11" fmla="*/ 2147483646 h 1590"/>
              <a:gd name="T12" fmla="*/ 2147483646 w 2716"/>
              <a:gd name="T13" fmla="*/ 2147483646 h 1590"/>
              <a:gd name="T14" fmla="*/ 2147483646 w 2716"/>
              <a:gd name="T15" fmla="*/ 0 h 15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16"/>
              <a:gd name="T25" fmla="*/ 0 h 1590"/>
              <a:gd name="T26" fmla="*/ 2716 w 2716"/>
              <a:gd name="T27" fmla="*/ 1590 h 15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16" h="1590">
                <a:moveTo>
                  <a:pt x="2268" y="0"/>
                </a:moveTo>
                <a:lnTo>
                  <a:pt x="0" y="0"/>
                </a:lnTo>
                <a:lnTo>
                  <a:pt x="453" y="1588"/>
                </a:lnTo>
                <a:cubicBezTo>
                  <a:pt x="525" y="1573"/>
                  <a:pt x="437" y="1590"/>
                  <a:pt x="624" y="1578"/>
                </a:cubicBezTo>
                <a:cubicBezTo>
                  <a:pt x="650" y="1576"/>
                  <a:pt x="680" y="1562"/>
                  <a:pt x="706" y="1557"/>
                </a:cubicBezTo>
                <a:cubicBezTo>
                  <a:pt x="993" y="1449"/>
                  <a:pt x="1286" y="1567"/>
                  <a:pt x="1570" y="1568"/>
                </a:cubicBezTo>
                <a:cubicBezTo>
                  <a:pt x="1952" y="1570"/>
                  <a:pt x="2334" y="1568"/>
                  <a:pt x="2716" y="1568"/>
                </a:cubicBezTo>
                <a:lnTo>
                  <a:pt x="226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9" name="Freeform 5"/>
          <p:cNvSpPr>
            <a:spLocks/>
          </p:cNvSpPr>
          <p:nvPr/>
        </p:nvSpPr>
        <p:spPr bwMode="auto">
          <a:xfrm rot="10800000">
            <a:off x="1476375" y="765175"/>
            <a:ext cx="3600450" cy="2879725"/>
          </a:xfrm>
          <a:custGeom>
            <a:avLst/>
            <a:gdLst>
              <a:gd name="T0" fmla="*/ 0 w 2177"/>
              <a:gd name="T1" fmla="*/ 2147483646 h 1510"/>
              <a:gd name="T2" fmla="*/ 0 w 2177"/>
              <a:gd name="T3" fmla="*/ 0 h 1510"/>
              <a:gd name="T4" fmla="*/ 2147483646 w 2177"/>
              <a:gd name="T5" fmla="*/ 0 h 1510"/>
              <a:gd name="T6" fmla="*/ 2147483646 w 2177"/>
              <a:gd name="T7" fmla="*/ 2147483646 h 1510"/>
              <a:gd name="T8" fmla="*/ 2147483646 w 2177"/>
              <a:gd name="T9" fmla="*/ 2147483646 h 1510"/>
              <a:gd name="T10" fmla="*/ 2147483646 w 2177"/>
              <a:gd name="T11" fmla="*/ 2147483646 h 1510"/>
              <a:gd name="T12" fmla="*/ 2147483646 w 2177"/>
              <a:gd name="T13" fmla="*/ 2147483646 h 1510"/>
              <a:gd name="T14" fmla="*/ 2147483646 w 2177"/>
              <a:gd name="T15" fmla="*/ 2147483646 h 1510"/>
              <a:gd name="T16" fmla="*/ 2147483646 w 2177"/>
              <a:gd name="T17" fmla="*/ 2147483646 h 1510"/>
              <a:gd name="T18" fmla="*/ 0 w 2177"/>
              <a:gd name="T19" fmla="*/ 2147483646 h 15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77"/>
              <a:gd name="T31" fmla="*/ 0 h 1510"/>
              <a:gd name="T32" fmla="*/ 2177 w 2177"/>
              <a:gd name="T33" fmla="*/ 1510 h 151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77" h="1510">
                <a:moveTo>
                  <a:pt x="0" y="1497"/>
                </a:moveTo>
                <a:lnTo>
                  <a:pt x="0" y="0"/>
                </a:lnTo>
                <a:lnTo>
                  <a:pt x="2177" y="0"/>
                </a:lnTo>
                <a:lnTo>
                  <a:pt x="2177" y="1451"/>
                </a:lnTo>
                <a:cubicBezTo>
                  <a:pt x="2123" y="1397"/>
                  <a:pt x="2060" y="1479"/>
                  <a:pt x="2002" y="1482"/>
                </a:cubicBezTo>
                <a:cubicBezTo>
                  <a:pt x="1893" y="1487"/>
                  <a:pt x="1785" y="1488"/>
                  <a:pt x="1676" y="1491"/>
                </a:cubicBezTo>
                <a:cubicBezTo>
                  <a:pt x="1424" y="1487"/>
                  <a:pt x="1211" y="1510"/>
                  <a:pt x="979" y="1457"/>
                </a:cubicBezTo>
                <a:cubicBezTo>
                  <a:pt x="852" y="1390"/>
                  <a:pt x="807" y="1434"/>
                  <a:pt x="601" y="1439"/>
                </a:cubicBezTo>
                <a:cubicBezTo>
                  <a:pt x="480" y="1450"/>
                  <a:pt x="362" y="1473"/>
                  <a:pt x="240" y="1482"/>
                </a:cubicBezTo>
                <a:cubicBezTo>
                  <a:pt x="121" y="1500"/>
                  <a:pt x="200" y="1490"/>
                  <a:pt x="0" y="1497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195513" y="5661025"/>
            <a:ext cx="560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 b="1" dirty="0">
                <a:latin typeface="Arial" charset="0"/>
              </a:rPr>
              <a:t>H</a:t>
            </a:r>
            <a:endParaRPr lang="ru-RU" altLang="ru-RU" sz="1800" b="1" dirty="0">
              <a:latin typeface="Arial" charset="0"/>
            </a:endParaRPr>
          </a:p>
        </p:txBody>
      </p:sp>
      <p:sp>
        <p:nvSpPr>
          <p:cNvPr id="26631" name="Freeform 8"/>
          <p:cNvSpPr>
            <a:spLocks/>
          </p:cNvSpPr>
          <p:nvPr/>
        </p:nvSpPr>
        <p:spPr bwMode="auto">
          <a:xfrm>
            <a:off x="2555875" y="1268413"/>
            <a:ext cx="1439863" cy="1512887"/>
          </a:xfrm>
          <a:custGeom>
            <a:avLst/>
            <a:gdLst>
              <a:gd name="T0" fmla="*/ 0 w 953"/>
              <a:gd name="T1" fmla="*/ 2147483646 h 998"/>
              <a:gd name="T2" fmla="*/ 2147483646 w 953"/>
              <a:gd name="T3" fmla="*/ 2147483646 h 998"/>
              <a:gd name="T4" fmla="*/ 2147483646 w 953"/>
              <a:gd name="T5" fmla="*/ 0 h 998"/>
              <a:gd name="T6" fmla="*/ 2147483646 w 953"/>
              <a:gd name="T7" fmla="*/ 0 h 998"/>
              <a:gd name="T8" fmla="*/ 2147483646 w 953"/>
              <a:gd name="T9" fmla="*/ 2147483646 h 998"/>
              <a:gd name="T10" fmla="*/ 0 w 953"/>
              <a:gd name="T11" fmla="*/ 2147483646 h 998"/>
              <a:gd name="T12" fmla="*/ 0 w 953"/>
              <a:gd name="T13" fmla="*/ 2147483646 h 9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53"/>
              <a:gd name="T22" fmla="*/ 0 h 998"/>
              <a:gd name="T23" fmla="*/ 953 w 953"/>
              <a:gd name="T24" fmla="*/ 998 h 9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53" h="998">
                <a:moveTo>
                  <a:pt x="0" y="771"/>
                </a:moveTo>
                <a:lnTo>
                  <a:pt x="680" y="771"/>
                </a:lnTo>
                <a:lnTo>
                  <a:pt x="680" y="0"/>
                </a:lnTo>
                <a:lnTo>
                  <a:pt x="953" y="0"/>
                </a:lnTo>
                <a:lnTo>
                  <a:pt x="953" y="998"/>
                </a:lnTo>
                <a:lnTo>
                  <a:pt x="0" y="998"/>
                </a:lnTo>
                <a:lnTo>
                  <a:pt x="0" y="771"/>
                </a:lnTo>
                <a:close/>
              </a:path>
            </a:pathLst>
          </a:custGeom>
          <a:solidFill>
            <a:srgbClr val="FFAA71">
              <a:alpha val="38823"/>
            </a:srgb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2" name="Line 9"/>
          <p:cNvSpPr>
            <a:spLocks noChangeShapeType="1"/>
          </p:cNvSpPr>
          <p:nvPr/>
        </p:nvSpPr>
        <p:spPr bwMode="auto">
          <a:xfrm>
            <a:off x="3059113" y="2420938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3" name="Line 12"/>
          <p:cNvSpPr>
            <a:spLocks noChangeShapeType="1"/>
          </p:cNvSpPr>
          <p:nvPr/>
        </p:nvSpPr>
        <p:spPr bwMode="auto">
          <a:xfrm>
            <a:off x="3419475" y="1844675"/>
            <a:ext cx="16573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4" name="Line 13"/>
          <p:cNvSpPr>
            <a:spLocks noChangeShapeType="1"/>
          </p:cNvSpPr>
          <p:nvPr/>
        </p:nvSpPr>
        <p:spPr bwMode="auto">
          <a:xfrm>
            <a:off x="4859338" y="48688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5" name="Line 14"/>
          <p:cNvSpPr>
            <a:spLocks noChangeShapeType="1"/>
          </p:cNvSpPr>
          <p:nvPr/>
        </p:nvSpPr>
        <p:spPr bwMode="auto">
          <a:xfrm>
            <a:off x="2555875" y="2781300"/>
            <a:ext cx="0" cy="86360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6" name="Line 15"/>
          <p:cNvSpPr>
            <a:spLocks noChangeShapeType="1"/>
          </p:cNvSpPr>
          <p:nvPr/>
        </p:nvSpPr>
        <p:spPr bwMode="auto">
          <a:xfrm>
            <a:off x="3995738" y="2781300"/>
            <a:ext cx="0" cy="86360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7" name="Line 16"/>
          <p:cNvSpPr>
            <a:spLocks noChangeShapeType="1"/>
          </p:cNvSpPr>
          <p:nvPr/>
        </p:nvSpPr>
        <p:spPr bwMode="auto">
          <a:xfrm>
            <a:off x="3059113" y="2781300"/>
            <a:ext cx="0" cy="86360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8" name="Line 17"/>
          <p:cNvSpPr>
            <a:spLocks noChangeShapeType="1"/>
          </p:cNvSpPr>
          <p:nvPr/>
        </p:nvSpPr>
        <p:spPr bwMode="auto">
          <a:xfrm>
            <a:off x="3563938" y="2420938"/>
            <a:ext cx="0" cy="1223962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9" name="Line 19"/>
          <p:cNvSpPr>
            <a:spLocks noChangeShapeType="1"/>
          </p:cNvSpPr>
          <p:nvPr/>
        </p:nvSpPr>
        <p:spPr bwMode="auto">
          <a:xfrm>
            <a:off x="2555875" y="3644900"/>
            <a:ext cx="144463" cy="43180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0" name="Line 20"/>
          <p:cNvSpPr>
            <a:spLocks noChangeShapeType="1"/>
          </p:cNvSpPr>
          <p:nvPr/>
        </p:nvSpPr>
        <p:spPr bwMode="auto">
          <a:xfrm>
            <a:off x="2700338" y="4076700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1" name="Line 21"/>
          <p:cNvSpPr>
            <a:spLocks noChangeShapeType="1"/>
          </p:cNvSpPr>
          <p:nvPr/>
        </p:nvSpPr>
        <p:spPr bwMode="auto">
          <a:xfrm>
            <a:off x="3995738" y="3644900"/>
            <a:ext cx="144462" cy="43180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2" name="Freeform 22"/>
          <p:cNvSpPr>
            <a:spLocks/>
          </p:cNvSpPr>
          <p:nvPr/>
        </p:nvSpPr>
        <p:spPr bwMode="auto">
          <a:xfrm>
            <a:off x="2700338" y="4076700"/>
            <a:ext cx="1727200" cy="1008063"/>
          </a:xfrm>
          <a:custGeom>
            <a:avLst/>
            <a:gdLst>
              <a:gd name="T0" fmla="*/ 2147483646 w 1088"/>
              <a:gd name="T1" fmla="*/ 2147483646 h 635"/>
              <a:gd name="T2" fmla="*/ 0 w 1088"/>
              <a:gd name="T3" fmla="*/ 0 h 635"/>
              <a:gd name="T4" fmla="*/ 2147483646 w 1088"/>
              <a:gd name="T5" fmla="*/ 0 h 635"/>
              <a:gd name="T6" fmla="*/ 2147483646 w 1088"/>
              <a:gd name="T7" fmla="*/ 2147483646 h 635"/>
              <a:gd name="T8" fmla="*/ 2147483646 w 1088"/>
              <a:gd name="T9" fmla="*/ 2147483646 h 635"/>
              <a:gd name="T10" fmla="*/ 2147483646 w 1088"/>
              <a:gd name="T11" fmla="*/ 2147483646 h 635"/>
              <a:gd name="T12" fmla="*/ 2147483646 w 1088"/>
              <a:gd name="T13" fmla="*/ 2147483646 h 635"/>
              <a:gd name="T14" fmla="*/ 2147483646 w 1088"/>
              <a:gd name="T15" fmla="*/ 2147483646 h 635"/>
              <a:gd name="T16" fmla="*/ 2147483646 w 1088"/>
              <a:gd name="T17" fmla="*/ 2147483646 h 635"/>
              <a:gd name="T18" fmla="*/ 2147483646 w 1088"/>
              <a:gd name="T19" fmla="*/ 2147483646 h 635"/>
              <a:gd name="T20" fmla="*/ 2147483646 w 1088"/>
              <a:gd name="T21" fmla="*/ 2147483646 h 635"/>
              <a:gd name="T22" fmla="*/ 2147483646 w 1088"/>
              <a:gd name="T23" fmla="*/ 2147483646 h 635"/>
              <a:gd name="T24" fmla="*/ 2147483646 w 1088"/>
              <a:gd name="T25" fmla="*/ 2147483646 h 635"/>
              <a:gd name="T26" fmla="*/ 2147483646 w 1088"/>
              <a:gd name="T27" fmla="*/ 2147483646 h 6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88"/>
              <a:gd name="T43" fmla="*/ 0 h 635"/>
              <a:gd name="T44" fmla="*/ 1088 w 1088"/>
              <a:gd name="T45" fmla="*/ 635 h 6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88" h="635">
                <a:moveTo>
                  <a:pt x="45" y="182"/>
                </a:moveTo>
                <a:lnTo>
                  <a:pt x="0" y="0"/>
                </a:lnTo>
                <a:lnTo>
                  <a:pt x="907" y="0"/>
                </a:lnTo>
                <a:lnTo>
                  <a:pt x="1088" y="635"/>
                </a:lnTo>
                <a:lnTo>
                  <a:pt x="181" y="635"/>
                </a:lnTo>
                <a:lnTo>
                  <a:pt x="136" y="454"/>
                </a:lnTo>
                <a:lnTo>
                  <a:pt x="408" y="454"/>
                </a:lnTo>
                <a:cubicBezTo>
                  <a:pt x="417" y="452"/>
                  <a:pt x="429" y="455"/>
                  <a:pt x="435" y="448"/>
                </a:cubicBezTo>
                <a:cubicBezTo>
                  <a:pt x="439" y="444"/>
                  <a:pt x="431" y="437"/>
                  <a:pt x="429" y="432"/>
                </a:cubicBezTo>
                <a:cubicBezTo>
                  <a:pt x="423" y="414"/>
                  <a:pt x="413" y="401"/>
                  <a:pt x="407" y="383"/>
                </a:cubicBezTo>
                <a:cubicBezTo>
                  <a:pt x="403" y="372"/>
                  <a:pt x="400" y="361"/>
                  <a:pt x="397" y="350"/>
                </a:cubicBezTo>
                <a:cubicBezTo>
                  <a:pt x="395" y="345"/>
                  <a:pt x="391" y="334"/>
                  <a:pt x="391" y="334"/>
                </a:cubicBezTo>
                <a:lnTo>
                  <a:pt x="363" y="182"/>
                </a:lnTo>
                <a:lnTo>
                  <a:pt x="45" y="182"/>
                </a:lnTo>
                <a:close/>
              </a:path>
            </a:pathLst>
          </a:custGeom>
          <a:solidFill>
            <a:srgbClr val="FFFEE5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23"/>
          <p:cNvSpPr>
            <a:spLocks noChangeShapeType="1"/>
          </p:cNvSpPr>
          <p:nvPr/>
        </p:nvSpPr>
        <p:spPr bwMode="auto">
          <a:xfrm>
            <a:off x="3059113" y="3644900"/>
            <a:ext cx="217487" cy="720725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4" name="Line 24"/>
          <p:cNvSpPr>
            <a:spLocks noChangeShapeType="1"/>
          </p:cNvSpPr>
          <p:nvPr/>
        </p:nvSpPr>
        <p:spPr bwMode="auto">
          <a:xfrm>
            <a:off x="3563938" y="3644900"/>
            <a:ext cx="144462" cy="43180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5" name="Line 25"/>
          <p:cNvSpPr>
            <a:spLocks noChangeShapeType="1"/>
          </p:cNvSpPr>
          <p:nvPr/>
        </p:nvSpPr>
        <p:spPr bwMode="auto">
          <a:xfrm>
            <a:off x="3708400" y="4076700"/>
            <a:ext cx="287338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6" name="Line 26"/>
          <p:cNvSpPr>
            <a:spLocks noChangeShapeType="1"/>
          </p:cNvSpPr>
          <p:nvPr/>
        </p:nvSpPr>
        <p:spPr bwMode="auto">
          <a:xfrm>
            <a:off x="3779838" y="4365625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7" name="Line 27"/>
          <p:cNvSpPr>
            <a:spLocks noChangeShapeType="1"/>
          </p:cNvSpPr>
          <p:nvPr/>
        </p:nvSpPr>
        <p:spPr bwMode="auto">
          <a:xfrm>
            <a:off x="3924300" y="4797425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8" name="Line 28"/>
          <p:cNvSpPr>
            <a:spLocks noChangeShapeType="1"/>
          </p:cNvSpPr>
          <p:nvPr/>
        </p:nvSpPr>
        <p:spPr bwMode="auto">
          <a:xfrm>
            <a:off x="2987675" y="4581525"/>
            <a:ext cx="23050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9" name="Line 29"/>
          <p:cNvSpPr>
            <a:spLocks noChangeShapeType="1"/>
          </p:cNvSpPr>
          <p:nvPr/>
        </p:nvSpPr>
        <p:spPr bwMode="auto">
          <a:xfrm>
            <a:off x="5076825" y="3644900"/>
            <a:ext cx="25193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50" name="Freeform 33"/>
          <p:cNvSpPr>
            <a:spLocks/>
          </p:cNvSpPr>
          <p:nvPr/>
        </p:nvSpPr>
        <p:spPr bwMode="auto">
          <a:xfrm>
            <a:off x="5076825" y="765175"/>
            <a:ext cx="2544763" cy="3743325"/>
          </a:xfrm>
          <a:custGeom>
            <a:avLst/>
            <a:gdLst>
              <a:gd name="T0" fmla="*/ 0 w 1603"/>
              <a:gd name="T1" fmla="*/ 0 h 2358"/>
              <a:gd name="T2" fmla="*/ 0 w 1603"/>
              <a:gd name="T3" fmla="*/ 2147483646 h 2358"/>
              <a:gd name="T4" fmla="*/ 2147483646 w 1603"/>
              <a:gd name="T5" fmla="*/ 2147483646 h 2358"/>
              <a:gd name="T6" fmla="*/ 2147483646 w 1603"/>
              <a:gd name="T7" fmla="*/ 2147483646 h 2358"/>
              <a:gd name="T8" fmla="*/ 2147483646 w 1603"/>
              <a:gd name="T9" fmla="*/ 2147483646 h 2358"/>
              <a:gd name="T10" fmla="*/ 2147483646 w 1603"/>
              <a:gd name="T11" fmla="*/ 2147483646 h 2358"/>
              <a:gd name="T12" fmla="*/ 2147483646 w 1603"/>
              <a:gd name="T13" fmla="*/ 2147483646 h 2358"/>
              <a:gd name="T14" fmla="*/ 2147483646 w 1603"/>
              <a:gd name="T15" fmla="*/ 2147483646 h 2358"/>
              <a:gd name="T16" fmla="*/ 2147483646 w 1603"/>
              <a:gd name="T17" fmla="*/ 2147483646 h 2358"/>
              <a:gd name="T18" fmla="*/ 2147483646 w 1603"/>
              <a:gd name="T19" fmla="*/ 2147483646 h 2358"/>
              <a:gd name="T20" fmla="*/ 2147483646 w 1603"/>
              <a:gd name="T21" fmla="*/ 2147483646 h 2358"/>
              <a:gd name="T22" fmla="*/ 2147483646 w 1603"/>
              <a:gd name="T23" fmla="*/ 2147483646 h 2358"/>
              <a:gd name="T24" fmla="*/ 2147483646 w 1603"/>
              <a:gd name="T25" fmla="*/ 2147483646 h 2358"/>
              <a:gd name="T26" fmla="*/ 2147483646 w 1603"/>
              <a:gd name="T27" fmla="*/ 2147483646 h 2358"/>
              <a:gd name="T28" fmla="*/ 2147483646 w 1603"/>
              <a:gd name="T29" fmla="*/ 2147483646 h 2358"/>
              <a:gd name="T30" fmla="*/ 2147483646 w 1603"/>
              <a:gd name="T31" fmla="*/ 2147483646 h 2358"/>
              <a:gd name="T32" fmla="*/ 2147483646 w 1603"/>
              <a:gd name="T33" fmla="*/ 2147483646 h 2358"/>
              <a:gd name="T34" fmla="*/ 2147483646 w 1603"/>
              <a:gd name="T35" fmla="*/ 2147483646 h 2358"/>
              <a:gd name="T36" fmla="*/ 2147483646 w 1603"/>
              <a:gd name="T37" fmla="*/ 2147483646 h 2358"/>
              <a:gd name="T38" fmla="*/ 2147483646 w 1603"/>
              <a:gd name="T39" fmla="*/ 2147483646 h 2358"/>
              <a:gd name="T40" fmla="*/ 2147483646 w 1603"/>
              <a:gd name="T41" fmla="*/ 2147483646 h 2358"/>
              <a:gd name="T42" fmla="*/ 0 w 1603"/>
              <a:gd name="T43" fmla="*/ 0 h 235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603"/>
              <a:gd name="T67" fmla="*/ 0 h 2358"/>
              <a:gd name="T68" fmla="*/ 1603 w 1603"/>
              <a:gd name="T69" fmla="*/ 2358 h 235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603" h="2358">
                <a:moveTo>
                  <a:pt x="0" y="0"/>
                </a:moveTo>
                <a:lnTo>
                  <a:pt x="0" y="1814"/>
                </a:lnTo>
                <a:lnTo>
                  <a:pt x="1587" y="2358"/>
                </a:lnTo>
                <a:cubicBezTo>
                  <a:pt x="1503" y="2314"/>
                  <a:pt x="1603" y="2184"/>
                  <a:pt x="1540" y="2117"/>
                </a:cubicBezTo>
                <a:cubicBezTo>
                  <a:pt x="1535" y="2100"/>
                  <a:pt x="1528" y="2084"/>
                  <a:pt x="1525" y="2067"/>
                </a:cubicBezTo>
                <a:cubicBezTo>
                  <a:pt x="1519" y="2034"/>
                  <a:pt x="1511" y="1966"/>
                  <a:pt x="1511" y="1966"/>
                </a:cubicBezTo>
                <a:cubicBezTo>
                  <a:pt x="1494" y="1710"/>
                  <a:pt x="1529" y="1450"/>
                  <a:pt x="1532" y="1196"/>
                </a:cubicBezTo>
                <a:cubicBezTo>
                  <a:pt x="1534" y="977"/>
                  <a:pt x="1532" y="759"/>
                  <a:pt x="1532" y="540"/>
                </a:cubicBezTo>
                <a:cubicBezTo>
                  <a:pt x="1471" y="530"/>
                  <a:pt x="1414" y="512"/>
                  <a:pt x="1352" y="504"/>
                </a:cubicBezTo>
                <a:cubicBezTo>
                  <a:pt x="1326" y="495"/>
                  <a:pt x="1322" y="483"/>
                  <a:pt x="1302" y="468"/>
                </a:cubicBezTo>
                <a:cubicBezTo>
                  <a:pt x="1266" y="441"/>
                  <a:pt x="1223" y="401"/>
                  <a:pt x="1180" y="389"/>
                </a:cubicBezTo>
                <a:cubicBezTo>
                  <a:pt x="1148" y="380"/>
                  <a:pt x="1118" y="369"/>
                  <a:pt x="1086" y="360"/>
                </a:cubicBezTo>
                <a:cubicBezTo>
                  <a:pt x="1071" y="356"/>
                  <a:pt x="1057" y="351"/>
                  <a:pt x="1043" y="346"/>
                </a:cubicBezTo>
                <a:cubicBezTo>
                  <a:pt x="1036" y="344"/>
                  <a:pt x="1021" y="339"/>
                  <a:pt x="1021" y="339"/>
                </a:cubicBezTo>
                <a:cubicBezTo>
                  <a:pt x="943" y="283"/>
                  <a:pt x="830" y="287"/>
                  <a:pt x="740" y="281"/>
                </a:cubicBezTo>
                <a:cubicBezTo>
                  <a:pt x="661" y="268"/>
                  <a:pt x="617" y="251"/>
                  <a:pt x="532" y="245"/>
                </a:cubicBezTo>
                <a:cubicBezTo>
                  <a:pt x="501" y="235"/>
                  <a:pt x="469" y="234"/>
                  <a:pt x="438" y="224"/>
                </a:cubicBezTo>
                <a:cubicBezTo>
                  <a:pt x="424" y="219"/>
                  <a:pt x="395" y="209"/>
                  <a:pt x="395" y="209"/>
                </a:cubicBezTo>
                <a:cubicBezTo>
                  <a:pt x="376" y="191"/>
                  <a:pt x="362" y="181"/>
                  <a:pt x="337" y="173"/>
                </a:cubicBezTo>
                <a:cubicBezTo>
                  <a:pt x="307" y="153"/>
                  <a:pt x="230" y="102"/>
                  <a:pt x="208" y="80"/>
                </a:cubicBezTo>
                <a:cubicBezTo>
                  <a:pt x="188" y="60"/>
                  <a:pt x="161" y="34"/>
                  <a:pt x="136" y="22"/>
                </a:cubicBezTo>
                <a:cubicBezTo>
                  <a:pt x="95" y="2"/>
                  <a:pt x="46" y="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Text Box 34"/>
          <p:cNvSpPr txBox="1">
            <a:spLocks noChangeArrowheads="1"/>
          </p:cNvSpPr>
          <p:nvPr/>
        </p:nvSpPr>
        <p:spPr bwMode="auto">
          <a:xfrm>
            <a:off x="6946900" y="1700213"/>
            <a:ext cx="577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 b="1" dirty="0" smtClean="0">
                <a:latin typeface="Arial" charset="0"/>
              </a:rPr>
              <a:t>W</a:t>
            </a:r>
            <a:endParaRPr lang="ru-RU" altLang="ru-RU" sz="1800" b="1" dirty="0">
              <a:latin typeface="Arial" charset="0"/>
            </a:endParaRPr>
          </a:p>
        </p:txBody>
      </p:sp>
      <p:sp>
        <p:nvSpPr>
          <p:cNvPr id="26652" name="Line 37"/>
          <p:cNvSpPr>
            <a:spLocks noChangeShapeType="1"/>
          </p:cNvSpPr>
          <p:nvPr/>
        </p:nvSpPr>
        <p:spPr bwMode="auto">
          <a:xfrm>
            <a:off x="3995738" y="1268413"/>
            <a:ext cx="1081087" cy="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53" name="Line 38"/>
          <p:cNvSpPr>
            <a:spLocks noChangeShapeType="1"/>
          </p:cNvSpPr>
          <p:nvPr/>
        </p:nvSpPr>
        <p:spPr bwMode="auto">
          <a:xfrm>
            <a:off x="3995738" y="2781300"/>
            <a:ext cx="1081087" cy="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54" name="Line 41"/>
          <p:cNvSpPr>
            <a:spLocks noChangeShapeType="1"/>
          </p:cNvSpPr>
          <p:nvPr/>
        </p:nvSpPr>
        <p:spPr bwMode="auto">
          <a:xfrm>
            <a:off x="5076825" y="2781300"/>
            <a:ext cx="1655763" cy="576263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55" name="Line 42"/>
          <p:cNvSpPr>
            <a:spLocks noChangeShapeType="1"/>
          </p:cNvSpPr>
          <p:nvPr/>
        </p:nvSpPr>
        <p:spPr bwMode="auto">
          <a:xfrm>
            <a:off x="5076825" y="1268413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56" name="Line 43"/>
          <p:cNvSpPr>
            <a:spLocks noChangeShapeType="1"/>
          </p:cNvSpPr>
          <p:nvPr/>
        </p:nvSpPr>
        <p:spPr bwMode="auto">
          <a:xfrm>
            <a:off x="3563938" y="2420938"/>
            <a:ext cx="1512887" cy="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57" name="Line 46"/>
          <p:cNvSpPr>
            <a:spLocks noChangeShapeType="1"/>
          </p:cNvSpPr>
          <p:nvPr/>
        </p:nvSpPr>
        <p:spPr bwMode="auto">
          <a:xfrm>
            <a:off x="4140200" y="4076700"/>
            <a:ext cx="1062038" cy="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58" name="Line 47"/>
          <p:cNvSpPr>
            <a:spLocks noChangeShapeType="1"/>
          </p:cNvSpPr>
          <p:nvPr/>
        </p:nvSpPr>
        <p:spPr bwMode="auto">
          <a:xfrm>
            <a:off x="3276600" y="4365625"/>
            <a:ext cx="2016125" cy="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59" name="Line 48"/>
          <p:cNvSpPr>
            <a:spLocks noChangeShapeType="1"/>
          </p:cNvSpPr>
          <p:nvPr/>
        </p:nvSpPr>
        <p:spPr bwMode="auto">
          <a:xfrm>
            <a:off x="4427538" y="5084763"/>
            <a:ext cx="1054100" cy="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60" name="Line 49"/>
          <p:cNvSpPr>
            <a:spLocks noChangeShapeType="1"/>
          </p:cNvSpPr>
          <p:nvPr/>
        </p:nvSpPr>
        <p:spPr bwMode="auto">
          <a:xfrm>
            <a:off x="3419475" y="4797425"/>
            <a:ext cx="1973263" cy="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61" name="Line 50"/>
          <p:cNvSpPr>
            <a:spLocks noChangeShapeType="1"/>
          </p:cNvSpPr>
          <p:nvPr/>
        </p:nvSpPr>
        <p:spPr bwMode="auto">
          <a:xfrm flipV="1">
            <a:off x="5580063" y="1484313"/>
            <a:ext cx="0" cy="2322512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62" name="Line 53"/>
          <p:cNvSpPr>
            <a:spLocks noChangeShapeType="1"/>
          </p:cNvSpPr>
          <p:nvPr/>
        </p:nvSpPr>
        <p:spPr bwMode="auto">
          <a:xfrm flipV="1">
            <a:off x="6732588" y="1916113"/>
            <a:ext cx="0" cy="230505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63" name="Freeform 55"/>
          <p:cNvSpPr>
            <a:spLocks/>
          </p:cNvSpPr>
          <p:nvPr/>
        </p:nvSpPr>
        <p:spPr bwMode="auto">
          <a:xfrm>
            <a:off x="5580063" y="1484313"/>
            <a:ext cx="1152525" cy="1873250"/>
          </a:xfrm>
          <a:custGeom>
            <a:avLst/>
            <a:gdLst>
              <a:gd name="T0" fmla="*/ 0 w 726"/>
              <a:gd name="T1" fmla="*/ 2147483646 h 1225"/>
              <a:gd name="T2" fmla="*/ 0 w 726"/>
              <a:gd name="T3" fmla="*/ 0 h 1225"/>
              <a:gd name="T4" fmla="*/ 2147483646 w 726"/>
              <a:gd name="T5" fmla="*/ 2147483646 h 1225"/>
              <a:gd name="T6" fmla="*/ 2147483646 w 726"/>
              <a:gd name="T7" fmla="*/ 2147483646 h 1225"/>
              <a:gd name="T8" fmla="*/ 0 w 726"/>
              <a:gd name="T9" fmla="*/ 2147483646 h 12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6"/>
              <a:gd name="T16" fmla="*/ 0 h 1225"/>
              <a:gd name="T17" fmla="*/ 726 w 726"/>
              <a:gd name="T18" fmla="*/ 1225 h 12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6" h="1225">
                <a:moveTo>
                  <a:pt x="0" y="952"/>
                </a:moveTo>
                <a:lnTo>
                  <a:pt x="0" y="0"/>
                </a:lnTo>
                <a:lnTo>
                  <a:pt x="726" y="272"/>
                </a:lnTo>
                <a:lnTo>
                  <a:pt x="726" y="1225"/>
                </a:lnTo>
                <a:lnTo>
                  <a:pt x="0" y="952"/>
                </a:lnTo>
                <a:close/>
              </a:path>
            </a:pathLst>
          </a:custGeom>
          <a:solidFill>
            <a:srgbClr val="DDFF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4" name="Line 52"/>
          <p:cNvSpPr>
            <a:spLocks noChangeShapeType="1"/>
          </p:cNvSpPr>
          <p:nvPr/>
        </p:nvSpPr>
        <p:spPr bwMode="auto">
          <a:xfrm flipV="1">
            <a:off x="6372225" y="2335213"/>
            <a:ext cx="9525" cy="1741487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65" name="Line 51"/>
          <p:cNvSpPr>
            <a:spLocks noChangeShapeType="1"/>
          </p:cNvSpPr>
          <p:nvPr/>
        </p:nvSpPr>
        <p:spPr bwMode="auto">
          <a:xfrm flipH="1" flipV="1">
            <a:off x="5924550" y="2225675"/>
            <a:ext cx="15875" cy="170815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66" name="Line 45"/>
          <p:cNvSpPr>
            <a:spLocks noChangeShapeType="1"/>
          </p:cNvSpPr>
          <p:nvPr/>
        </p:nvSpPr>
        <p:spPr bwMode="auto">
          <a:xfrm>
            <a:off x="5076825" y="2420938"/>
            <a:ext cx="503238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67" name="Line 56"/>
          <p:cNvSpPr>
            <a:spLocks noChangeShapeType="1"/>
          </p:cNvSpPr>
          <p:nvPr/>
        </p:nvSpPr>
        <p:spPr bwMode="auto">
          <a:xfrm>
            <a:off x="5580063" y="2565400"/>
            <a:ext cx="1152525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68" name="Line 57"/>
          <p:cNvSpPr>
            <a:spLocks noChangeShapeType="1"/>
          </p:cNvSpPr>
          <p:nvPr/>
        </p:nvSpPr>
        <p:spPr bwMode="auto">
          <a:xfrm>
            <a:off x="5940425" y="2708275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69" name="Line 58"/>
          <p:cNvSpPr>
            <a:spLocks noChangeShapeType="1"/>
          </p:cNvSpPr>
          <p:nvPr/>
        </p:nvSpPr>
        <p:spPr bwMode="auto">
          <a:xfrm>
            <a:off x="6372225" y="2852738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70" name="Oval 59"/>
          <p:cNvSpPr>
            <a:spLocks noChangeArrowheads="1"/>
          </p:cNvSpPr>
          <p:nvPr/>
        </p:nvSpPr>
        <p:spPr bwMode="auto">
          <a:xfrm rot="-1372110">
            <a:off x="5932488" y="1916113"/>
            <a:ext cx="4445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6671" name="Line 44"/>
          <p:cNvSpPr>
            <a:spLocks noChangeShapeType="1"/>
          </p:cNvSpPr>
          <p:nvPr/>
        </p:nvSpPr>
        <p:spPr bwMode="auto">
          <a:xfrm>
            <a:off x="5076825" y="1844675"/>
            <a:ext cx="1511300" cy="504825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72" name="Line 54"/>
          <p:cNvSpPr>
            <a:spLocks noChangeShapeType="1"/>
          </p:cNvSpPr>
          <p:nvPr/>
        </p:nvSpPr>
        <p:spPr bwMode="auto">
          <a:xfrm flipV="1">
            <a:off x="6156325" y="1557338"/>
            <a:ext cx="0" cy="2447925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73" name="Text Box 60"/>
          <p:cNvSpPr txBox="1">
            <a:spLocks noChangeArrowheads="1"/>
          </p:cNvSpPr>
          <p:nvPr/>
        </p:nvSpPr>
        <p:spPr bwMode="auto">
          <a:xfrm>
            <a:off x="1581150" y="981075"/>
            <a:ext cx="60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 b="1" dirty="0" smtClean="0">
                <a:latin typeface="Arial" charset="0"/>
              </a:rPr>
              <a:t>V</a:t>
            </a:r>
            <a:endParaRPr lang="ru-RU" altLang="ru-RU" sz="1800" b="1" dirty="0">
              <a:latin typeface="Arial" charset="0"/>
            </a:endParaRPr>
          </a:p>
        </p:txBody>
      </p:sp>
      <p:sp>
        <p:nvSpPr>
          <p:cNvPr id="26674" name="Line 61"/>
          <p:cNvSpPr>
            <a:spLocks noChangeShapeType="1"/>
          </p:cNvSpPr>
          <p:nvPr/>
        </p:nvSpPr>
        <p:spPr bwMode="auto">
          <a:xfrm>
            <a:off x="3571875" y="1566863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75" name="Line 62"/>
          <p:cNvSpPr>
            <a:spLocks noChangeShapeType="1"/>
          </p:cNvSpPr>
          <p:nvPr/>
        </p:nvSpPr>
        <p:spPr bwMode="auto">
          <a:xfrm>
            <a:off x="3563938" y="2085975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76" name="Line 63"/>
          <p:cNvSpPr>
            <a:spLocks noChangeShapeType="1"/>
          </p:cNvSpPr>
          <p:nvPr/>
        </p:nvSpPr>
        <p:spPr bwMode="auto">
          <a:xfrm>
            <a:off x="4000500" y="1582738"/>
            <a:ext cx="1081088" cy="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77" name="Line 64"/>
          <p:cNvSpPr>
            <a:spLocks noChangeShapeType="1"/>
          </p:cNvSpPr>
          <p:nvPr/>
        </p:nvSpPr>
        <p:spPr bwMode="auto">
          <a:xfrm>
            <a:off x="4010025" y="2079625"/>
            <a:ext cx="1065213" cy="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78" name="Line 65"/>
          <p:cNvSpPr>
            <a:spLocks noChangeShapeType="1"/>
          </p:cNvSpPr>
          <p:nvPr/>
        </p:nvSpPr>
        <p:spPr bwMode="auto">
          <a:xfrm flipH="1" flipV="1">
            <a:off x="5072063" y="1574800"/>
            <a:ext cx="1081087" cy="363538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79" name="Line 66"/>
          <p:cNvSpPr>
            <a:spLocks noChangeShapeType="1"/>
          </p:cNvSpPr>
          <p:nvPr/>
        </p:nvSpPr>
        <p:spPr bwMode="auto">
          <a:xfrm flipH="1" flipV="1">
            <a:off x="5068888" y="2089150"/>
            <a:ext cx="1087437" cy="42545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06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DDDDDD"/>
              </a:gs>
            </a:gsLst>
            <a:lin ang="2700000" scaled="1"/>
          </a:gradFill>
          <a:ln>
            <a:noFill/>
          </a:ln>
          <a:effectLst>
            <a:outerShdw blurRad="63500" dist="252088" dir="2454863" algn="ctr" rotWithShape="0">
              <a:srgbClr val="333333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82738" y="188913"/>
            <a:ext cx="7561262" cy="287337"/>
          </a:xfrm>
          <a:effectLst>
            <a:outerShdw dist="35921" dir="2700000" algn="ctr" rotWithShape="0">
              <a:schemeClr val="bg1"/>
            </a:outerShdw>
          </a:effec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>
                <a:solidFill>
                  <a:srgbClr val="292929"/>
                </a:solidFill>
              </a:rPr>
              <a:t>Прямоугольное проецирование</a:t>
            </a:r>
          </a:p>
        </p:txBody>
      </p:sp>
      <p:sp>
        <p:nvSpPr>
          <p:cNvPr id="27652" name="Freeform 4"/>
          <p:cNvSpPr>
            <a:spLocks/>
          </p:cNvSpPr>
          <p:nvPr/>
        </p:nvSpPr>
        <p:spPr bwMode="auto">
          <a:xfrm rot="10800000">
            <a:off x="1476375" y="765175"/>
            <a:ext cx="3600450" cy="2879725"/>
          </a:xfrm>
          <a:custGeom>
            <a:avLst/>
            <a:gdLst>
              <a:gd name="T0" fmla="*/ 0 w 2177"/>
              <a:gd name="T1" fmla="*/ 2147483646 h 1510"/>
              <a:gd name="T2" fmla="*/ 0 w 2177"/>
              <a:gd name="T3" fmla="*/ 0 h 1510"/>
              <a:gd name="T4" fmla="*/ 2147483646 w 2177"/>
              <a:gd name="T5" fmla="*/ 0 h 1510"/>
              <a:gd name="T6" fmla="*/ 2147483646 w 2177"/>
              <a:gd name="T7" fmla="*/ 2147483646 h 1510"/>
              <a:gd name="T8" fmla="*/ 2147483646 w 2177"/>
              <a:gd name="T9" fmla="*/ 2147483646 h 1510"/>
              <a:gd name="T10" fmla="*/ 2147483646 w 2177"/>
              <a:gd name="T11" fmla="*/ 2147483646 h 1510"/>
              <a:gd name="T12" fmla="*/ 2147483646 w 2177"/>
              <a:gd name="T13" fmla="*/ 2147483646 h 1510"/>
              <a:gd name="T14" fmla="*/ 2147483646 w 2177"/>
              <a:gd name="T15" fmla="*/ 2147483646 h 1510"/>
              <a:gd name="T16" fmla="*/ 2147483646 w 2177"/>
              <a:gd name="T17" fmla="*/ 2147483646 h 1510"/>
              <a:gd name="T18" fmla="*/ 0 w 2177"/>
              <a:gd name="T19" fmla="*/ 2147483646 h 15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77"/>
              <a:gd name="T31" fmla="*/ 0 h 1510"/>
              <a:gd name="T32" fmla="*/ 2177 w 2177"/>
              <a:gd name="T33" fmla="*/ 1510 h 151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77" h="1510">
                <a:moveTo>
                  <a:pt x="0" y="1497"/>
                </a:moveTo>
                <a:lnTo>
                  <a:pt x="0" y="0"/>
                </a:lnTo>
                <a:lnTo>
                  <a:pt x="2177" y="0"/>
                </a:lnTo>
                <a:lnTo>
                  <a:pt x="2177" y="1451"/>
                </a:lnTo>
                <a:cubicBezTo>
                  <a:pt x="2123" y="1397"/>
                  <a:pt x="2060" y="1479"/>
                  <a:pt x="2002" y="1482"/>
                </a:cubicBezTo>
                <a:cubicBezTo>
                  <a:pt x="1893" y="1487"/>
                  <a:pt x="1785" y="1488"/>
                  <a:pt x="1676" y="1491"/>
                </a:cubicBezTo>
                <a:cubicBezTo>
                  <a:pt x="1424" y="1487"/>
                  <a:pt x="1211" y="1510"/>
                  <a:pt x="979" y="1457"/>
                </a:cubicBezTo>
                <a:cubicBezTo>
                  <a:pt x="852" y="1390"/>
                  <a:pt x="807" y="1434"/>
                  <a:pt x="601" y="1439"/>
                </a:cubicBezTo>
                <a:cubicBezTo>
                  <a:pt x="480" y="1450"/>
                  <a:pt x="362" y="1473"/>
                  <a:pt x="240" y="1482"/>
                </a:cubicBezTo>
                <a:cubicBezTo>
                  <a:pt x="121" y="1500"/>
                  <a:pt x="200" y="1490"/>
                  <a:pt x="0" y="1497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3" name="Freeform 6"/>
          <p:cNvSpPr>
            <a:spLocks/>
          </p:cNvSpPr>
          <p:nvPr/>
        </p:nvSpPr>
        <p:spPr bwMode="auto">
          <a:xfrm>
            <a:off x="2555875" y="1268413"/>
            <a:ext cx="1439863" cy="1512887"/>
          </a:xfrm>
          <a:custGeom>
            <a:avLst/>
            <a:gdLst>
              <a:gd name="T0" fmla="*/ 0 w 953"/>
              <a:gd name="T1" fmla="*/ 2147483646 h 998"/>
              <a:gd name="T2" fmla="*/ 2147483646 w 953"/>
              <a:gd name="T3" fmla="*/ 2147483646 h 998"/>
              <a:gd name="T4" fmla="*/ 2147483646 w 953"/>
              <a:gd name="T5" fmla="*/ 0 h 998"/>
              <a:gd name="T6" fmla="*/ 2147483646 w 953"/>
              <a:gd name="T7" fmla="*/ 0 h 998"/>
              <a:gd name="T8" fmla="*/ 2147483646 w 953"/>
              <a:gd name="T9" fmla="*/ 2147483646 h 998"/>
              <a:gd name="T10" fmla="*/ 0 w 953"/>
              <a:gd name="T11" fmla="*/ 2147483646 h 998"/>
              <a:gd name="T12" fmla="*/ 0 w 953"/>
              <a:gd name="T13" fmla="*/ 2147483646 h 9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53"/>
              <a:gd name="T22" fmla="*/ 0 h 998"/>
              <a:gd name="T23" fmla="*/ 953 w 953"/>
              <a:gd name="T24" fmla="*/ 998 h 9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53" h="998">
                <a:moveTo>
                  <a:pt x="0" y="771"/>
                </a:moveTo>
                <a:lnTo>
                  <a:pt x="680" y="771"/>
                </a:lnTo>
                <a:lnTo>
                  <a:pt x="680" y="0"/>
                </a:lnTo>
                <a:lnTo>
                  <a:pt x="953" y="0"/>
                </a:lnTo>
                <a:lnTo>
                  <a:pt x="953" y="998"/>
                </a:lnTo>
                <a:lnTo>
                  <a:pt x="0" y="998"/>
                </a:lnTo>
                <a:lnTo>
                  <a:pt x="0" y="771"/>
                </a:lnTo>
                <a:close/>
              </a:path>
            </a:pathLst>
          </a:custGeom>
          <a:solidFill>
            <a:srgbClr val="FFAA71">
              <a:alpha val="38823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4" name="Line 7"/>
          <p:cNvSpPr>
            <a:spLocks noChangeShapeType="1"/>
          </p:cNvSpPr>
          <p:nvPr/>
        </p:nvSpPr>
        <p:spPr bwMode="auto">
          <a:xfrm>
            <a:off x="3059113" y="2420938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5" name="Line 11"/>
          <p:cNvSpPr>
            <a:spLocks noChangeShapeType="1"/>
          </p:cNvSpPr>
          <p:nvPr/>
        </p:nvSpPr>
        <p:spPr bwMode="auto">
          <a:xfrm>
            <a:off x="4859338" y="48688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6" name="Freeform 12"/>
          <p:cNvSpPr>
            <a:spLocks/>
          </p:cNvSpPr>
          <p:nvPr/>
        </p:nvSpPr>
        <p:spPr bwMode="auto">
          <a:xfrm>
            <a:off x="1476375" y="3644900"/>
            <a:ext cx="3600450" cy="2609850"/>
          </a:xfrm>
          <a:custGeom>
            <a:avLst/>
            <a:gdLst>
              <a:gd name="T0" fmla="*/ 0 w 2268"/>
              <a:gd name="T1" fmla="*/ 0 h 1644"/>
              <a:gd name="T2" fmla="*/ 0 w 2268"/>
              <a:gd name="T3" fmla="*/ 2147483646 h 1644"/>
              <a:gd name="T4" fmla="*/ 2147483646 w 2268"/>
              <a:gd name="T5" fmla="*/ 2147483646 h 1644"/>
              <a:gd name="T6" fmla="*/ 2147483646 w 2268"/>
              <a:gd name="T7" fmla="*/ 2147483646 h 1644"/>
              <a:gd name="T8" fmla="*/ 2147483646 w 2268"/>
              <a:gd name="T9" fmla="*/ 2147483646 h 1644"/>
              <a:gd name="T10" fmla="*/ 2147483646 w 2268"/>
              <a:gd name="T11" fmla="*/ 2147483646 h 1644"/>
              <a:gd name="T12" fmla="*/ 2147483646 w 2268"/>
              <a:gd name="T13" fmla="*/ 2147483646 h 1644"/>
              <a:gd name="T14" fmla="*/ 2147483646 w 2268"/>
              <a:gd name="T15" fmla="*/ 2147483646 h 1644"/>
              <a:gd name="T16" fmla="*/ 2147483646 w 2268"/>
              <a:gd name="T17" fmla="*/ 0 h 1644"/>
              <a:gd name="T18" fmla="*/ 0 w 2268"/>
              <a:gd name="T19" fmla="*/ 0 h 16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68"/>
              <a:gd name="T31" fmla="*/ 0 h 1644"/>
              <a:gd name="T32" fmla="*/ 2268 w 2268"/>
              <a:gd name="T33" fmla="*/ 1644 h 164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68" h="1644">
                <a:moveTo>
                  <a:pt x="0" y="0"/>
                </a:moveTo>
                <a:lnTo>
                  <a:pt x="0" y="1542"/>
                </a:lnTo>
                <a:cubicBezTo>
                  <a:pt x="49" y="1577"/>
                  <a:pt x="23" y="1565"/>
                  <a:pt x="136" y="1549"/>
                </a:cubicBezTo>
                <a:cubicBezTo>
                  <a:pt x="151" y="1547"/>
                  <a:pt x="165" y="1539"/>
                  <a:pt x="179" y="1534"/>
                </a:cubicBezTo>
                <a:cubicBezTo>
                  <a:pt x="186" y="1532"/>
                  <a:pt x="200" y="1527"/>
                  <a:pt x="200" y="1527"/>
                </a:cubicBezTo>
                <a:cubicBezTo>
                  <a:pt x="398" y="1528"/>
                  <a:pt x="1168" y="1447"/>
                  <a:pt x="1554" y="1570"/>
                </a:cubicBezTo>
                <a:cubicBezTo>
                  <a:pt x="1663" y="1644"/>
                  <a:pt x="1901" y="1613"/>
                  <a:pt x="1979" y="1614"/>
                </a:cubicBezTo>
                <a:cubicBezTo>
                  <a:pt x="2075" y="1615"/>
                  <a:pt x="2171" y="1614"/>
                  <a:pt x="2267" y="1614"/>
                </a:cubicBezTo>
                <a:lnTo>
                  <a:pt x="226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Text Box 13"/>
          <p:cNvSpPr txBox="1">
            <a:spLocks noChangeArrowheads="1"/>
          </p:cNvSpPr>
          <p:nvPr/>
        </p:nvSpPr>
        <p:spPr bwMode="auto">
          <a:xfrm>
            <a:off x="1547813" y="5661025"/>
            <a:ext cx="64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 b="1" dirty="0">
                <a:latin typeface="Arial" charset="0"/>
              </a:rPr>
              <a:t>H</a:t>
            </a:r>
            <a:endParaRPr lang="ru-RU" altLang="ru-RU" sz="1800" b="1" dirty="0">
              <a:latin typeface="Arial" charset="0"/>
            </a:endParaRPr>
          </a:p>
        </p:txBody>
      </p:sp>
      <p:sp>
        <p:nvSpPr>
          <p:cNvPr id="27658" name="Line 14"/>
          <p:cNvSpPr>
            <a:spLocks noChangeShapeType="1"/>
          </p:cNvSpPr>
          <p:nvPr/>
        </p:nvSpPr>
        <p:spPr bwMode="auto">
          <a:xfrm>
            <a:off x="2555875" y="2781300"/>
            <a:ext cx="0" cy="1584325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9" name="Line 15"/>
          <p:cNvSpPr>
            <a:spLocks noChangeShapeType="1"/>
          </p:cNvSpPr>
          <p:nvPr/>
        </p:nvSpPr>
        <p:spPr bwMode="auto">
          <a:xfrm>
            <a:off x="3995738" y="2781300"/>
            <a:ext cx="0" cy="1584325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0" name="Line 16"/>
          <p:cNvSpPr>
            <a:spLocks noChangeShapeType="1"/>
          </p:cNvSpPr>
          <p:nvPr/>
        </p:nvSpPr>
        <p:spPr bwMode="auto">
          <a:xfrm>
            <a:off x="3563938" y="2420938"/>
            <a:ext cx="0" cy="1944687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1" name="Freeform 17"/>
          <p:cNvSpPr>
            <a:spLocks/>
          </p:cNvSpPr>
          <p:nvPr/>
        </p:nvSpPr>
        <p:spPr bwMode="auto">
          <a:xfrm>
            <a:off x="2555875" y="4365625"/>
            <a:ext cx="1439863" cy="1295400"/>
          </a:xfrm>
          <a:custGeom>
            <a:avLst/>
            <a:gdLst>
              <a:gd name="T0" fmla="*/ 0 w 907"/>
              <a:gd name="T1" fmla="*/ 2147483646 h 816"/>
              <a:gd name="T2" fmla="*/ 0 w 907"/>
              <a:gd name="T3" fmla="*/ 2147483646 h 816"/>
              <a:gd name="T4" fmla="*/ 2147483646 w 907"/>
              <a:gd name="T5" fmla="*/ 2147483646 h 816"/>
              <a:gd name="T6" fmla="*/ 2147483646 w 907"/>
              <a:gd name="T7" fmla="*/ 2147483646 h 816"/>
              <a:gd name="T8" fmla="*/ 0 w 907"/>
              <a:gd name="T9" fmla="*/ 2147483646 h 816"/>
              <a:gd name="T10" fmla="*/ 0 w 907"/>
              <a:gd name="T11" fmla="*/ 0 h 816"/>
              <a:gd name="T12" fmla="*/ 2147483646 w 907"/>
              <a:gd name="T13" fmla="*/ 0 h 816"/>
              <a:gd name="T14" fmla="*/ 2147483646 w 907"/>
              <a:gd name="T15" fmla="*/ 2147483646 h 816"/>
              <a:gd name="T16" fmla="*/ 0 w 907"/>
              <a:gd name="T17" fmla="*/ 2147483646 h 8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7"/>
              <a:gd name="T28" fmla="*/ 0 h 816"/>
              <a:gd name="T29" fmla="*/ 907 w 907"/>
              <a:gd name="T30" fmla="*/ 816 h 8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7" h="816">
                <a:moveTo>
                  <a:pt x="0" y="816"/>
                </a:moveTo>
                <a:lnTo>
                  <a:pt x="0" y="589"/>
                </a:lnTo>
                <a:lnTo>
                  <a:pt x="317" y="589"/>
                </a:lnTo>
                <a:lnTo>
                  <a:pt x="317" y="226"/>
                </a:lnTo>
                <a:lnTo>
                  <a:pt x="0" y="226"/>
                </a:lnTo>
                <a:lnTo>
                  <a:pt x="0" y="0"/>
                </a:lnTo>
                <a:lnTo>
                  <a:pt x="907" y="0"/>
                </a:lnTo>
                <a:lnTo>
                  <a:pt x="907" y="816"/>
                </a:lnTo>
                <a:lnTo>
                  <a:pt x="0" y="816"/>
                </a:lnTo>
                <a:close/>
              </a:path>
            </a:pathLst>
          </a:custGeom>
          <a:solidFill>
            <a:srgbClr val="FFFEE5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8"/>
          <p:cNvSpPr>
            <a:spLocks noChangeShapeType="1"/>
          </p:cNvSpPr>
          <p:nvPr/>
        </p:nvSpPr>
        <p:spPr bwMode="auto">
          <a:xfrm>
            <a:off x="2916238" y="5013325"/>
            <a:ext cx="216058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3" name="Line 19"/>
          <p:cNvSpPr>
            <a:spLocks noChangeShapeType="1"/>
          </p:cNvSpPr>
          <p:nvPr/>
        </p:nvSpPr>
        <p:spPr bwMode="auto">
          <a:xfrm>
            <a:off x="3563938" y="4365625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4" name="Line 22"/>
          <p:cNvSpPr>
            <a:spLocks noChangeShapeType="1"/>
          </p:cNvSpPr>
          <p:nvPr/>
        </p:nvSpPr>
        <p:spPr bwMode="auto">
          <a:xfrm>
            <a:off x="3059113" y="2781300"/>
            <a:ext cx="0" cy="194310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5" name="Line 23"/>
          <p:cNvSpPr>
            <a:spLocks noChangeShapeType="1"/>
          </p:cNvSpPr>
          <p:nvPr/>
        </p:nvSpPr>
        <p:spPr bwMode="auto">
          <a:xfrm>
            <a:off x="5076825" y="3644900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6" name="Freeform 24"/>
          <p:cNvSpPr>
            <a:spLocks/>
          </p:cNvSpPr>
          <p:nvPr/>
        </p:nvSpPr>
        <p:spPr bwMode="auto">
          <a:xfrm>
            <a:off x="5076825" y="765175"/>
            <a:ext cx="2963863" cy="2889250"/>
          </a:xfrm>
          <a:custGeom>
            <a:avLst/>
            <a:gdLst>
              <a:gd name="T0" fmla="*/ 2147483646 w 1867"/>
              <a:gd name="T1" fmla="*/ 2147483646 h 1820"/>
              <a:gd name="T2" fmla="*/ 2147483646 w 1867"/>
              <a:gd name="T3" fmla="*/ 2147483646 h 1820"/>
              <a:gd name="T4" fmla="*/ 2147483646 w 1867"/>
              <a:gd name="T5" fmla="*/ 2147483646 h 1820"/>
              <a:gd name="T6" fmla="*/ 2147483646 w 1867"/>
              <a:gd name="T7" fmla="*/ 2147483646 h 1820"/>
              <a:gd name="T8" fmla="*/ 2147483646 w 1867"/>
              <a:gd name="T9" fmla="*/ 2147483646 h 1820"/>
              <a:gd name="T10" fmla="*/ 2147483646 w 1867"/>
              <a:gd name="T11" fmla="*/ 2147483646 h 1820"/>
              <a:gd name="T12" fmla="*/ 2147483646 w 1867"/>
              <a:gd name="T13" fmla="*/ 2147483646 h 1820"/>
              <a:gd name="T14" fmla="*/ 2147483646 w 1867"/>
              <a:gd name="T15" fmla="*/ 2147483646 h 1820"/>
              <a:gd name="T16" fmla="*/ 2147483646 w 1867"/>
              <a:gd name="T17" fmla="*/ 2147483646 h 1820"/>
              <a:gd name="T18" fmla="*/ 2147483646 w 1867"/>
              <a:gd name="T19" fmla="*/ 2147483646 h 1820"/>
              <a:gd name="T20" fmla="*/ 2147483646 w 1867"/>
              <a:gd name="T21" fmla="*/ 2147483646 h 1820"/>
              <a:gd name="T22" fmla="*/ 2147483646 w 1867"/>
              <a:gd name="T23" fmla="*/ 2147483646 h 1820"/>
              <a:gd name="T24" fmla="*/ 0 w 1867"/>
              <a:gd name="T25" fmla="*/ 2147483646 h 1820"/>
              <a:gd name="T26" fmla="*/ 2147483646 w 1867"/>
              <a:gd name="T27" fmla="*/ 2147483646 h 182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867"/>
              <a:gd name="T43" fmla="*/ 0 h 1820"/>
              <a:gd name="T44" fmla="*/ 1867 w 1867"/>
              <a:gd name="T45" fmla="*/ 1820 h 182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867" h="1820">
                <a:moveTo>
                  <a:pt x="8" y="1820"/>
                </a:moveTo>
                <a:lnTo>
                  <a:pt x="1867" y="1820"/>
                </a:lnTo>
                <a:cubicBezTo>
                  <a:pt x="1829" y="1789"/>
                  <a:pt x="1845" y="1809"/>
                  <a:pt x="1843" y="1720"/>
                </a:cubicBezTo>
                <a:cubicBezTo>
                  <a:pt x="1839" y="1547"/>
                  <a:pt x="1841" y="1375"/>
                  <a:pt x="1836" y="1202"/>
                </a:cubicBezTo>
                <a:cubicBezTo>
                  <a:pt x="1835" y="1152"/>
                  <a:pt x="1808" y="1093"/>
                  <a:pt x="1800" y="1043"/>
                </a:cubicBezTo>
                <a:cubicBezTo>
                  <a:pt x="1807" y="117"/>
                  <a:pt x="1807" y="448"/>
                  <a:pt x="1807" y="50"/>
                </a:cubicBezTo>
                <a:cubicBezTo>
                  <a:pt x="1727" y="58"/>
                  <a:pt x="1694" y="72"/>
                  <a:pt x="1627" y="100"/>
                </a:cubicBezTo>
                <a:cubicBezTo>
                  <a:pt x="1598" y="112"/>
                  <a:pt x="1563" y="114"/>
                  <a:pt x="1533" y="122"/>
                </a:cubicBezTo>
                <a:cubicBezTo>
                  <a:pt x="1310" y="119"/>
                  <a:pt x="1087" y="121"/>
                  <a:pt x="864" y="114"/>
                </a:cubicBezTo>
                <a:cubicBezTo>
                  <a:pt x="828" y="113"/>
                  <a:pt x="791" y="86"/>
                  <a:pt x="756" y="78"/>
                </a:cubicBezTo>
                <a:cubicBezTo>
                  <a:pt x="680" y="60"/>
                  <a:pt x="614" y="61"/>
                  <a:pt x="532" y="57"/>
                </a:cubicBezTo>
                <a:cubicBezTo>
                  <a:pt x="364" y="15"/>
                  <a:pt x="194" y="21"/>
                  <a:pt x="21" y="21"/>
                </a:cubicBezTo>
                <a:cubicBezTo>
                  <a:pt x="4" y="2"/>
                  <a:pt x="11" y="0"/>
                  <a:pt x="0" y="21"/>
                </a:cubicBezTo>
                <a:lnTo>
                  <a:pt x="8" y="182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Text Box 25"/>
          <p:cNvSpPr txBox="1">
            <a:spLocks noChangeArrowheads="1"/>
          </p:cNvSpPr>
          <p:nvPr/>
        </p:nvSpPr>
        <p:spPr bwMode="auto">
          <a:xfrm>
            <a:off x="7451725" y="981075"/>
            <a:ext cx="587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 b="1" dirty="0">
                <a:latin typeface="Arial" charset="0"/>
              </a:rPr>
              <a:t>W</a:t>
            </a:r>
            <a:endParaRPr lang="ru-RU" altLang="ru-RU" sz="1800" b="1" dirty="0">
              <a:latin typeface="Arial" charset="0"/>
            </a:endParaRPr>
          </a:p>
        </p:txBody>
      </p:sp>
      <p:sp>
        <p:nvSpPr>
          <p:cNvPr id="27668" name="Line 26"/>
          <p:cNvSpPr>
            <a:spLocks noChangeShapeType="1"/>
          </p:cNvSpPr>
          <p:nvPr/>
        </p:nvSpPr>
        <p:spPr bwMode="auto">
          <a:xfrm>
            <a:off x="3995738" y="1268413"/>
            <a:ext cx="1800225" cy="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9" name="Line 27"/>
          <p:cNvSpPr>
            <a:spLocks noChangeShapeType="1"/>
          </p:cNvSpPr>
          <p:nvPr/>
        </p:nvSpPr>
        <p:spPr bwMode="auto">
          <a:xfrm>
            <a:off x="3995738" y="2781300"/>
            <a:ext cx="1800225" cy="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0" name="Line 28"/>
          <p:cNvSpPr>
            <a:spLocks noChangeShapeType="1"/>
          </p:cNvSpPr>
          <p:nvPr/>
        </p:nvSpPr>
        <p:spPr bwMode="auto">
          <a:xfrm>
            <a:off x="3600450" y="2420938"/>
            <a:ext cx="2195513" cy="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1" name="Line 29"/>
          <p:cNvSpPr>
            <a:spLocks noChangeShapeType="1"/>
          </p:cNvSpPr>
          <p:nvPr/>
        </p:nvSpPr>
        <p:spPr bwMode="auto">
          <a:xfrm>
            <a:off x="3995738" y="4365625"/>
            <a:ext cx="1081087" cy="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2" name="Line 30"/>
          <p:cNvSpPr>
            <a:spLocks noChangeShapeType="1"/>
          </p:cNvSpPr>
          <p:nvPr/>
        </p:nvSpPr>
        <p:spPr bwMode="auto">
          <a:xfrm>
            <a:off x="3995738" y="5661025"/>
            <a:ext cx="1081087" cy="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3" name="Line 31"/>
          <p:cNvSpPr>
            <a:spLocks noChangeShapeType="1"/>
          </p:cNvSpPr>
          <p:nvPr/>
        </p:nvSpPr>
        <p:spPr bwMode="auto">
          <a:xfrm>
            <a:off x="3059113" y="4724400"/>
            <a:ext cx="2017712" cy="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4" name="Line 32"/>
          <p:cNvSpPr>
            <a:spLocks noChangeShapeType="1"/>
          </p:cNvSpPr>
          <p:nvPr/>
        </p:nvSpPr>
        <p:spPr bwMode="auto">
          <a:xfrm>
            <a:off x="3059113" y="5292725"/>
            <a:ext cx="2017712" cy="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5" name="Line 33"/>
          <p:cNvSpPr>
            <a:spLocks noChangeShapeType="1"/>
          </p:cNvSpPr>
          <p:nvPr/>
        </p:nvSpPr>
        <p:spPr bwMode="auto">
          <a:xfrm>
            <a:off x="5803900" y="1268413"/>
            <a:ext cx="0" cy="2376487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6" name="Line 35"/>
          <p:cNvSpPr>
            <a:spLocks noChangeShapeType="1"/>
          </p:cNvSpPr>
          <p:nvPr/>
        </p:nvSpPr>
        <p:spPr bwMode="auto">
          <a:xfrm>
            <a:off x="7235825" y="2781300"/>
            <a:ext cx="0" cy="86360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7" name="Rectangle 37"/>
          <p:cNvSpPr>
            <a:spLocks noChangeArrowheads="1"/>
          </p:cNvSpPr>
          <p:nvPr/>
        </p:nvSpPr>
        <p:spPr bwMode="auto">
          <a:xfrm>
            <a:off x="5795963" y="1268413"/>
            <a:ext cx="1439862" cy="1512887"/>
          </a:xfrm>
          <a:prstGeom prst="rect">
            <a:avLst/>
          </a:prstGeom>
          <a:solidFill>
            <a:srgbClr val="DDFF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7678" name="Line 38"/>
          <p:cNvSpPr>
            <a:spLocks noChangeShapeType="1"/>
          </p:cNvSpPr>
          <p:nvPr/>
        </p:nvSpPr>
        <p:spPr bwMode="auto">
          <a:xfrm>
            <a:off x="5795963" y="2420938"/>
            <a:ext cx="14398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9" name="Oval 40"/>
          <p:cNvSpPr>
            <a:spLocks noChangeArrowheads="1"/>
          </p:cNvSpPr>
          <p:nvPr/>
        </p:nvSpPr>
        <p:spPr bwMode="auto">
          <a:xfrm>
            <a:off x="6224588" y="1549400"/>
            <a:ext cx="57467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7680" name="Line 39"/>
          <p:cNvSpPr>
            <a:spLocks noChangeShapeType="1"/>
          </p:cNvSpPr>
          <p:nvPr/>
        </p:nvSpPr>
        <p:spPr bwMode="auto">
          <a:xfrm>
            <a:off x="6516688" y="1125538"/>
            <a:ext cx="0" cy="2519362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81" name="Line 41"/>
          <p:cNvSpPr>
            <a:spLocks noChangeShapeType="1"/>
          </p:cNvSpPr>
          <p:nvPr/>
        </p:nvSpPr>
        <p:spPr bwMode="auto">
          <a:xfrm>
            <a:off x="6084888" y="1816100"/>
            <a:ext cx="863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82" name="Line 42"/>
          <p:cNvSpPr>
            <a:spLocks noChangeShapeType="1"/>
          </p:cNvSpPr>
          <p:nvPr/>
        </p:nvSpPr>
        <p:spPr bwMode="auto">
          <a:xfrm flipV="1">
            <a:off x="6227763" y="2420938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83" name="Line 43"/>
          <p:cNvSpPr>
            <a:spLocks noChangeShapeType="1"/>
          </p:cNvSpPr>
          <p:nvPr/>
        </p:nvSpPr>
        <p:spPr bwMode="auto">
          <a:xfrm flipV="1">
            <a:off x="6804025" y="2420938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84" name="Text Box 46"/>
          <p:cNvSpPr txBox="1">
            <a:spLocks noChangeArrowheads="1"/>
          </p:cNvSpPr>
          <p:nvPr/>
        </p:nvSpPr>
        <p:spPr bwMode="auto">
          <a:xfrm>
            <a:off x="1581150" y="981075"/>
            <a:ext cx="628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 b="1" dirty="0">
                <a:latin typeface="Arial" charset="0"/>
              </a:rPr>
              <a:t>V</a:t>
            </a:r>
            <a:endParaRPr lang="ru-RU" altLang="ru-RU" sz="1800" b="1" dirty="0">
              <a:latin typeface="Arial" charset="0"/>
            </a:endParaRPr>
          </a:p>
        </p:txBody>
      </p:sp>
      <p:sp>
        <p:nvSpPr>
          <p:cNvPr id="27685" name="Line 47"/>
          <p:cNvSpPr>
            <a:spLocks noChangeShapeType="1"/>
          </p:cNvSpPr>
          <p:nvPr/>
        </p:nvSpPr>
        <p:spPr bwMode="auto">
          <a:xfrm>
            <a:off x="3571875" y="1566863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86" name="Line 48"/>
          <p:cNvSpPr>
            <a:spLocks noChangeShapeType="1"/>
          </p:cNvSpPr>
          <p:nvPr/>
        </p:nvSpPr>
        <p:spPr bwMode="auto">
          <a:xfrm>
            <a:off x="3563938" y="2085975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87" name="Line 20"/>
          <p:cNvSpPr>
            <a:spLocks noChangeShapeType="1"/>
          </p:cNvSpPr>
          <p:nvPr/>
        </p:nvSpPr>
        <p:spPr bwMode="auto">
          <a:xfrm>
            <a:off x="3563938" y="5300663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88" name="Line 45"/>
          <p:cNvSpPr>
            <a:spLocks noChangeShapeType="1"/>
          </p:cNvSpPr>
          <p:nvPr/>
        </p:nvSpPr>
        <p:spPr bwMode="auto">
          <a:xfrm>
            <a:off x="3563938" y="4722813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89" name="Line 52"/>
          <p:cNvSpPr>
            <a:spLocks noChangeShapeType="1"/>
          </p:cNvSpPr>
          <p:nvPr/>
        </p:nvSpPr>
        <p:spPr bwMode="auto">
          <a:xfrm flipV="1">
            <a:off x="4000500" y="1557338"/>
            <a:ext cx="2520950" cy="17462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90" name="Line 53"/>
          <p:cNvSpPr>
            <a:spLocks noChangeShapeType="1"/>
          </p:cNvSpPr>
          <p:nvPr/>
        </p:nvSpPr>
        <p:spPr bwMode="auto">
          <a:xfrm>
            <a:off x="4010025" y="2079625"/>
            <a:ext cx="2489200" cy="2540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91" name="Line 10"/>
          <p:cNvSpPr>
            <a:spLocks noChangeShapeType="1"/>
          </p:cNvSpPr>
          <p:nvPr/>
        </p:nvSpPr>
        <p:spPr bwMode="auto">
          <a:xfrm>
            <a:off x="3419475" y="1819275"/>
            <a:ext cx="265906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414" name="Arc 54"/>
          <p:cNvSpPr>
            <a:spLocks/>
          </p:cNvSpPr>
          <p:nvPr/>
        </p:nvSpPr>
        <p:spPr bwMode="auto">
          <a:xfrm>
            <a:off x="5041900" y="3652838"/>
            <a:ext cx="758825" cy="717550"/>
          </a:xfrm>
          <a:custGeom>
            <a:avLst/>
            <a:gdLst>
              <a:gd name="T0" fmla="*/ 2147483646 w 22086"/>
              <a:gd name="T1" fmla="*/ 0 h 21600"/>
              <a:gd name="T2" fmla="*/ 0 w 22086"/>
              <a:gd name="T3" fmla="*/ 2147483646 h 21600"/>
              <a:gd name="T4" fmla="*/ 2147483646 w 22086"/>
              <a:gd name="T5" fmla="*/ 0 h 21600"/>
              <a:gd name="T6" fmla="*/ 0 60000 65536"/>
              <a:gd name="T7" fmla="*/ 0 60000 65536"/>
              <a:gd name="T8" fmla="*/ 0 60000 65536"/>
              <a:gd name="T9" fmla="*/ 0 w 22086"/>
              <a:gd name="T10" fmla="*/ 0 h 21600"/>
              <a:gd name="T11" fmla="*/ 22086 w 220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86" h="21600" fill="none" extrusionOk="0">
                <a:moveTo>
                  <a:pt x="22086" y="0"/>
                </a:moveTo>
                <a:cubicBezTo>
                  <a:pt x="22086" y="11929"/>
                  <a:pt x="12415" y="21600"/>
                  <a:pt x="486" y="21600"/>
                </a:cubicBezTo>
                <a:cubicBezTo>
                  <a:pt x="323" y="21600"/>
                  <a:pt x="161" y="21598"/>
                  <a:pt x="0" y="21594"/>
                </a:cubicBezTo>
              </a:path>
              <a:path w="22086" h="21600" stroke="0" extrusionOk="0">
                <a:moveTo>
                  <a:pt x="22086" y="0"/>
                </a:moveTo>
                <a:cubicBezTo>
                  <a:pt x="22086" y="11929"/>
                  <a:pt x="12415" y="21600"/>
                  <a:pt x="486" y="21600"/>
                </a:cubicBezTo>
                <a:cubicBezTo>
                  <a:pt x="323" y="21600"/>
                  <a:pt x="161" y="21598"/>
                  <a:pt x="0" y="21594"/>
                </a:cubicBezTo>
                <a:lnTo>
                  <a:pt x="486" y="0"/>
                </a:lnTo>
                <a:lnTo>
                  <a:pt x="22086" y="0"/>
                </a:lnTo>
                <a:close/>
              </a:path>
            </a:pathLst>
          </a:cu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415" name="Arc 55"/>
          <p:cNvSpPr>
            <a:spLocks/>
          </p:cNvSpPr>
          <p:nvPr/>
        </p:nvSpPr>
        <p:spPr bwMode="auto">
          <a:xfrm>
            <a:off x="5076825" y="3660775"/>
            <a:ext cx="1139825" cy="1062038"/>
          </a:xfrm>
          <a:custGeom>
            <a:avLst/>
            <a:gdLst>
              <a:gd name="T0" fmla="*/ 2147483646 w 22086"/>
              <a:gd name="T1" fmla="*/ 0 h 21600"/>
              <a:gd name="T2" fmla="*/ 0 w 22086"/>
              <a:gd name="T3" fmla="*/ 2147483646 h 21600"/>
              <a:gd name="T4" fmla="*/ 2147483646 w 22086"/>
              <a:gd name="T5" fmla="*/ 0 h 21600"/>
              <a:gd name="T6" fmla="*/ 0 60000 65536"/>
              <a:gd name="T7" fmla="*/ 0 60000 65536"/>
              <a:gd name="T8" fmla="*/ 0 60000 65536"/>
              <a:gd name="T9" fmla="*/ 0 w 22086"/>
              <a:gd name="T10" fmla="*/ 0 h 21600"/>
              <a:gd name="T11" fmla="*/ 22086 w 220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86" h="21600" fill="none" extrusionOk="0">
                <a:moveTo>
                  <a:pt x="22086" y="0"/>
                </a:moveTo>
                <a:cubicBezTo>
                  <a:pt x="22086" y="11929"/>
                  <a:pt x="12415" y="21600"/>
                  <a:pt x="486" y="21600"/>
                </a:cubicBezTo>
                <a:cubicBezTo>
                  <a:pt x="323" y="21600"/>
                  <a:pt x="161" y="21598"/>
                  <a:pt x="0" y="21594"/>
                </a:cubicBezTo>
              </a:path>
              <a:path w="22086" h="21600" stroke="0" extrusionOk="0">
                <a:moveTo>
                  <a:pt x="22086" y="0"/>
                </a:moveTo>
                <a:cubicBezTo>
                  <a:pt x="22086" y="11929"/>
                  <a:pt x="12415" y="21600"/>
                  <a:pt x="486" y="21600"/>
                </a:cubicBezTo>
                <a:cubicBezTo>
                  <a:pt x="323" y="21600"/>
                  <a:pt x="161" y="21598"/>
                  <a:pt x="0" y="21594"/>
                </a:cubicBezTo>
                <a:lnTo>
                  <a:pt x="486" y="0"/>
                </a:lnTo>
                <a:lnTo>
                  <a:pt x="22086" y="0"/>
                </a:lnTo>
                <a:close/>
              </a:path>
            </a:pathLst>
          </a:cu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416" name="Arc 56"/>
          <p:cNvSpPr>
            <a:spLocks/>
          </p:cNvSpPr>
          <p:nvPr/>
        </p:nvSpPr>
        <p:spPr bwMode="auto">
          <a:xfrm>
            <a:off x="5053013" y="3671888"/>
            <a:ext cx="1752600" cy="1614487"/>
          </a:xfrm>
          <a:custGeom>
            <a:avLst/>
            <a:gdLst>
              <a:gd name="T0" fmla="*/ 2147483646 w 22639"/>
              <a:gd name="T1" fmla="*/ 0 h 21727"/>
              <a:gd name="T2" fmla="*/ 0 w 22639"/>
              <a:gd name="T3" fmla="*/ 2147483646 h 21727"/>
              <a:gd name="T4" fmla="*/ 2147483646 w 22639"/>
              <a:gd name="T5" fmla="*/ 2147483646 h 21727"/>
              <a:gd name="T6" fmla="*/ 0 60000 65536"/>
              <a:gd name="T7" fmla="*/ 0 60000 65536"/>
              <a:gd name="T8" fmla="*/ 0 60000 65536"/>
              <a:gd name="T9" fmla="*/ 0 w 22639"/>
              <a:gd name="T10" fmla="*/ 0 h 21727"/>
              <a:gd name="T11" fmla="*/ 22639 w 22639"/>
              <a:gd name="T12" fmla="*/ 21727 h 217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39" h="21727" fill="none" extrusionOk="0">
                <a:moveTo>
                  <a:pt x="22638" y="0"/>
                </a:moveTo>
                <a:cubicBezTo>
                  <a:pt x="22638" y="42"/>
                  <a:pt x="22639" y="84"/>
                  <a:pt x="22639" y="127"/>
                </a:cubicBezTo>
                <a:cubicBezTo>
                  <a:pt x="22639" y="12056"/>
                  <a:pt x="12968" y="21727"/>
                  <a:pt x="1039" y="21727"/>
                </a:cubicBezTo>
                <a:cubicBezTo>
                  <a:pt x="692" y="21727"/>
                  <a:pt x="346" y="21718"/>
                  <a:pt x="0" y="21701"/>
                </a:cubicBezTo>
              </a:path>
              <a:path w="22639" h="21727" stroke="0" extrusionOk="0">
                <a:moveTo>
                  <a:pt x="22638" y="0"/>
                </a:moveTo>
                <a:cubicBezTo>
                  <a:pt x="22638" y="42"/>
                  <a:pt x="22639" y="84"/>
                  <a:pt x="22639" y="127"/>
                </a:cubicBezTo>
                <a:cubicBezTo>
                  <a:pt x="22639" y="12056"/>
                  <a:pt x="12968" y="21727"/>
                  <a:pt x="1039" y="21727"/>
                </a:cubicBezTo>
                <a:cubicBezTo>
                  <a:pt x="692" y="21727"/>
                  <a:pt x="346" y="21718"/>
                  <a:pt x="0" y="21701"/>
                </a:cubicBezTo>
                <a:lnTo>
                  <a:pt x="1039" y="127"/>
                </a:lnTo>
                <a:lnTo>
                  <a:pt x="22638" y="0"/>
                </a:lnTo>
                <a:close/>
              </a:path>
            </a:pathLst>
          </a:cu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417" name="Arc 57"/>
          <p:cNvSpPr>
            <a:spLocks/>
          </p:cNvSpPr>
          <p:nvPr/>
        </p:nvSpPr>
        <p:spPr bwMode="auto">
          <a:xfrm>
            <a:off x="5041900" y="3644900"/>
            <a:ext cx="2190750" cy="2011363"/>
          </a:xfrm>
          <a:custGeom>
            <a:avLst/>
            <a:gdLst>
              <a:gd name="T0" fmla="*/ 2147483646 w 22086"/>
              <a:gd name="T1" fmla="*/ 0 h 21600"/>
              <a:gd name="T2" fmla="*/ 0 w 22086"/>
              <a:gd name="T3" fmla="*/ 2147483646 h 21600"/>
              <a:gd name="T4" fmla="*/ 2147483646 w 22086"/>
              <a:gd name="T5" fmla="*/ 0 h 21600"/>
              <a:gd name="T6" fmla="*/ 0 60000 65536"/>
              <a:gd name="T7" fmla="*/ 0 60000 65536"/>
              <a:gd name="T8" fmla="*/ 0 60000 65536"/>
              <a:gd name="T9" fmla="*/ 0 w 22086"/>
              <a:gd name="T10" fmla="*/ 0 h 21600"/>
              <a:gd name="T11" fmla="*/ 22086 w 220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86" h="21600" fill="none" extrusionOk="0">
                <a:moveTo>
                  <a:pt x="22086" y="0"/>
                </a:moveTo>
                <a:cubicBezTo>
                  <a:pt x="22086" y="11929"/>
                  <a:pt x="12415" y="21600"/>
                  <a:pt x="486" y="21600"/>
                </a:cubicBezTo>
                <a:cubicBezTo>
                  <a:pt x="323" y="21600"/>
                  <a:pt x="161" y="21598"/>
                  <a:pt x="0" y="21594"/>
                </a:cubicBezTo>
              </a:path>
              <a:path w="22086" h="21600" stroke="0" extrusionOk="0">
                <a:moveTo>
                  <a:pt x="22086" y="0"/>
                </a:moveTo>
                <a:cubicBezTo>
                  <a:pt x="22086" y="11929"/>
                  <a:pt x="12415" y="21600"/>
                  <a:pt x="486" y="21600"/>
                </a:cubicBezTo>
                <a:cubicBezTo>
                  <a:pt x="323" y="21600"/>
                  <a:pt x="161" y="21598"/>
                  <a:pt x="0" y="21594"/>
                </a:cubicBezTo>
                <a:lnTo>
                  <a:pt x="486" y="0"/>
                </a:lnTo>
                <a:lnTo>
                  <a:pt x="22086" y="0"/>
                </a:lnTo>
                <a:close/>
              </a:path>
            </a:pathLst>
          </a:cu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418" name="Arc 58"/>
          <p:cNvSpPr>
            <a:spLocks/>
          </p:cNvSpPr>
          <p:nvPr/>
        </p:nvSpPr>
        <p:spPr bwMode="auto">
          <a:xfrm>
            <a:off x="5041900" y="3635375"/>
            <a:ext cx="1474788" cy="1381125"/>
          </a:xfrm>
          <a:custGeom>
            <a:avLst/>
            <a:gdLst>
              <a:gd name="T0" fmla="*/ 2147483646 w 22086"/>
              <a:gd name="T1" fmla="*/ 0 h 21600"/>
              <a:gd name="T2" fmla="*/ 0 w 22086"/>
              <a:gd name="T3" fmla="*/ 2147483646 h 21600"/>
              <a:gd name="T4" fmla="*/ 2147483646 w 22086"/>
              <a:gd name="T5" fmla="*/ 0 h 21600"/>
              <a:gd name="T6" fmla="*/ 0 60000 65536"/>
              <a:gd name="T7" fmla="*/ 0 60000 65536"/>
              <a:gd name="T8" fmla="*/ 0 60000 65536"/>
              <a:gd name="T9" fmla="*/ 0 w 22086"/>
              <a:gd name="T10" fmla="*/ 0 h 21600"/>
              <a:gd name="T11" fmla="*/ 22086 w 220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86" h="21600" fill="none" extrusionOk="0">
                <a:moveTo>
                  <a:pt x="22086" y="0"/>
                </a:moveTo>
                <a:cubicBezTo>
                  <a:pt x="22086" y="11929"/>
                  <a:pt x="12415" y="21600"/>
                  <a:pt x="486" y="21600"/>
                </a:cubicBezTo>
                <a:cubicBezTo>
                  <a:pt x="323" y="21600"/>
                  <a:pt x="161" y="21598"/>
                  <a:pt x="0" y="21594"/>
                </a:cubicBezTo>
              </a:path>
              <a:path w="22086" h="21600" stroke="0" extrusionOk="0">
                <a:moveTo>
                  <a:pt x="22086" y="0"/>
                </a:moveTo>
                <a:cubicBezTo>
                  <a:pt x="22086" y="11929"/>
                  <a:pt x="12415" y="21600"/>
                  <a:pt x="486" y="21600"/>
                </a:cubicBezTo>
                <a:cubicBezTo>
                  <a:pt x="323" y="21600"/>
                  <a:pt x="161" y="21598"/>
                  <a:pt x="0" y="21594"/>
                </a:cubicBezTo>
                <a:lnTo>
                  <a:pt x="486" y="0"/>
                </a:lnTo>
                <a:lnTo>
                  <a:pt x="2208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97" name="Line 34"/>
          <p:cNvSpPr>
            <a:spLocks noChangeShapeType="1"/>
          </p:cNvSpPr>
          <p:nvPr/>
        </p:nvSpPr>
        <p:spPr bwMode="auto">
          <a:xfrm>
            <a:off x="6216650" y="1828800"/>
            <a:ext cx="11113" cy="181610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98" name="Line 36"/>
          <p:cNvSpPr>
            <a:spLocks noChangeShapeType="1"/>
          </p:cNvSpPr>
          <p:nvPr/>
        </p:nvSpPr>
        <p:spPr bwMode="auto">
          <a:xfrm>
            <a:off x="6792913" y="1809750"/>
            <a:ext cx="11112" cy="1835150"/>
          </a:xfrm>
          <a:prstGeom prst="line">
            <a:avLst/>
          </a:prstGeom>
          <a:noFill/>
          <a:ln w="9525">
            <a:solidFill>
              <a:srgbClr val="FF91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0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14" grpId="0" animBg="1"/>
      <p:bldP spid="15415" grpId="0" animBg="1"/>
      <p:bldP spid="15416" grpId="0" animBg="1"/>
      <p:bldP spid="15417" grpId="0" animBg="1"/>
      <p:bldP spid="1541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05" y="1091052"/>
            <a:ext cx="3599543" cy="3470063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748" y="949538"/>
            <a:ext cx="2448272" cy="2557590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460" y="3684375"/>
            <a:ext cx="2428848" cy="2643491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130629" y="4419600"/>
            <a:ext cx="1008690" cy="28302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9857" y="4636788"/>
            <a:ext cx="157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Вид слева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73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40" y="1058410"/>
            <a:ext cx="3593308" cy="3464052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36" y="955760"/>
            <a:ext cx="2448272" cy="255759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460" y="3561783"/>
            <a:ext cx="2428848" cy="264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2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40" y="1058410"/>
            <a:ext cx="3593308" cy="3464052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748" y="952762"/>
            <a:ext cx="2448272" cy="255759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172" y="3597290"/>
            <a:ext cx="2428848" cy="2643491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614" y="1036850"/>
            <a:ext cx="2389414" cy="238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7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40" y="1058410"/>
            <a:ext cx="3593308" cy="3464052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748" y="952762"/>
            <a:ext cx="2448272" cy="255759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172" y="3597290"/>
            <a:ext cx="2428848" cy="2643491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855" y="990017"/>
            <a:ext cx="2481943" cy="2520335"/>
          </a:xfrm>
          <a:prstGeom prst="rect">
            <a:avLst/>
          </a:prstGeom>
        </p:spPr>
      </p:pic>
      <p:sp>
        <p:nvSpPr>
          <p:cNvPr id="7" name="Rectangle 110"/>
          <p:cNvSpPr>
            <a:spLocks noChangeArrowheads="1"/>
          </p:cNvSpPr>
          <p:nvPr/>
        </p:nvSpPr>
        <p:spPr bwMode="auto">
          <a:xfrm>
            <a:off x="494566" y="990017"/>
            <a:ext cx="8304662" cy="4867874"/>
          </a:xfrm>
          <a:prstGeom prst="rect">
            <a:avLst/>
          </a:prstGeom>
          <a:solidFill>
            <a:srgbClr val="4D4D4D">
              <a:alpha val="90979"/>
            </a:srgbClr>
          </a:solidFill>
          <a:ln w="9525">
            <a:solidFill>
              <a:srgbClr val="666699">
                <a:alpha val="76862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algn="ctr">
              <a:buNone/>
            </a:pPr>
            <a:r>
              <a:rPr lang="ru-RU" sz="3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Чертеж, представленный </a:t>
            </a:r>
          </a:p>
          <a:p>
            <a:pPr algn="ctr">
              <a:buNone/>
            </a:pPr>
            <a:r>
              <a:rPr lang="ru-RU" sz="3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тремя проекциями или видами,</a:t>
            </a:r>
          </a:p>
          <a:p>
            <a:pPr algn="ctr">
              <a:buNone/>
            </a:pPr>
            <a:r>
              <a:rPr lang="ru-RU" sz="3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большинстве случаев дает полное</a:t>
            </a:r>
          </a:p>
          <a:p>
            <a:pPr algn="ctr">
              <a:buNone/>
            </a:pPr>
            <a:r>
              <a:rPr lang="ru-RU" sz="3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представление о форме и </a:t>
            </a:r>
          </a:p>
          <a:p>
            <a:pPr algn="ctr">
              <a:buNone/>
            </a:pPr>
            <a:r>
              <a:rPr lang="ru-RU" sz="3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конструкции делали и называется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комплексным чертежом</a:t>
            </a:r>
          </a:p>
        </p:txBody>
      </p:sp>
    </p:spTree>
    <p:extLst>
      <p:ext uri="{BB962C8B-B14F-4D97-AF65-F5344CB8AC3E}">
        <p14:creationId xmlns:p14="http://schemas.microsoft.com/office/powerpoint/2010/main" val="9645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51" y="1764733"/>
            <a:ext cx="8747898" cy="332853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8051" y="1691148"/>
            <a:ext cx="8747898" cy="34021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116" y="511277"/>
            <a:ext cx="8190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 на практическую работу №14</a:t>
            </a:r>
            <a:endParaRPr lang="ru-RU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78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9" r="71939" b="19502"/>
          <a:stretch/>
        </p:blipFill>
        <p:spPr>
          <a:xfrm>
            <a:off x="2144133" y="874803"/>
            <a:ext cx="5348047" cy="462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3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05469"/>
            <a:ext cx="8928992" cy="706090"/>
          </a:xfrm>
        </p:spPr>
        <p:txBody>
          <a:bodyPr>
            <a:noAutofit/>
          </a:bodyPr>
          <a:lstStyle/>
          <a:p>
            <a:r>
              <a:rPr lang="ru-RU" sz="3200" dirty="0" smtClean="0"/>
              <a:t>Из каких геометрических тел состоит модель?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449" y="1738893"/>
            <a:ext cx="4392488" cy="4965855"/>
          </a:xfrm>
        </p:spPr>
      </p:pic>
      <p:sp>
        <p:nvSpPr>
          <p:cNvPr id="5" name="Rectangle 110"/>
          <p:cNvSpPr>
            <a:spLocks noChangeArrowheads="1"/>
          </p:cNvSpPr>
          <p:nvPr/>
        </p:nvSpPr>
        <p:spPr bwMode="auto">
          <a:xfrm>
            <a:off x="910468" y="873457"/>
            <a:ext cx="7584946" cy="4535949"/>
          </a:xfrm>
          <a:prstGeom prst="rect">
            <a:avLst/>
          </a:prstGeom>
          <a:solidFill>
            <a:srgbClr val="4D4D4D">
              <a:alpha val="90979"/>
            </a:srgbClr>
          </a:solidFill>
          <a:ln w="9525">
            <a:solidFill>
              <a:srgbClr val="666699">
                <a:alpha val="76862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sz="2700"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sz="2300"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sz="2100"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1900"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dirty="0" smtClean="0">
                <a:solidFill>
                  <a:schemeClr val="bg1"/>
                </a:solidFill>
                <a:latin typeface="Arial" charset="0"/>
              </a:rPr>
              <a:t>   </a:t>
            </a:r>
            <a:r>
              <a:rPr lang="ru-RU" altLang="ru-RU" sz="3200" i="1" dirty="0" smtClean="0">
                <a:solidFill>
                  <a:schemeClr val="bg1"/>
                </a:solidFill>
                <a:latin typeface="Arial" charset="0"/>
              </a:rPr>
              <a:t>Деталь  любой формы можно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i="1" dirty="0" smtClean="0">
                <a:solidFill>
                  <a:schemeClr val="bg1"/>
                </a:solidFill>
                <a:latin typeface="Arial" charset="0"/>
              </a:rPr>
              <a:t>представить как совокупность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i="1" dirty="0" smtClean="0">
                <a:solidFill>
                  <a:schemeClr val="bg1"/>
                </a:solidFill>
                <a:latin typeface="Arial" charset="0"/>
              </a:rPr>
              <a:t>отдельных геометрических тел</a:t>
            </a:r>
            <a:endParaRPr lang="ru-RU" altLang="ru-RU" sz="3200" i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95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26" y="4154504"/>
            <a:ext cx="3744862" cy="20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26" y="4154504"/>
            <a:ext cx="3744862" cy="2048471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7521677" y="6202975"/>
            <a:ext cx="717755" cy="6194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988709" y="6065323"/>
            <a:ext cx="1155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 спереди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5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26" y="4127614"/>
            <a:ext cx="3794022" cy="2075362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7521677" y="6202975"/>
            <a:ext cx="717755" cy="6194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988709" y="6104652"/>
            <a:ext cx="1155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 спереди</a:t>
            </a:r>
            <a:endParaRPr lang="ru-RU" dirty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25" y="4127614"/>
            <a:ext cx="3794023" cy="207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1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26" y="4127614"/>
            <a:ext cx="3794022" cy="2075362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7521677" y="6202975"/>
            <a:ext cx="717755" cy="6194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988709" y="6104652"/>
            <a:ext cx="1155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 спереди</a:t>
            </a:r>
            <a:endParaRPr lang="ru-RU" dirty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25" y="4127614"/>
            <a:ext cx="3794023" cy="2075363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7" y="658298"/>
            <a:ext cx="2904170" cy="128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8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26" y="4127614"/>
            <a:ext cx="3794022" cy="2075362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7521677" y="6202975"/>
            <a:ext cx="717755" cy="6194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988709" y="6104652"/>
            <a:ext cx="1155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 спереди</a:t>
            </a:r>
            <a:endParaRPr lang="ru-RU" dirty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25" y="4127614"/>
            <a:ext cx="3794023" cy="2075363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7" y="658298"/>
            <a:ext cx="2904170" cy="1289275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7" y="658298"/>
            <a:ext cx="2909025" cy="1291431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6804536" y="3429000"/>
            <a:ext cx="9218" cy="698614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13754" y="3428999"/>
            <a:ext cx="998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 сверху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3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26" y="4127614"/>
            <a:ext cx="3794022" cy="2075362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7521677" y="6202975"/>
            <a:ext cx="717755" cy="6194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988709" y="6104652"/>
            <a:ext cx="1155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 спереди</a:t>
            </a:r>
            <a:endParaRPr lang="ru-RU" dirty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25" y="4127614"/>
            <a:ext cx="3794023" cy="2075363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7" y="658298"/>
            <a:ext cx="2904170" cy="1289275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7" y="658298"/>
            <a:ext cx="2909025" cy="1291431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24" y="4127613"/>
            <a:ext cx="3781323" cy="2066753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6804536" y="3429000"/>
            <a:ext cx="9218" cy="698614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13754" y="3428999"/>
            <a:ext cx="998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 сверху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69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26" y="4127614"/>
            <a:ext cx="3794022" cy="2075362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7521677" y="6202975"/>
            <a:ext cx="717755" cy="6194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988709" y="6104652"/>
            <a:ext cx="1155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 спереди</a:t>
            </a:r>
            <a:endParaRPr lang="ru-RU" dirty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25" y="4127614"/>
            <a:ext cx="3794023" cy="2075363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7" y="658298"/>
            <a:ext cx="2904170" cy="1289275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7" y="658298"/>
            <a:ext cx="2909025" cy="1291431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24" y="4127613"/>
            <a:ext cx="3781323" cy="2066753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6804536" y="3429000"/>
            <a:ext cx="9218" cy="698614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13754" y="3428999"/>
            <a:ext cx="998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 сверху</a:t>
            </a:r>
            <a:endParaRPr lang="ru-RU" dirty="0"/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76" y="658298"/>
            <a:ext cx="2909025" cy="488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3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26" y="4127614"/>
            <a:ext cx="3794022" cy="2075362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7521677" y="6202975"/>
            <a:ext cx="717755" cy="6194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988709" y="6104652"/>
            <a:ext cx="1155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 спереди</a:t>
            </a:r>
            <a:endParaRPr lang="ru-RU" dirty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25" y="4127614"/>
            <a:ext cx="3794023" cy="2075363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24" y="4127613"/>
            <a:ext cx="3781323" cy="2066753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6804536" y="3429000"/>
            <a:ext cx="9218" cy="698614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13754" y="3428999"/>
            <a:ext cx="998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 сверху</a:t>
            </a:r>
            <a:endParaRPr lang="ru-RU" dirty="0"/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53" y="687794"/>
            <a:ext cx="2913880" cy="489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5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092" y="4138626"/>
            <a:ext cx="3781323" cy="2066753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7521677" y="6202975"/>
            <a:ext cx="717755" cy="6194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988709" y="6104652"/>
            <a:ext cx="1155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 спереди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6804536" y="3429000"/>
            <a:ext cx="9218" cy="698614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13754" y="3428999"/>
            <a:ext cx="998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 сверху</a:t>
            </a:r>
            <a:endParaRPr lang="ru-RU" dirty="0"/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53" y="687794"/>
            <a:ext cx="2913880" cy="4891786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4320353" y="5883428"/>
            <a:ext cx="855718" cy="5525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79618" y="5961485"/>
            <a:ext cx="1337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Вид слева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21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130" y="4098131"/>
            <a:ext cx="3822418" cy="2089214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130" y="4113761"/>
            <a:ext cx="3822418" cy="2089214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26" y="4127614"/>
            <a:ext cx="3794022" cy="2075362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7521677" y="6202975"/>
            <a:ext cx="717755" cy="6194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988709" y="6104652"/>
            <a:ext cx="1155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 спереди</a:t>
            </a:r>
            <a:endParaRPr lang="ru-RU" dirty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25" y="4127614"/>
            <a:ext cx="3794023" cy="2075363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24" y="4127613"/>
            <a:ext cx="3781323" cy="2066753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6804536" y="3429000"/>
            <a:ext cx="9218" cy="698614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13754" y="3428999"/>
            <a:ext cx="998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 сверху</a:t>
            </a:r>
            <a:endParaRPr lang="ru-RU" dirty="0"/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53" y="687794"/>
            <a:ext cx="2913880" cy="4891786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4320353" y="5883428"/>
            <a:ext cx="855718" cy="5525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79618" y="5961485"/>
            <a:ext cx="1337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Вид слева</a:t>
            </a:r>
            <a:endParaRPr lang="ru-RU"/>
          </a:p>
        </p:txBody>
      </p:sp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327" y="4127614"/>
            <a:ext cx="3822418" cy="208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8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39" y="3789040"/>
            <a:ext cx="3563888" cy="28600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297" y="645420"/>
            <a:ext cx="2357972" cy="271860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3781"/>
            <a:ext cx="3694158" cy="417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0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130" y="4098131"/>
            <a:ext cx="3822418" cy="2089214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52" y="687792"/>
            <a:ext cx="6497971" cy="4881188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130" y="4113761"/>
            <a:ext cx="3822418" cy="2089214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26" y="4127614"/>
            <a:ext cx="3794022" cy="2075362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7521677" y="6202975"/>
            <a:ext cx="717755" cy="6194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988709" y="6104652"/>
            <a:ext cx="1155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 спереди</a:t>
            </a:r>
            <a:endParaRPr lang="ru-RU" dirty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25" y="4127614"/>
            <a:ext cx="3794023" cy="2075363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24" y="4127613"/>
            <a:ext cx="3781323" cy="2066753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6804536" y="3429000"/>
            <a:ext cx="9218" cy="698614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13754" y="3428999"/>
            <a:ext cx="998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 сверху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4320353" y="5883428"/>
            <a:ext cx="855718" cy="5525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79618" y="5961485"/>
            <a:ext cx="1337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Вид слева</a:t>
            </a:r>
            <a:endParaRPr lang="ru-RU"/>
          </a:p>
        </p:txBody>
      </p:sp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327" y="4127614"/>
            <a:ext cx="3822418" cy="208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3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130" y="4098131"/>
            <a:ext cx="3822418" cy="2089214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79" y="685483"/>
            <a:ext cx="6501044" cy="4883497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130" y="4113761"/>
            <a:ext cx="3822418" cy="2089214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26" y="4127614"/>
            <a:ext cx="3794022" cy="2075362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7521677" y="6202975"/>
            <a:ext cx="717755" cy="6194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988709" y="6104652"/>
            <a:ext cx="1155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 спереди</a:t>
            </a:r>
            <a:endParaRPr lang="ru-RU" dirty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25" y="4127614"/>
            <a:ext cx="3794023" cy="2075363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24" y="4127613"/>
            <a:ext cx="3781323" cy="2066753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6804536" y="3429000"/>
            <a:ext cx="9218" cy="698614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13754" y="3428999"/>
            <a:ext cx="998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 сверху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4320353" y="5883428"/>
            <a:ext cx="855718" cy="5525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79618" y="5961485"/>
            <a:ext cx="1337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Вид слева</a:t>
            </a:r>
            <a:endParaRPr lang="ru-RU"/>
          </a:p>
        </p:txBody>
      </p:sp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327" y="4127614"/>
            <a:ext cx="3822418" cy="208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1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78" y="710034"/>
            <a:ext cx="6498715" cy="4881747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327" y="4127614"/>
            <a:ext cx="3822418" cy="2089214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7521677" y="6202975"/>
            <a:ext cx="717755" cy="6194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988709" y="6104652"/>
            <a:ext cx="1155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 спереди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6804536" y="3429000"/>
            <a:ext cx="9218" cy="698614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13754" y="3428999"/>
            <a:ext cx="998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 сверху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4320353" y="5883428"/>
            <a:ext cx="855718" cy="5525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79618" y="5961485"/>
            <a:ext cx="1337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Вид слева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11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18" y="150014"/>
            <a:ext cx="7102911" cy="600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42" y="758313"/>
            <a:ext cx="2441448" cy="2054352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57" y="4290962"/>
            <a:ext cx="3108972" cy="23556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7366" y="137652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Диметрическая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проекция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366" y="3539019"/>
            <a:ext cx="440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Изометрическая проекция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608" y="3597848"/>
            <a:ext cx="3538237" cy="3048758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608" y="828929"/>
            <a:ext cx="3348963" cy="191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1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473" y="1002890"/>
            <a:ext cx="4318321" cy="400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543" y="481999"/>
            <a:ext cx="6263148" cy="5673522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9" r="71939" b="19502"/>
          <a:stretch/>
        </p:blipFill>
        <p:spPr>
          <a:xfrm>
            <a:off x="0" y="0"/>
            <a:ext cx="3377187" cy="291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6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57" y="206477"/>
            <a:ext cx="6010672" cy="6211507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9" r="71939" b="19502"/>
          <a:stretch/>
        </p:blipFill>
        <p:spPr>
          <a:xfrm>
            <a:off x="0" y="0"/>
            <a:ext cx="3377187" cy="291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2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248" y="1168151"/>
            <a:ext cx="6187752" cy="4854618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9" r="71939" b="19502"/>
          <a:stretch/>
        </p:blipFill>
        <p:spPr>
          <a:xfrm>
            <a:off x="0" y="0"/>
            <a:ext cx="3377187" cy="291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6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187" y="1042222"/>
            <a:ext cx="5406850" cy="4981012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9" r="71939" b="19502"/>
          <a:stretch/>
        </p:blipFill>
        <p:spPr>
          <a:xfrm>
            <a:off x="0" y="0"/>
            <a:ext cx="3377187" cy="291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7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6356</TotalTime>
  <Words>653</Words>
  <Application>Microsoft Office PowerPoint</Application>
  <PresentationFormat>Экран (4:3)</PresentationFormat>
  <Paragraphs>181</Paragraphs>
  <Slides>107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107</vt:i4>
      </vt:variant>
    </vt:vector>
  </HeadingPairs>
  <TitlesOfParts>
    <vt:vector size="108" baseType="lpstr">
      <vt:lpstr>Тема Office</vt:lpstr>
      <vt:lpstr>Построение  видов  и изометрии  моделей</vt:lpstr>
      <vt:lpstr>Цели занятия: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 каких геометрических тел состоит модель?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Собрать из элементов конструктора модель</vt:lpstr>
      <vt:lpstr>Собрать из элементов конструктора модель</vt:lpstr>
      <vt:lpstr>Собрать из элементов конструктора модель</vt:lpstr>
      <vt:lpstr>Проекции чайной чашки и кофейника</vt:lpstr>
      <vt:lpstr>Прямоугольное проецирование</vt:lpstr>
      <vt:lpstr>Фронтальная проекция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Установить соответствие главных видов, обозначенных цифрами, деталям, обозначенным буквами.</vt:lpstr>
      <vt:lpstr>Проанализируйте форму детали по заданному виду и найдите эту деталь среди наглядных изображений.  </vt:lpstr>
      <vt:lpstr>Прямоугольное проецирование</vt:lpstr>
      <vt:lpstr>Прямоугольное проецирование</vt:lpstr>
      <vt:lpstr>Прямоугольное проецирование</vt:lpstr>
      <vt:lpstr>Прямоугольное проецирование</vt:lpstr>
      <vt:lpstr>По наглядному изображению найдите комплексный чертёж модели</vt:lpstr>
      <vt:lpstr>Определите, какие чертежи соответствуют наглядным изображениям моделей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Прямоугольное проецирование</vt:lpstr>
      <vt:lpstr>Прямоугольное проецирование</vt:lpstr>
      <vt:lpstr>Прямоугольное проецирование</vt:lpstr>
      <vt:lpstr>Прямоугольное проецирование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Проекции моделей</dc:title>
  <dc:creator>Olga</dc:creator>
  <cp:lastModifiedBy>Student</cp:lastModifiedBy>
  <cp:revision>93</cp:revision>
  <dcterms:created xsi:type="dcterms:W3CDTF">2016-02-11T06:00:24Z</dcterms:created>
  <dcterms:modified xsi:type="dcterms:W3CDTF">2016-04-13T10:19:38Z</dcterms:modified>
</cp:coreProperties>
</file>