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80" r:id="rId21"/>
    <p:sldId id="281" r:id="rId22"/>
    <p:sldId id="264" r:id="rId23"/>
    <p:sldId id="282" r:id="rId24"/>
    <p:sldId id="265" r:id="rId25"/>
    <p:sldId id="279" r:id="rId26"/>
    <p:sldId id="266" r:id="rId27"/>
    <p:sldId id="26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8CF427-A0AD-4942-B0D2-CA312B6A79C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FD1A0B-0CF7-4738-8594-2B55EDF81917}">
      <dgm:prSet phldrT="[Текст]"/>
      <dgm:spPr/>
      <dgm:t>
        <a:bodyPr/>
        <a:lstStyle/>
        <a:p>
          <a:r>
            <a:rPr lang="ru-RU" dirty="0" smtClean="0"/>
            <a:t>Инструментальные стали</a:t>
          </a:r>
          <a:endParaRPr lang="ru-RU" dirty="0"/>
        </a:p>
      </dgm:t>
    </dgm:pt>
    <dgm:pt modelId="{A1864BEC-AAEE-4849-820F-402C54C272AE}" type="parTrans" cxnId="{8984CFF9-E31E-4FF8-9F6E-5E79F82CDFC2}">
      <dgm:prSet/>
      <dgm:spPr/>
      <dgm:t>
        <a:bodyPr/>
        <a:lstStyle/>
        <a:p>
          <a:endParaRPr lang="ru-RU"/>
        </a:p>
      </dgm:t>
    </dgm:pt>
    <dgm:pt modelId="{90809603-59D6-49ED-AC07-35DB5C368D5D}" type="sibTrans" cxnId="{8984CFF9-E31E-4FF8-9F6E-5E79F82CDFC2}">
      <dgm:prSet/>
      <dgm:spPr/>
      <dgm:t>
        <a:bodyPr/>
        <a:lstStyle/>
        <a:p>
          <a:endParaRPr lang="ru-RU"/>
        </a:p>
      </dgm:t>
    </dgm:pt>
    <dgm:pt modelId="{454CB115-F45A-491C-AEBA-060932BC9A89}">
      <dgm:prSet phldrT="[Текст]"/>
      <dgm:spPr/>
      <dgm:t>
        <a:bodyPr/>
        <a:lstStyle/>
        <a:p>
          <a:r>
            <a:rPr lang="ru-RU" dirty="0" smtClean="0"/>
            <a:t>Углеродистые (У7</a:t>
          </a:r>
          <a:r>
            <a:rPr lang="en-US" dirty="0" smtClean="0"/>
            <a:t>;</a:t>
          </a:r>
          <a:r>
            <a:rPr lang="ru-RU" dirty="0" smtClean="0"/>
            <a:t> У</a:t>
          </a:r>
          <a:r>
            <a:rPr lang="en-US" dirty="0" smtClean="0"/>
            <a:t>8</a:t>
          </a:r>
          <a:r>
            <a:rPr lang="ru-RU" dirty="0" smtClean="0"/>
            <a:t>)</a:t>
          </a:r>
          <a:r>
            <a:rPr lang="en-US" dirty="0" smtClean="0"/>
            <a:t>;</a:t>
          </a:r>
          <a:r>
            <a:rPr lang="ru-RU" dirty="0" smtClean="0"/>
            <a:t> до 200</a:t>
          </a:r>
          <a:r>
            <a:rPr lang="ru-RU" dirty="0" smtClean="0">
              <a:latin typeface="Times New Roman"/>
              <a:cs typeface="Times New Roman"/>
            </a:rPr>
            <a:t>°</a:t>
          </a:r>
          <a:endParaRPr lang="ru-RU" dirty="0"/>
        </a:p>
      </dgm:t>
    </dgm:pt>
    <dgm:pt modelId="{E9A36B78-C934-4190-ABD4-CD3D418A719A}" type="parTrans" cxnId="{02CA5AD0-BAB6-47BB-9F38-2E5A6307EFF9}">
      <dgm:prSet/>
      <dgm:spPr/>
      <dgm:t>
        <a:bodyPr/>
        <a:lstStyle/>
        <a:p>
          <a:endParaRPr lang="ru-RU"/>
        </a:p>
      </dgm:t>
    </dgm:pt>
    <dgm:pt modelId="{14B9F67E-6D56-4F14-B9DC-5373F61A2C86}" type="sibTrans" cxnId="{02CA5AD0-BAB6-47BB-9F38-2E5A6307EFF9}">
      <dgm:prSet/>
      <dgm:spPr/>
      <dgm:t>
        <a:bodyPr/>
        <a:lstStyle/>
        <a:p>
          <a:endParaRPr lang="ru-RU"/>
        </a:p>
      </dgm:t>
    </dgm:pt>
    <dgm:pt modelId="{3EF7C1F9-2960-4608-AFB1-72DD93AE8C58}">
      <dgm:prSet phldrT="[Текст]"/>
      <dgm:spPr/>
      <dgm:t>
        <a:bodyPr/>
        <a:lstStyle/>
        <a:p>
          <a:r>
            <a:rPr lang="ru-RU" dirty="0" smtClean="0"/>
            <a:t>Легированные</a:t>
          </a:r>
          <a:r>
            <a:rPr lang="en-US" dirty="0" smtClean="0"/>
            <a:t> (7</a:t>
          </a:r>
          <a:r>
            <a:rPr lang="ru-RU" dirty="0" smtClean="0"/>
            <a:t>ХФ</a:t>
          </a:r>
          <a:r>
            <a:rPr lang="en-US" dirty="0" smtClean="0"/>
            <a:t>;</a:t>
          </a:r>
          <a:r>
            <a:rPr lang="ru-RU" dirty="0" smtClean="0"/>
            <a:t> ХВ4</a:t>
          </a:r>
          <a:r>
            <a:rPr lang="en-US" dirty="0" smtClean="0"/>
            <a:t>);</a:t>
          </a:r>
          <a:r>
            <a:rPr lang="ru-RU" dirty="0" smtClean="0"/>
            <a:t> до 300</a:t>
          </a:r>
          <a:r>
            <a:rPr lang="ru-RU" dirty="0" smtClean="0">
              <a:latin typeface="Times New Roman"/>
              <a:cs typeface="Times New Roman"/>
            </a:rPr>
            <a:t>°</a:t>
          </a:r>
          <a:endParaRPr lang="ru-RU" dirty="0"/>
        </a:p>
      </dgm:t>
    </dgm:pt>
    <dgm:pt modelId="{2BAA5BD1-1B0B-4075-BD07-50D219EDC4B4}" type="parTrans" cxnId="{1A97A6FB-D27B-482E-8AC7-9446D4591AE7}">
      <dgm:prSet/>
      <dgm:spPr/>
      <dgm:t>
        <a:bodyPr/>
        <a:lstStyle/>
        <a:p>
          <a:endParaRPr lang="ru-RU"/>
        </a:p>
      </dgm:t>
    </dgm:pt>
    <dgm:pt modelId="{5A4BB4A2-3832-42EB-B59C-EF6CEEE2AE46}" type="sibTrans" cxnId="{1A97A6FB-D27B-482E-8AC7-9446D4591AE7}">
      <dgm:prSet/>
      <dgm:spPr/>
      <dgm:t>
        <a:bodyPr/>
        <a:lstStyle/>
        <a:p>
          <a:endParaRPr lang="ru-RU"/>
        </a:p>
      </dgm:t>
    </dgm:pt>
    <dgm:pt modelId="{62DAF842-A3BB-4894-BAC8-70ADFAC6FC2C}">
      <dgm:prSet phldrT="[Текст]"/>
      <dgm:spPr/>
      <dgm:t>
        <a:bodyPr/>
        <a:lstStyle/>
        <a:p>
          <a:r>
            <a:rPr lang="ru-RU" dirty="0" smtClean="0"/>
            <a:t>Быстрорежущие (Р6М5</a:t>
          </a:r>
          <a:r>
            <a:rPr lang="en-US" dirty="0" smtClean="0"/>
            <a:t>;</a:t>
          </a:r>
          <a:r>
            <a:rPr lang="ru-RU" dirty="0" smtClean="0"/>
            <a:t> Р18</a:t>
          </a:r>
          <a:r>
            <a:rPr lang="en-US" dirty="0" smtClean="0"/>
            <a:t>;</a:t>
          </a:r>
          <a:r>
            <a:rPr lang="ru-RU" dirty="0" smtClean="0"/>
            <a:t>)</a:t>
          </a:r>
          <a:r>
            <a:rPr lang="en-US" dirty="0" smtClean="0"/>
            <a:t>;</a:t>
          </a:r>
          <a:r>
            <a:rPr lang="ru-RU" dirty="0" smtClean="0"/>
            <a:t> до </a:t>
          </a:r>
          <a:r>
            <a:rPr lang="en-US" dirty="0" smtClean="0"/>
            <a:t>600</a:t>
          </a:r>
          <a:r>
            <a:rPr lang="en-US" dirty="0" smtClean="0">
              <a:latin typeface="Times New Roman"/>
              <a:cs typeface="Times New Roman"/>
            </a:rPr>
            <a:t>°</a:t>
          </a:r>
          <a:endParaRPr lang="ru-RU" dirty="0"/>
        </a:p>
      </dgm:t>
    </dgm:pt>
    <dgm:pt modelId="{42FC0802-46A1-4DB6-96B1-0E49D909E25C}" type="parTrans" cxnId="{ADC4647B-659F-4324-88B7-690CC54DD9AE}">
      <dgm:prSet/>
      <dgm:spPr/>
      <dgm:t>
        <a:bodyPr/>
        <a:lstStyle/>
        <a:p>
          <a:endParaRPr lang="ru-RU"/>
        </a:p>
      </dgm:t>
    </dgm:pt>
    <dgm:pt modelId="{A9444F3A-7DA7-417E-9E13-6F620817D117}" type="sibTrans" cxnId="{ADC4647B-659F-4324-88B7-690CC54DD9AE}">
      <dgm:prSet/>
      <dgm:spPr/>
      <dgm:t>
        <a:bodyPr/>
        <a:lstStyle/>
        <a:p>
          <a:endParaRPr lang="ru-RU"/>
        </a:p>
      </dgm:t>
    </dgm:pt>
    <dgm:pt modelId="{E41E7805-4C75-455A-A078-AFF827280BE3}">
      <dgm:prSet phldrT="[Текст]"/>
      <dgm:spPr/>
      <dgm:t>
        <a:bodyPr/>
        <a:lstStyle/>
        <a:p>
          <a:r>
            <a:rPr lang="ru-RU" dirty="0" smtClean="0"/>
            <a:t>Твердые сплавы (ВК6</a:t>
          </a:r>
          <a:r>
            <a:rPr lang="en-US" dirty="0" smtClean="0"/>
            <a:t>;</a:t>
          </a:r>
          <a:r>
            <a:rPr lang="ru-RU" dirty="0" smtClean="0"/>
            <a:t> Т15К4)</a:t>
          </a:r>
          <a:r>
            <a:rPr lang="en-US" dirty="0" smtClean="0"/>
            <a:t>; </a:t>
          </a:r>
          <a:r>
            <a:rPr lang="ru-RU" dirty="0" smtClean="0"/>
            <a:t>1000</a:t>
          </a:r>
          <a:r>
            <a:rPr lang="ru-RU" dirty="0" smtClean="0">
              <a:latin typeface="Times New Roman"/>
              <a:cs typeface="Times New Roman"/>
            </a:rPr>
            <a:t>°</a:t>
          </a:r>
          <a:endParaRPr lang="ru-RU" dirty="0"/>
        </a:p>
      </dgm:t>
    </dgm:pt>
    <dgm:pt modelId="{4A17130E-9116-4568-8CA5-D3ADA13A3E8F}" type="parTrans" cxnId="{DFDFD9D5-FBD2-44DB-AB00-7CEE22F25834}">
      <dgm:prSet/>
      <dgm:spPr/>
      <dgm:t>
        <a:bodyPr/>
        <a:lstStyle/>
        <a:p>
          <a:endParaRPr lang="ru-RU"/>
        </a:p>
      </dgm:t>
    </dgm:pt>
    <dgm:pt modelId="{3E676E51-22CD-45FA-9DC8-1319E86923E6}" type="sibTrans" cxnId="{DFDFD9D5-FBD2-44DB-AB00-7CEE22F25834}">
      <dgm:prSet/>
      <dgm:spPr/>
      <dgm:t>
        <a:bodyPr/>
        <a:lstStyle/>
        <a:p>
          <a:endParaRPr lang="ru-RU"/>
        </a:p>
      </dgm:t>
    </dgm:pt>
    <dgm:pt modelId="{51F1A09A-DBE9-4536-AB79-1D6882703D3C}">
      <dgm:prSet phldrT="[Текст]"/>
      <dgm:spPr/>
      <dgm:t>
        <a:bodyPr/>
        <a:lstStyle/>
        <a:p>
          <a:r>
            <a:rPr lang="ru-RU" dirty="0" smtClean="0"/>
            <a:t>Сверхтвердые материалы (</a:t>
          </a:r>
          <a:r>
            <a:rPr lang="ru-RU" b="0" i="0" dirty="0" smtClean="0"/>
            <a:t>15Х, 12ХН3А)</a:t>
          </a:r>
          <a:r>
            <a:rPr lang="en-US" b="0" i="0" dirty="0" smtClean="0"/>
            <a:t>;</a:t>
          </a:r>
          <a:r>
            <a:rPr lang="ru-RU" b="0" i="0" dirty="0" smtClean="0"/>
            <a:t> 1200</a:t>
          </a:r>
          <a:r>
            <a:rPr lang="ru-RU" b="0" i="0" dirty="0" smtClean="0">
              <a:latin typeface="Times New Roman"/>
              <a:cs typeface="Times New Roman"/>
            </a:rPr>
            <a:t>°</a:t>
          </a:r>
          <a:endParaRPr lang="ru-RU" dirty="0"/>
        </a:p>
      </dgm:t>
    </dgm:pt>
    <dgm:pt modelId="{9952AC76-9E3F-42F5-A8F9-73300CB3E28D}" type="parTrans" cxnId="{A31978B0-580D-4BBD-A21A-2CF06B6F3997}">
      <dgm:prSet/>
      <dgm:spPr/>
      <dgm:t>
        <a:bodyPr/>
        <a:lstStyle/>
        <a:p>
          <a:endParaRPr lang="ru-RU"/>
        </a:p>
      </dgm:t>
    </dgm:pt>
    <dgm:pt modelId="{B703632D-C453-48E2-A905-5A0996AD5B07}" type="sibTrans" cxnId="{A31978B0-580D-4BBD-A21A-2CF06B6F3997}">
      <dgm:prSet/>
      <dgm:spPr/>
      <dgm:t>
        <a:bodyPr/>
        <a:lstStyle/>
        <a:p>
          <a:endParaRPr lang="ru-RU"/>
        </a:p>
      </dgm:t>
    </dgm:pt>
    <dgm:pt modelId="{A2B9308B-4361-4E08-BF1E-E97DF7935A87}" type="pres">
      <dgm:prSet presAssocID="{6F8CF427-A0AD-4942-B0D2-CA312B6A79C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9E6EFE-1650-45BC-8538-384F6FE6F867}" type="pres">
      <dgm:prSet presAssocID="{B8FD1A0B-0CF7-4738-8594-2B55EDF81917}" presName="root1" presStyleCnt="0"/>
      <dgm:spPr/>
    </dgm:pt>
    <dgm:pt modelId="{0BC629C6-27CE-4872-82FD-B3A60808892F}" type="pres">
      <dgm:prSet presAssocID="{B8FD1A0B-0CF7-4738-8594-2B55EDF8191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E0C205-F0FA-47DF-ADA6-5412F999B681}" type="pres">
      <dgm:prSet presAssocID="{B8FD1A0B-0CF7-4738-8594-2B55EDF81917}" presName="level2hierChild" presStyleCnt="0"/>
      <dgm:spPr/>
    </dgm:pt>
    <dgm:pt modelId="{668C7D1C-A680-46D4-9752-FC2C78391AE3}" type="pres">
      <dgm:prSet presAssocID="{E9A36B78-C934-4190-ABD4-CD3D418A719A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2FC295E9-D4BB-4F2B-9472-B7A66D7E6B5F}" type="pres">
      <dgm:prSet presAssocID="{E9A36B78-C934-4190-ABD4-CD3D418A719A}" presName="connTx" presStyleLbl="parChTrans1D2" presStyleIdx="0" presStyleCnt="5"/>
      <dgm:spPr/>
      <dgm:t>
        <a:bodyPr/>
        <a:lstStyle/>
        <a:p>
          <a:endParaRPr lang="ru-RU"/>
        </a:p>
      </dgm:t>
    </dgm:pt>
    <dgm:pt modelId="{8E6A1FAE-719B-4734-80E0-4264332E5F59}" type="pres">
      <dgm:prSet presAssocID="{454CB115-F45A-491C-AEBA-060932BC9A89}" presName="root2" presStyleCnt="0"/>
      <dgm:spPr/>
    </dgm:pt>
    <dgm:pt modelId="{A12A853B-96A7-4A4D-986D-527005431D3A}" type="pres">
      <dgm:prSet presAssocID="{454CB115-F45A-491C-AEBA-060932BC9A89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E5B262-904F-4AFE-8239-79AD875A8B6A}" type="pres">
      <dgm:prSet presAssocID="{454CB115-F45A-491C-AEBA-060932BC9A89}" presName="level3hierChild" presStyleCnt="0"/>
      <dgm:spPr/>
    </dgm:pt>
    <dgm:pt modelId="{E91C1D94-4912-4176-B1DF-E42D4EFEFF55}" type="pres">
      <dgm:prSet presAssocID="{2BAA5BD1-1B0B-4075-BD07-50D219EDC4B4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BEB7CE0A-AC95-4F13-924D-728EBF6E84B7}" type="pres">
      <dgm:prSet presAssocID="{2BAA5BD1-1B0B-4075-BD07-50D219EDC4B4}" presName="connTx" presStyleLbl="parChTrans1D2" presStyleIdx="1" presStyleCnt="5"/>
      <dgm:spPr/>
      <dgm:t>
        <a:bodyPr/>
        <a:lstStyle/>
        <a:p>
          <a:endParaRPr lang="ru-RU"/>
        </a:p>
      </dgm:t>
    </dgm:pt>
    <dgm:pt modelId="{E52FC708-742E-4938-ABA2-B0F02082A12C}" type="pres">
      <dgm:prSet presAssocID="{3EF7C1F9-2960-4608-AFB1-72DD93AE8C58}" presName="root2" presStyleCnt="0"/>
      <dgm:spPr/>
    </dgm:pt>
    <dgm:pt modelId="{3554FFD4-856B-4ECF-B447-DF7A704A37EC}" type="pres">
      <dgm:prSet presAssocID="{3EF7C1F9-2960-4608-AFB1-72DD93AE8C58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6B79CC-1696-4F79-BB27-E53506599B58}" type="pres">
      <dgm:prSet presAssocID="{3EF7C1F9-2960-4608-AFB1-72DD93AE8C58}" presName="level3hierChild" presStyleCnt="0"/>
      <dgm:spPr/>
    </dgm:pt>
    <dgm:pt modelId="{43555B16-67C8-40DD-A212-B8901BFDFAC3}" type="pres">
      <dgm:prSet presAssocID="{42FC0802-46A1-4DB6-96B1-0E49D909E25C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AA082287-40D0-4A58-94EC-02307A05D6B7}" type="pres">
      <dgm:prSet presAssocID="{42FC0802-46A1-4DB6-96B1-0E49D909E25C}" presName="connTx" presStyleLbl="parChTrans1D2" presStyleIdx="2" presStyleCnt="5"/>
      <dgm:spPr/>
      <dgm:t>
        <a:bodyPr/>
        <a:lstStyle/>
        <a:p>
          <a:endParaRPr lang="ru-RU"/>
        </a:p>
      </dgm:t>
    </dgm:pt>
    <dgm:pt modelId="{CE582AC7-27D3-47E8-B993-0288F76D49D8}" type="pres">
      <dgm:prSet presAssocID="{62DAF842-A3BB-4894-BAC8-70ADFAC6FC2C}" presName="root2" presStyleCnt="0"/>
      <dgm:spPr/>
    </dgm:pt>
    <dgm:pt modelId="{12BEE5AB-DA5A-4380-A550-F862938C7325}" type="pres">
      <dgm:prSet presAssocID="{62DAF842-A3BB-4894-BAC8-70ADFAC6FC2C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005D21-1599-4580-B739-9BD3977F7A2A}" type="pres">
      <dgm:prSet presAssocID="{62DAF842-A3BB-4894-BAC8-70ADFAC6FC2C}" presName="level3hierChild" presStyleCnt="0"/>
      <dgm:spPr/>
    </dgm:pt>
    <dgm:pt modelId="{AD7998C5-2F9E-4E49-A180-F163B5F4BE9E}" type="pres">
      <dgm:prSet presAssocID="{4A17130E-9116-4568-8CA5-D3ADA13A3E8F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5C6F6B5F-5ADF-4AEA-BC65-4CE2F1AAEE01}" type="pres">
      <dgm:prSet presAssocID="{4A17130E-9116-4568-8CA5-D3ADA13A3E8F}" presName="connTx" presStyleLbl="parChTrans1D2" presStyleIdx="3" presStyleCnt="5"/>
      <dgm:spPr/>
      <dgm:t>
        <a:bodyPr/>
        <a:lstStyle/>
        <a:p>
          <a:endParaRPr lang="ru-RU"/>
        </a:p>
      </dgm:t>
    </dgm:pt>
    <dgm:pt modelId="{4BDC1052-CAE9-43B7-B3B1-87E1B25198C8}" type="pres">
      <dgm:prSet presAssocID="{E41E7805-4C75-455A-A078-AFF827280BE3}" presName="root2" presStyleCnt="0"/>
      <dgm:spPr/>
    </dgm:pt>
    <dgm:pt modelId="{FAC6E459-BBD1-469B-8E32-E4BD1DD87003}" type="pres">
      <dgm:prSet presAssocID="{E41E7805-4C75-455A-A078-AFF827280BE3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A4356A-F8D7-4DC2-847C-881C5E3E1E08}" type="pres">
      <dgm:prSet presAssocID="{E41E7805-4C75-455A-A078-AFF827280BE3}" presName="level3hierChild" presStyleCnt="0"/>
      <dgm:spPr/>
    </dgm:pt>
    <dgm:pt modelId="{C3539EB8-D31C-4D47-A658-39485F0758AB}" type="pres">
      <dgm:prSet presAssocID="{9952AC76-9E3F-42F5-A8F9-73300CB3E28D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3AE9F3C2-418F-423F-94A3-FD97E953A815}" type="pres">
      <dgm:prSet presAssocID="{9952AC76-9E3F-42F5-A8F9-73300CB3E28D}" presName="connTx" presStyleLbl="parChTrans1D2" presStyleIdx="4" presStyleCnt="5"/>
      <dgm:spPr/>
      <dgm:t>
        <a:bodyPr/>
        <a:lstStyle/>
        <a:p>
          <a:endParaRPr lang="ru-RU"/>
        </a:p>
      </dgm:t>
    </dgm:pt>
    <dgm:pt modelId="{C2402B10-896B-4FDE-B24A-0932D58AAF99}" type="pres">
      <dgm:prSet presAssocID="{51F1A09A-DBE9-4536-AB79-1D6882703D3C}" presName="root2" presStyleCnt="0"/>
      <dgm:spPr/>
    </dgm:pt>
    <dgm:pt modelId="{639DD25E-A262-4A13-92EC-2F0E88FEB252}" type="pres">
      <dgm:prSet presAssocID="{51F1A09A-DBE9-4536-AB79-1D6882703D3C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7203CD-2E07-48AF-B07A-C8058C5C86E0}" type="pres">
      <dgm:prSet presAssocID="{51F1A09A-DBE9-4536-AB79-1D6882703D3C}" presName="level3hierChild" presStyleCnt="0"/>
      <dgm:spPr/>
    </dgm:pt>
  </dgm:ptLst>
  <dgm:cxnLst>
    <dgm:cxn modelId="{DFDFD9D5-FBD2-44DB-AB00-7CEE22F25834}" srcId="{B8FD1A0B-0CF7-4738-8594-2B55EDF81917}" destId="{E41E7805-4C75-455A-A078-AFF827280BE3}" srcOrd="3" destOrd="0" parTransId="{4A17130E-9116-4568-8CA5-D3ADA13A3E8F}" sibTransId="{3E676E51-22CD-45FA-9DC8-1319E86923E6}"/>
    <dgm:cxn modelId="{C5AA360F-6264-4747-9898-B3B97C8905D1}" type="presOf" srcId="{4A17130E-9116-4568-8CA5-D3ADA13A3E8F}" destId="{AD7998C5-2F9E-4E49-A180-F163B5F4BE9E}" srcOrd="0" destOrd="0" presId="urn:microsoft.com/office/officeart/2008/layout/HorizontalMultiLevelHierarchy"/>
    <dgm:cxn modelId="{91D8FA03-C82D-4277-8346-452A40FE1707}" type="presOf" srcId="{454CB115-F45A-491C-AEBA-060932BC9A89}" destId="{A12A853B-96A7-4A4D-986D-527005431D3A}" srcOrd="0" destOrd="0" presId="urn:microsoft.com/office/officeart/2008/layout/HorizontalMultiLevelHierarchy"/>
    <dgm:cxn modelId="{40E98AEE-D90D-40CB-952E-7A808D27479D}" type="presOf" srcId="{E9A36B78-C934-4190-ABD4-CD3D418A719A}" destId="{2FC295E9-D4BB-4F2B-9472-B7A66D7E6B5F}" srcOrd="1" destOrd="0" presId="urn:microsoft.com/office/officeart/2008/layout/HorizontalMultiLevelHierarchy"/>
    <dgm:cxn modelId="{0DC86F3E-F6A9-4C13-8B48-AB388ABC7CEA}" type="presOf" srcId="{42FC0802-46A1-4DB6-96B1-0E49D909E25C}" destId="{43555B16-67C8-40DD-A212-B8901BFDFAC3}" srcOrd="0" destOrd="0" presId="urn:microsoft.com/office/officeart/2008/layout/HorizontalMultiLevelHierarchy"/>
    <dgm:cxn modelId="{00C9FE84-EE4C-4345-9B38-A87593744CFE}" type="presOf" srcId="{6F8CF427-A0AD-4942-B0D2-CA312B6A79C0}" destId="{A2B9308B-4361-4E08-BF1E-E97DF7935A87}" srcOrd="0" destOrd="0" presId="urn:microsoft.com/office/officeart/2008/layout/HorizontalMultiLevelHierarchy"/>
    <dgm:cxn modelId="{8A27DE64-9299-4BFA-8142-B7CA60D6E65E}" type="presOf" srcId="{2BAA5BD1-1B0B-4075-BD07-50D219EDC4B4}" destId="{E91C1D94-4912-4176-B1DF-E42D4EFEFF55}" srcOrd="0" destOrd="0" presId="urn:microsoft.com/office/officeart/2008/layout/HorizontalMultiLevelHierarchy"/>
    <dgm:cxn modelId="{FF83BA38-E1F6-424D-A4F6-C81B5365D3E2}" type="presOf" srcId="{E41E7805-4C75-455A-A078-AFF827280BE3}" destId="{FAC6E459-BBD1-469B-8E32-E4BD1DD87003}" srcOrd="0" destOrd="0" presId="urn:microsoft.com/office/officeart/2008/layout/HorizontalMultiLevelHierarchy"/>
    <dgm:cxn modelId="{BBB166A2-DCA1-41E1-B138-E077237F8FA4}" type="presOf" srcId="{E9A36B78-C934-4190-ABD4-CD3D418A719A}" destId="{668C7D1C-A680-46D4-9752-FC2C78391AE3}" srcOrd="0" destOrd="0" presId="urn:microsoft.com/office/officeart/2008/layout/HorizontalMultiLevelHierarchy"/>
    <dgm:cxn modelId="{32AC67CB-38F6-49A8-8BDA-6B38D6C2DE5D}" type="presOf" srcId="{51F1A09A-DBE9-4536-AB79-1D6882703D3C}" destId="{639DD25E-A262-4A13-92EC-2F0E88FEB252}" srcOrd="0" destOrd="0" presId="urn:microsoft.com/office/officeart/2008/layout/HorizontalMultiLevelHierarchy"/>
    <dgm:cxn modelId="{A31978B0-580D-4BBD-A21A-2CF06B6F3997}" srcId="{B8FD1A0B-0CF7-4738-8594-2B55EDF81917}" destId="{51F1A09A-DBE9-4536-AB79-1D6882703D3C}" srcOrd="4" destOrd="0" parTransId="{9952AC76-9E3F-42F5-A8F9-73300CB3E28D}" sibTransId="{B703632D-C453-48E2-A905-5A0996AD5B07}"/>
    <dgm:cxn modelId="{8984CFF9-E31E-4FF8-9F6E-5E79F82CDFC2}" srcId="{6F8CF427-A0AD-4942-B0D2-CA312B6A79C0}" destId="{B8FD1A0B-0CF7-4738-8594-2B55EDF81917}" srcOrd="0" destOrd="0" parTransId="{A1864BEC-AAEE-4849-820F-402C54C272AE}" sibTransId="{90809603-59D6-49ED-AC07-35DB5C368D5D}"/>
    <dgm:cxn modelId="{61CAA699-3B0D-4A3B-A3E1-789F40CFF6FA}" type="presOf" srcId="{B8FD1A0B-0CF7-4738-8594-2B55EDF81917}" destId="{0BC629C6-27CE-4872-82FD-B3A60808892F}" srcOrd="0" destOrd="0" presId="urn:microsoft.com/office/officeart/2008/layout/HorizontalMultiLevelHierarchy"/>
    <dgm:cxn modelId="{34D9BFE8-8071-4CCB-A7A9-E0BCA659C230}" type="presOf" srcId="{2BAA5BD1-1B0B-4075-BD07-50D219EDC4B4}" destId="{BEB7CE0A-AC95-4F13-924D-728EBF6E84B7}" srcOrd="1" destOrd="0" presId="urn:microsoft.com/office/officeart/2008/layout/HorizontalMultiLevelHierarchy"/>
    <dgm:cxn modelId="{02CA5AD0-BAB6-47BB-9F38-2E5A6307EFF9}" srcId="{B8FD1A0B-0CF7-4738-8594-2B55EDF81917}" destId="{454CB115-F45A-491C-AEBA-060932BC9A89}" srcOrd="0" destOrd="0" parTransId="{E9A36B78-C934-4190-ABD4-CD3D418A719A}" sibTransId="{14B9F67E-6D56-4F14-B9DC-5373F61A2C86}"/>
    <dgm:cxn modelId="{CB8A801E-83EA-46F3-A5AA-FADE41FDA26C}" type="presOf" srcId="{42FC0802-46A1-4DB6-96B1-0E49D909E25C}" destId="{AA082287-40D0-4A58-94EC-02307A05D6B7}" srcOrd="1" destOrd="0" presId="urn:microsoft.com/office/officeart/2008/layout/HorizontalMultiLevelHierarchy"/>
    <dgm:cxn modelId="{CC60DACC-321B-4B74-80E6-D19F8BC02690}" type="presOf" srcId="{62DAF842-A3BB-4894-BAC8-70ADFAC6FC2C}" destId="{12BEE5AB-DA5A-4380-A550-F862938C7325}" srcOrd="0" destOrd="0" presId="urn:microsoft.com/office/officeart/2008/layout/HorizontalMultiLevelHierarchy"/>
    <dgm:cxn modelId="{1A97A6FB-D27B-482E-8AC7-9446D4591AE7}" srcId="{B8FD1A0B-0CF7-4738-8594-2B55EDF81917}" destId="{3EF7C1F9-2960-4608-AFB1-72DD93AE8C58}" srcOrd="1" destOrd="0" parTransId="{2BAA5BD1-1B0B-4075-BD07-50D219EDC4B4}" sibTransId="{5A4BB4A2-3832-42EB-B59C-EF6CEEE2AE46}"/>
    <dgm:cxn modelId="{D398AD0A-BD57-4394-9452-5DFF96080BE7}" type="presOf" srcId="{3EF7C1F9-2960-4608-AFB1-72DD93AE8C58}" destId="{3554FFD4-856B-4ECF-B447-DF7A704A37EC}" srcOrd="0" destOrd="0" presId="urn:microsoft.com/office/officeart/2008/layout/HorizontalMultiLevelHierarchy"/>
    <dgm:cxn modelId="{831B6AEF-62D7-4B85-A79A-33297C5D3DC2}" type="presOf" srcId="{4A17130E-9116-4568-8CA5-D3ADA13A3E8F}" destId="{5C6F6B5F-5ADF-4AEA-BC65-4CE2F1AAEE01}" srcOrd="1" destOrd="0" presId="urn:microsoft.com/office/officeart/2008/layout/HorizontalMultiLevelHierarchy"/>
    <dgm:cxn modelId="{ADC4647B-659F-4324-88B7-690CC54DD9AE}" srcId="{B8FD1A0B-0CF7-4738-8594-2B55EDF81917}" destId="{62DAF842-A3BB-4894-BAC8-70ADFAC6FC2C}" srcOrd="2" destOrd="0" parTransId="{42FC0802-46A1-4DB6-96B1-0E49D909E25C}" sibTransId="{A9444F3A-7DA7-417E-9E13-6F620817D117}"/>
    <dgm:cxn modelId="{45428A9E-2CFC-46A7-ACB4-A2BC1CFF021C}" type="presOf" srcId="{9952AC76-9E3F-42F5-A8F9-73300CB3E28D}" destId="{C3539EB8-D31C-4D47-A658-39485F0758AB}" srcOrd="0" destOrd="0" presId="urn:microsoft.com/office/officeart/2008/layout/HorizontalMultiLevelHierarchy"/>
    <dgm:cxn modelId="{B9DAAEA1-C7E2-4A02-8409-0BC0566DCE34}" type="presOf" srcId="{9952AC76-9E3F-42F5-A8F9-73300CB3E28D}" destId="{3AE9F3C2-418F-423F-94A3-FD97E953A815}" srcOrd="1" destOrd="0" presId="urn:microsoft.com/office/officeart/2008/layout/HorizontalMultiLevelHierarchy"/>
    <dgm:cxn modelId="{EC463005-8A48-46A2-A156-E4E1116D457A}" type="presParOf" srcId="{A2B9308B-4361-4E08-BF1E-E97DF7935A87}" destId="{FE9E6EFE-1650-45BC-8538-384F6FE6F867}" srcOrd="0" destOrd="0" presId="urn:microsoft.com/office/officeart/2008/layout/HorizontalMultiLevelHierarchy"/>
    <dgm:cxn modelId="{5F61D923-8C97-4CEC-B78C-3F184EEDAB71}" type="presParOf" srcId="{FE9E6EFE-1650-45BC-8538-384F6FE6F867}" destId="{0BC629C6-27CE-4872-82FD-B3A60808892F}" srcOrd="0" destOrd="0" presId="urn:microsoft.com/office/officeart/2008/layout/HorizontalMultiLevelHierarchy"/>
    <dgm:cxn modelId="{5568DAEC-7579-4362-ACEB-38FC075AAD9C}" type="presParOf" srcId="{FE9E6EFE-1650-45BC-8538-384F6FE6F867}" destId="{2DE0C205-F0FA-47DF-ADA6-5412F999B681}" srcOrd="1" destOrd="0" presId="urn:microsoft.com/office/officeart/2008/layout/HorizontalMultiLevelHierarchy"/>
    <dgm:cxn modelId="{DB24ED89-501B-4B42-A8D9-4175552E9EBD}" type="presParOf" srcId="{2DE0C205-F0FA-47DF-ADA6-5412F999B681}" destId="{668C7D1C-A680-46D4-9752-FC2C78391AE3}" srcOrd="0" destOrd="0" presId="urn:microsoft.com/office/officeart/2008/layout/HorizontalMultiLevelHierarchy"/>
    <dgm:cxn modelId="{D01A4112-6053-44A7-BD1D-78E9C54E1EBD}" type="presParOf" srcId="{668C7D1C-A680-46D4-9752-FC2C78391AE3}" destId="{2FC295E9-D4BB-4F2B-9472-B7A66D7E6B5F}" srcOrd="0" destOrd="0" presId="urn:microsoft.com/office/officeart/2008/layout/HorizontalMultiLevelHierarchy"/>
    <dgm:cxn modelId="{1C592719-7596-464A-AF17-5B1D3922CDBA}" type="presParOf" srcId="{2DE0C205-F0FA-47DF-ADA6-5412F999B681}" destId="{8E6A1FAE-719B-4734-80E0-4264332E5F59}" srcOrd="1" destOrd="0" presId="urn:microsoft.com/office/officeart/2008/layout/HorizontalMultiLevelHierarchy"/>
    <dgm:cxn modelId="{580E9E49-3721-4C10-9115-F3565682EA69}" type="presParOf" srcId="{8E6A1FAE-719B-4734-80E0-4264332E5F59}" destId="{A12A853B-96A7-4A4D-986D-527005431D3A}" srcOrd="0" destOrd="0" presId="urn:microsoft.com/office/officeart/2008/layout/HorizontalMultiLevelHierarchy"/>
    <dgm:cxn modelId="{C9C8AAFD-4AB3-4959-A1F4-D40D794128C9}" type="presParOf" srcId="{8E6A1FAE-719B-4734-80E0-4264332E5F59}" destId="{8DE5B262-904F-4AFE-8239-79AD875A8B6A}" srcOrd="1" destOrd="0" presId="urn:microsoft.com/office/officeart/2008/layout/HorizontalMultiLevelHierarchy"/>
    <dgm:cxn modelId="{2C54513F-0D7F-4859-9E73-ABEF6C866024}" type="presParOf" srcId="{2DE0C205-F0FA-47DF-ADA6-5412F999B681}" destId="{E91C1D94-4912-4176-B1DF-E42D4EFEFF55}" srcOrd="2" destOrd="0" presId="urn:microsoft.com/office/officeart/2008/layout/HorizontalMultiLevelHierarchy"/>
    <dgm:cxn modelId="{35A32DEF-EBC6-4D28-A47A-DCA0F147BF5A}" type="presParOf" srcId="{E91C1D94-4912-4176-B1DF-E42D4EFEFF55}" destId="{BEB7CE0A-AC95-4F13-924D-728EBF6E84B7}" srcOrd="0" destOrd="0" presId="urn:microsoft.com/office/officeart/2008/layout/HorizontalMultiLevelHierarchy"/>
    <dgm:cxn modelId="{D7B9376C-A638-4535-8394-7BE076029BB8}" type="presParOf" srcId="{2DE0C205-F0FA-47DF-ADA6-5412F999B681}" destId="{E52FC708-742E-4938-ABA2-B0F02082A12C}" srcOrd="3" destOrd="0" presId="urn:microsoft.com/office/officeart/2008/layout/HorizontalMultiLevelHierarchy"/>
    <dgm:cxn modelId="{8D13B06A-0411-44C0-88FF-5ACCAEC101F6}" type="presParOf" srcId="{E52FC708-742E-4938-ABA2-B0F02082A12C}" destId="{3554FFD4-856B-4ECF-B447-DF7A704A37EC}" srcOrd="0" destOrd="0" presId="urn:microsoft.com/office/officeart/2008/layout/HorizontalMultiLevelHierarchy"/>
    <dgm:cxn modelId="{669020F0-822A-4FDD-B4ED-290528CFC42F}" type="presParOf" srcId="{E52FC708-742E-4938-ABA2-B0F02082A12C}" destId="{416B79CC-1696-4F79-BB27-E53506599B58}" srcOrd="1" destOrd="0" presId="urn:microsoft.com/office/officeart/2008/layout/HorizontalMultiLevelHierarchy"/>
    <dgm:cxn modelId="{9500634B-ECDB-496B-B58F-681629590DF2}" type="presParOf" srcId="{2DE0C205-F0FA-47DF-ADA6-5412F999B681}" destId="{43555B16-67C8-40DD-A212-B8901BFDFAC3}" srcOrd="4" destOrd="0" presId="urn:microsoft.com/office/officeart/2008/layout/HorizontalMultiLevelHierarchy"/>
    <dgm:cxn modelId="{A0F927AC-C86F-4555-8806-967CCF5273A8}" type="presParOf" srcId="{43555B16-67C8-40DD-A212-B8901BFDFAC3}" destId="{AA082287-40D0-4A58-94EC-02307A05D6B7}" srcOrd="0" destOrd="0" presId="urn:microsoft.com/office/officeart/2008/layout/HorizontalMultiLevelHierarchy"/>
    <dgm:cxn modelId="{7C293C26-39E7-4BDC-8C06-5551073F5262}" type="presParOf" srcId="{2DE0C205-F0FA-47DF-ADA6-5412F999B681}" destId="{CE582AC7-27D3-47E8-B993-0288F76D49D8}" srcOrd="5" destOrd="0" presId="urn:microsoft.com/office/officeart/2008/layout/HorizontalMultiLevelHierarchy"/>
    <dgm:cxn modelId="{59FD7F0B-CBB9-4A00-824C-94AAE7871DD5}" type="presParOf" srcId="{CE582AC7-27D3-47E8-B993-0288F76D49D8}" destId="{12BEE5AB-DA5A-4380-A550-F862938C7325}" srcOrd="0" destOrd="0" presId="urn:microsoft.com/office/officeart/2008/layout/HorizontalMultiLevelHierarchy"/>
    <dgm:cxn modelId="{65E8181F-8ACC-4572-B500-DE95CD61F96D}" type="presParOf" srcId="{CE582AC7-27D3-47E8-B993-0288F76D49D8}" destId="{2B005D21-1599-4580-B739-9BD3977F7A2A}" srcOrd="1" destOrd="0" presId="urn:microsoft.com/office/officeart/2008/layout/HorizontalMultiLevelHierarchy"/>
    <dgm:cxn modelId="{CADC979E-1529-4C3E-B5BC-8A5C3CD194DD}" type="presParOf" srcId="{2DE0C205-F0FA-47DF-ADA6-5412F999B681}" destId="{AD7998C5-2F9E-4E49-A180-F163B5F4BE9E}" srcOrd="6" destOrd="0" presId="urn:microsoft.com/office/officeart/2008/layout/HorizontalMultiLevelHierarchy"/>
    <dgm:cxn modelId="{FB20EDD6-D0F8-40D7-B68A-2417E5A6CABD}" type="presParOf" srcId="{AD7998C5-2F9E-4E49-A180-F163B5F4BE9E}" destId="{5C6F6B5F-5ADF-4AEA-BC65-4CE2F1AAEE01}" srcOrd="0" destOrd="0" presId="urn:microsoft.com/office/officeart/2008/layout/HorizontalMultiLevelHierarchy"/>
    <dgm:cxn modelId="{D1CE0928-F7FC-4629-BCCF-C3837DB89F8B}" type="presParOf" srcId="{2DE0C205-F0FA-47DF-ADA6-5412F999B681}" destId="{4BDC1052-CAE9-43B7-B3B1-87E1B25198C8}" srcOrd="7" destOrd="0" presId="urn:microsoft.com/office/officeart/2008/layout/HorizontalMultiLevelHierarchy"/>
    <dgm:cxn modelId="{3155D6C1-CE3F-456C-969B-9E0F98B627BD}" type="presParOf" srcId="{4BDC1052-CAE9-43B7-B3B1-87E1B25198C8}" destId="{FAC6E459-BBD1-469B-8E32-E4BD1DD87003}" srcOrd="0" destOrd="0" presId="urn:microsoft.com/office/officeart/2008/layout/HorizontalMultiLevelHierarchy"/>
    <dgm:cxn modelId="{12CA0C23-6CBD-464D-B345-8FB78F78F139}" type="presParOf" srcId="{4BDC1052-CAE9-43B7-B3B1-87E1B25198C8}" destId="{FBA4356A-F8D7-4DC2-847C-881C5E3E1E08}" srcOrd="1" destOrd="0" presId="urn:microsoft.com/office/officeart/2008/layout/HorizontalMultiLevelHierarchy"/>
    <dgm:cxn modelId="{279F9A47-255B-4EC8-BE9B-7D01EEDFD85D}" type="presParOf" srcId="{2DE0C205-F0FA-47DF-ADA6-5412F999B681}" destId="{C3539EB8-D31C-4D47-A658-39485F0758AB}" srcOrd="8" destOrd="0" presId="urn:microsoft.com/office/officeart/2008/layout/HorizontalMultiLevelHierarchy"/>
    <dgm:cxn modelId="{B15227A1-3F00-42FB-AD28-A02F4F8ACB8F}" type="presParOf" srcId="{C3539EB8-D31C-4D47-A658-39485F0758AB}" destId="{3AE9F3C2-418F-423F-94A3-FD97E953A815}" srcOrd="0" destOrd="0" presId="urn:microsoft.com/office/officeart/2008/layout/HorizontalMultiLevelHierarchy"/>
    <dgm:cxn modelId="{7E9ECD9E-3145-4D1A-8E3C-819F6217E45C}" type="presParOf" srcId="{2DE0C205-F0FA-47DF-ADA6-5412F999B681}" destId="{C2402B10-896B-4FDE-B24A-0932D58AAF99}" srcOrd="9" destOrd="0" presId="urn:microsoft.com/office/officeart/2008/layout/HorizontalMultiLevelHierarchy"/>
    <dgm:cxn modelId="{2991A232-75D2-4997-ACBC-988EAB41C83C}" type="presParOf" srcId="{C2402B10-896B-4FDE-B24A-0932D58AAF99}" destId="{639DD25E-A262-4A13-92EC-2F0E88FEB252}" srcOrd="0" destOrd="0" presId="urn:microsoft.com/office/officeart/2008/layout/HorizontalMultiLevelHierarchy"/>
    <dgm:cxn modelId="{DECCDF3F-AF77-439C-A91C-B370F43CF616}" type="presParOf" srcId="{C2402B10-896B-4FDE-B24A-0932D58AAF99}" destId="{097203CD-2E07-48AF-B07A-C8058C5C86E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CDD501-5447-43FE-A40F-6A2E675081F7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5A997B-7D2B-4CC4-AB1E-04278C4F69BD}">
      <dgm:prSet phldrT="[Текст]"/>
      <dgm:spPr/>
      <dgm:t>
        <a:bodyPr/>
        <a:lstStyle/>
        <a:p>
          <a:r>
            <a:rPr lang="ru-RU" b="1" i="1" dirty="0" smtClean="0"/>
            <a:t>Р6М5Ф3</a:t>
          </a:r>
          <a:endParaRPr lang="ru-RU" dirty="0"/>
        </a:p>
      </dgm:t>
    </dgm:pt>
    <dgm:pt modelId="{1C8EBDBC-7B1B-4C06-A854-CFB46C346A03}" type="parTrans" cxnId="{B19A3DD4-2D89-485E-BE7A-21E6AB4EC9BD}">
      <dgm:prSet/>
      <dgm:spPr/>
      <dgm:t>
        <a:bodyPr/>
        <a:lstStyle/>
        <a:p>
          <a:endParaRPr lang="ru-RU"/>
        </a:p>
      </dgm:t>
    </dgm:pt>
    <dgm:pt modelId="{50A3063A-6693-4A35-A08E-D7F9C87A4FFC}" type="sibTrans" cxnId="{B19A3DD4-2D89-485E-BE7A-21E6AB4EC9BD}">
      <dgm:prSet/>
      <dgm:spPr/>
      <dgm:t>
        <a:bodyPr/>
        <a:lstStyle/>
        <a:p>
          <a:endParaRPr lang="ru-RU"/>
        </a:p>
      </dgm:t>
    </dgm:pt>
    <dgm:pt modelId="{C69A18F3-856C-437B-83AB-715F305663E0}">
      <dgm:prSet phldrT="[Текст]"/>
      <dgm:spPr/>
      <dgm:t>
        <a:bodyPr/>
        <a:lstStyle/>
        <a:p>
          <a:r>
            <a:rPr lang="ru-RU" dirty="0" smtClean="0"/>
            <a:t>Р6 – 6% вольфрама </a:t>
          </a:r>
          <a:endParaRPr lang="ru-RU" dirty="0"/>
        </a:p>
      </dgm:t>
    </dgm:pt>
    <dgm:pt modelId="{E6579BF4-D436-4C79-9BEC-529566EA4A02}" type="parTrans" cxnId="{B766E4FF-C40F-4790-999E-C2CC8E183529}">
      <dgm:prSet/>
      <dgm:spPr/>
      <dgm:t>
        <a:bodyPr/>
        <a:lstStyle/>
        <a:p>
          <a:endParaRPr lang="ru-RU"/>
        </a:p>
      </dgm:t>
    </dgm:pt>
    <dgm:pt modelId="{823F67DB-6233-4BE1-98DD-1B244F7A837E}" type="sibTrans" cxnId="{B766E4FF-C40F-4790-999E-C2CC8E183529}">
      <dgm:prSet/>
      <dgm:spPr/>
      <dgm:t>
        <a:bodyPr/>
        <a:lstStyle/>
        <a:p>
          <a:endParaRPr lang="ru-RU"/>
        </a:p>
      </dgm:t>
    </dgm:pt>
    <dgm:pt modelId="{58B0924D-C85A-49D6-BDD3-CD22B3BC0DA1}">
      <dgm:prSet phldrT="[Текст]"/>
      <dgm:spPr/>
      <dgm:t>
        <a:bodyPr/>
        <a:lstStyle/>
        <a:p>
          <a:r>
            <a:rPr lang="ru-RU" dirty="0" smtClean="0"/>
            <a:t>М5 – 5% молибдена</a:t>
          </a:r>
          <a:endParaRPr lang="ru-RU" dirty="0"/>
        </a:p>
      </dgm:t>
    </dgm:pt>
    <dgm:pt modelId="{F2CFCACD-F9B8-455D-A76F-F5A2CB7D87FB}" type="parTrans" cxnId="{105C2181-6ADB-4520-B392-7BB9C2410202}">
      <dgm:prSet/>
      <dgm:spPr/>
      <dgm:t>
        <a:bodyPr/>
        <a:lstStyle/>
        <a:p>
          <a:endParaRPr lang="ru-RU"/>
        </a:p>
      </dgm:t>
    </dgm:pt>
    <dgm:pt modelId="{EEE45AE2-5F9A-4172-81AE-15045944C0FF}" type="sibTrans" cxnId="{105C2181-6ADB-4520-B392-7BB9C2410202}">
      <dgm:prSet/>
      <dgm:spPr/>
      <dgm:t>
        <a:bodyPr/>
        <a:lstStyle/>
        <a:p>
          <a:endParaRPr lang="ru-RU"/>
        </a:p>
      </dgm:t>
    </dgm:pt>
    <dgm:pt modelId="{F5621FDF-B840-4723-B35F-1E8ED7D59855}">
      <dgm:prSet phldrT="[Текст]"/>
      <dgm:spPr/>
      <dgm:t>
        <a:bodyPr/>
        <a:lstStyle/>
        <a:p>
          <a:r>
            <a:rPr lang="ru-RU" dirty="0" smtClean="0"/>
            <a:t>Ф3 – 3% ванадия</a:t>
          </a:r>
          <a:endParaRPr lang="ru-RU" dirty="0"/>
        </a:p>
      </dgm:t>
    </dgm:pt>
    <dgm:pt modelId="{41320DF8-0C64-4A74-8FD2-BBEA2A04FCC4}" type="parTrans" cxnId="{D705D5E6-F5C5-4354-AB86-30DD2B25F570}">
      <dgm:prSet/>
      <dgm:spPr/>
      <dgm:t>
        <a:bodyPr/>
        <a:lstStyle/>
        <a:p>
          <a:endParaRPr lang="ru-RU"/>
        </a:p>
      </dgm:t>
    </dgm:pt>
    <dgm:pt modelId="{FC3A5B5E-635D-489D-864F-C0A051D60398}" type="sibTrans" cxnId="{D705D5E6-F5C5-4354-AB86-30DD2B25F570}">
      <dgm:prSet/>
      <dgm:spPr/>
      <dgm:t>
        <a:bodyPr/>
        <a:lstStyle/>
        <a:p>
          <a:endParaRPr lang="ru-RU"/>
        </a:p>
      </dgm:t>
    </dgm:pt>
    <dgm:pt modelId="{959DB126-E664-4302-A79D-794E019BBD35}">
      <dgm:prSet phldrT="[Текст]"/>
      <dgm:spPr/>
      <dgm:t>
        <a:bodyPr/>
        <a:lstStyle/>
        <a:p>
          <a:endParaRPr lang="ru-RU" dirty="0"/>
        </a:p>
      </dgm:t>
    </dgm:pt>
    <dgm:pt modelId="{EF7475D8-20E0-444F-B267-4E6D418F0B6B}" type="parTrans" cxnId="{FB0CEB03-3665-43D3-BAF8-8CBE640A181F}">
      <dgm:prSet/>
      <dgm:spPr/>
      <dgm:t>
        <a:bodyPr/>
        <a:lstStyle/>
        <a:p>
          <a:endParaRPr lang="ru-RU"/>
        </a:p>
      </dgm:t>
    </dgm:pt>
    <dgm:pt modelId="{BDB14AAC-0CDD-4706-9AE5-541877A08253}" type="sibTrans" cxnId="{FB0CEB03-3665-43D3-BAF8-8CBE640A181F}">
      <dgm:prSet/>
      <dgm:spPr/>
      <dgm:t>
        <a:bodyPr/>
        <a:lstStyle/>
        <a:p>
          <a:endParaRPr lang="ru-RU"/>
        </a:p>
      </dgm:t>
    </dgm:pt>
    <dgm:pt modelId="{41D577C6-7307-4D00-993D-610790F5D619}" type="pres">
      <dgm:prSet presAssocID="{D3CDD501-5447-43FE-A40F-6A2E675081F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164C71-1C43-411C-90A0-9403F7DE90E8}" type="pres">
      <dgm:prSet presAssocID="{D3CDD501-5447-43FE-A40F-6A2E675081F7}" presName="matrix" presStyleCnt="0"/>
      <dgm:spPr/>
    </dgm:pt>
    <dgm:pt modelId="{87AECEF8-11EA-44A8-8527-4ABC630DF71A}" type="pres">
      <dgm:prSet presAssocID="{D3CDD501-5447-43FE-A40F-6A2E675081F7}" presName="tile1" presStyleLbl="node1" presStyleIdx="0" presStyleCnt="4"/>
      <dgm:spPr/>
      <dgm:t>
        <a:bodyPr/>
        <a:lstStyle/>
        <a:p>
          <a:endParaRPr lang="ru-RU"/>
        </a:p>
      </dgm:t>
    </dgm:pt>
    <dgm:pt modelId="{D471E53F-E751-4D91-A5CE-AC97AD384E9C}" type="pres">
      <dgm:prSet presAssocID="{D3CDD501-5447-43FE-A40F-6A2E675081F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5A9B6E-8861-4382-B96C-58DC35859136}" type="pres">
      <dgm:prSet presAssocID="{D3CDD501-5447-43FE-A40F-6A2E675081F7}" presName="tile2" presStyleLbl="node1" presStyleIdx="1" presStyleCnt="4" custLinFactNeighborX="25000" custLinFactNeighborY="-13813"/>
      <dgm:spPr/>
      <dgm:t>
        <a:bodyPr/>
        <a:lstStyle/>
        <a:p>
          <a:endParaRPr lang="ru-RU"/>
        </a:p>
      </dgm:t>
    </dgm:pt>
    <dgm:pt modelId="{1096460F-C418-4ED4-8CD6-BCBAFD3B1ABA}" type="pres">
      <dgm:prSet presAssocID="{D3CDD501-5447-43FE-A40F-6A2E675081F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89471F-76FA-48DC-AB36-C95E6F8341A5}" type="pres">
      <dgm:prSet presAssocID="{D3CDD501-5447-43FE-A40F-6A2E675081F7}" presName="tile3" presStyleLbl="node1" presStyleIdx="2" presStyleCnt="4"/>
      <dgm:spPr/>
      <dgm:t>
        <a:bodyPr/>
        <a:lstStyle/>
        <a:p>
          <a:endParaRPr lang="ru-RU"/>
        </a:p>
      </dgm:t>
    </dgm:pt>
    <dgm:pt modelId="{258FF1CA-6F05-43DE-B20B-CB607BC7AA17}" type="pres">
      <dgm:prSet presAssocID="{D3CDD501-5447-43FE-A40F-6A2E675081F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CFF308-EBBF-4EBD-A4D0-5C4EBD22B033}" type="pres">
      <dgm:prSet presAssocID="{D3CDD501-5447-43FE-A40F-6A2E675081F7}" presName="tile4" presStyleLbl="node1" presStyleIdx="3" presStyleCnt="4"/>
      <dgm:spPr/>
      <dgm:t>
        <a:bodyPr/>
        <a:lstStyle/>
        <a:p>
          <a:endParaRPr lang="ru-RU"/>
        </a:p>
      </dgm:t>
    </dgm:pt>
    <dgm:pt modelId="{C88FABD4-F6ED-4F23-8759-1DE1A20E50BA}" type="pres">
      <dgm:prSet presAssocID="{D3CDD501-5447-43FE-A40F-6A2E675081F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F6190B-4CD2-460C-9F2B-325F53CFB054}" type="pres">
      <dgm:prSet presAssocID="{D3CDD501-5447-43FE-A40F-6A2E675081F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105C2181-6ADB-4520-B392-7BB9C2410202}" srcId="{385A997B-7D2B-4CC4-AB1E-04278C4F69BD}" destId="{58B0924D-C85A-49D6-BDD3-CD22B3BC0DA1}" srcOrd="1" destOrd="0" parTransId="{F2CFCACD-F9B8-455D-A76F-F5A2CB7D87FB}" sibTransId="{EEE45AE2-5F9A-4172-81AE-15045944C0FF}"/>
    <dgm:cxn modelId="{01D422B3-37A2-47E3-A13F-48F391C8B29D}" type="presOf" srcId="{385A997B-7D2B-4CC4-AB1E-04278C4F69BD}" destId="{C4F6190B-4CD2-460C-9F2B-325F53CFB054}" srcOrd="0" destOrd="0" presId="urn:microsoft.com/office/officeart/2005/8/layout/matrix1"/>
    <dgm:cxn modelId="{7E4BD1F0-40EB-44B5-9703-B8932C2A5011}" type="presOf" srcId="{58B0924D-C85A-49D6-BDD3-CD22B3BC0DA1}" destId="{F55A9B6E-8861-4382-B96C-58DC35859136}" srcOrd="0" destOrd="0" presId="urn:microsoft.com/office/officeart/2005/8/layout/matrix1"/>
    <dgm:cxn modelId="{8DCC9499-EC2E-42E7-BB46-F13E5B1D3D84}" type="presOf" srcId="{58B0924D-C85A-49D6-BDD3-CD22B3BC0DA1}" destId="{1096460F-C418-4ED4-8CD6-BCBAFD3B1ABA}" srcOrd="1" destOrd="0" presId="urn:microsoft.com/office/officeart/2005/8/layout/matrix1"/>
    <dgm:cxn modelId="{B8B2E64F-B6F7-4EDF-9ADF-A5C9844A4C06}" type="presOf" srcId="{F5621FDF-B840-4723-B35F-1E8ED7D59855}" destId="{258FF1CA-6F05-43DE-B20B-CB607BC7AA17}" srcOrd="1" destOrd="0" presId="urn:microsoft.com/office/officeart/2005/8/layout/matrix1"/>
    <dgm:cxn modelId="{E0E839B5-DC8F-4BB2-8F32-BB8E9ED2A077}" type="presOf" srcId="{D3CDD501-5447-43FE-A40F-6A2E675081F7}" destId="{41D577C6-7307-4D00-993D-610790F5D619}" srcOrd="0" destOrd="0" presId="urn:microsoft.com/office/officeart/2005/8/layout/matrix1"/>
    <dgm:cxn modelId="{6E455BA2-080E-4F1A-90D5-ADA501512EA3}" type="presOf" srcId="{C69A18F3-856C-437B-83AB-715F305663E0}" destId="{D471E53F-E751-4D91-A5CE-AC97AD384E9C}" srcOrd="1" destOrd="0" presId="urn:microsoft.com/office/officeart/2005/8/layout/matrix1"/>
    <dgm:cxn modelId="{B19A3DD4-2D89-485E-BE7A-21E6AB4EC9BD}" srcId="{D3CDD501-5447-43FE-A40F-6A2E675081F7}" destId="{385A997B-7D2B-4CC4-AB1E-04278C4F69BD}" srcOrd="0" destOrd="0" parTransId="{1C8EBDBC-7B1B-4C06-A854-CFB46C346A03}" sibTransId="{50A3063A-6693-4A35-A08E-D7F9C87A4FFC}"/>
    <dgm:cxn modelId="{0623548E-7BDB-4109-BD69-DA2617DF1A4A}" type="presOf" srcId="{C69A18F3-856C-437B-83AB-715F305663E0}" destId="{87AECEF8-11EA-44A8-8527-4ABC630DF71A}" srcOrd="0" destOrd="0" presId="urn:microsoft.com/office/officeart/2005/8/layout/matrix1"/>
    <dgm:cxn modelId="{FB0CEB03-3665-43D3-BAF8-8CBE640A181F}" srcId="{D3CDD501-5447-43FE-A40F-6A2E675081F7}" destId="{959DB126-E664-4302-A79D-794E019BBD35}" srcOrd="1" destOrd="0" parTransId="{EF7475D8-20E0-444F-B267-4E6D418F0B6B}" sibTransId="{BDB14AAC-0CDD-4706-9AE5-541877A08253}"/>
    <dgm:cxn modelId="{B766E4FF-C40F-4790-999E-C2CC8E183529}" srcId="{385A997B-7D2B-4CC4-AB1E-04278C4F69BD}" destId="{C69A18F3-856C-437B-83AB-715F305663E0}" srcOrd="0" destOrd="0" parTransId="{E6579BF4-D436-4C79-9BEC-529566EA4A02}" sibTransId="{823F67DB-6233-4BE1-98DD-1B244F7A837E}"/>
    <dgm:cxn modelId="{D705D5E6-F5C5-4354-AB86-30DD2B25F570}" srcId="{385A997B-7D2B-4CC4-AB1E-04278C4F69BD}" destId="{F5621FDF-B840-4723-B35F-1E8ED7D59855}" srcOrd="2" destOrd="0" parTransId="{41320DF8-0C64-4A74-8FD2-BBEA2A04FCC4}" sibTransId="{FC3A5B5E-635D-489D-864F-C0A051D60398}"/>
    <dgm:cxn modelId="{FADEE390-CCD8-4C63-8194-B6F6F3578509}" type="presOf" srcId="{F5621FDF-B840-4723-B35F-1E8ED7D59855}" destId="{7E89471F-76FA-48DC-AB36-C95E6F8341A5}" srcOrd="0" destOrd="0" presId="urn:microsoft.com/office/officeart/2005/8/layout/matrix1"/>
    <dgm:cxn modelId="{252D73B4-0D42-4674-B940-29B396CFE7C2}" type="presParOf" srcId="{41D577C6-7307-4D00-993D-610790F5D619}" destId="{15164C71-1C43-411C-90A0-9403F7DE90E8}" srcOrd="0" destOrd="0" presId="urn:microsoft.com/office/officeart/2005/8/layout/matrix1"/>
    <dgm:cxn modelId="{BE94C22D-0C9F-45FC-AB1C-83BD6D9DC2C6}" type="presParOf" srcId="{15164C71-1C43-411C-90A0-9403F7DE90E8}" destId="{87AECEF8-11EA-44A8-8527-4ABC630DF71A}" srcOrd="0" destOrd="0" presId="urn:microsoft.com/office/officeart/2005/8/layout/matrix1"/>
    <dgm:cxn modelId="{72046A9B-75C6-4A49-84B5-E66C853051CE}" type="presParOf" srcId="{15164C71-1C43-411C-90A0-9403F7DE90E8}" destId="{D471E53F-E751-4D91-A5CE-AC97AD384E9C}" srcOrd="1" destOrd="0" presId="urn:microsoft.com/office/officeart/2005/8/layout/matrix1"/>
    <dgm:cxn modelId="{5D7AB977-E260-45E2-B6F4-2E565C1CCFEF}" type="presParOf" srcId="{15164C71-1C43-411C-90A0-9403F7DE90E8}" destId="{F55A9B6E-8861-4382-B96C-58DC35859136}" srcOrd="2" destOrd="0" presId="urn:microsoft.com/office/officeart/2005/8/layout/matrix1"/>
    <dgm:cxn modelId="{1C2130CB-EE30-40A8-9A6D-AD50D5158C6F}" type="presParOf" srcId="{15164C71-1C43-411C-90A0-9403F7DE90E8}" destId="{1096460F-C418-4ED4-8CD6-BCBAFD3B1ABA}" srcOrd="3" destOrd="0" presId="urn:microsoft.com/office/officeart/2005/8/layout/matrix1"/>
    <dgm:cxn modelId="{609142B5-3370-4E0F-BDFC-1B578D516FB1}" type="presParOf" srcId="{15164C71-1C43-411C-90A0-9403F7DE90E8}" destId="{7E89471F-76FA-48DC-AB36-C95E6F8341A5}" srcOrd="4" destOrd="0" presId="urn:microsoft.com/office/officeart/2005/8/layout/matrix1"/>
    <dgm:cxn modelId="{92DF5A7D-8107-4982-8CD0-4E1B2B54691C}" type="presParOf" srcId="{15164C71-1C43-411C-90A0-9403F7DE90E8}" destId="{258FF1CA-6F05-43DE-B20B-CB607BC7AA17}" srcOrd="5" destOrd="0" presId="urn:microsoft.com/office/officeart/2005/8/layout/matrix1"/>
    <dgm:cxn modelId="{DD0CB23E-50A5-4AE3-BF29-A0A1B566AD05}" type="presParOf" srcId="{15164C71-1C43-411C-90A0-9403F7DE90E8}" destId="{5DCFF308-EBBF-4EBD-A4D0-5C4EBD22B033}" srcOrd="6" destOrd="0" presId="urn:microsoft.com/office/officeart/2005/8/layout/matrix1"/>
    <dgm:cxn modelId="{1B1C462C-C4D4-4796-B55F-B62600866363}" type="presParOf" srcId="{15164C71-1C43-411C-90A0-9403F7DE90E8}" destId="{C88FABD4-F6ED-4F23-8759-1DE1A20E50BA}" srcOrd="7" destOrd="0" presId="urn:microsoft.com/office/officeart/2005/8/layout/matrix1"/>
    <dgm:cxn modelId="{F78B3D00-29DE-4519-8C39-B3606B1676D3}" type="presParOf" srcId="{41D577C6-7307-4D00-993D-610790F5D619}" destId="{C4F6190B-4CD2-460C-9F2B-325F53CFB05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77EBBA-9E58-41CA-BBAD-195C57C2A238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C44DDBF4-9042-46A5-BAA8-CB6584DFC622}">
      <dgm:prSet phldrT="[Текст]"/>
      <dgm:spPr/>
      <dgm:t>
        <a:bodyPr/>
        <a:lstStyle/>
        <a:p>
          <a:r>
            <a:rPr lang="ru-RU" dirty="0" smtClean="0"/>
            <a:t>Содержание карбида вольфрама</a:t>
          </a:r>
          <a:endParaRPr lang="ru-RU" dirty="0"/>
        </a:p>
      </dgm:t>
    </dgm:pt>
    <dgm:pt modelId="{E9E8009A-9389-4C6B-871F-F584C995EDF5}" type="parTrans" cxnId="{02AEC4BD-A957-473F-BA15-F9CFB2E68461}">
      <dgm:prSet/>
      <dgm:spPr/>
      <dgm:t>
        <a:bodyPr/>
        <a:lstStyle/>
        <a:p>
          <a:endParaRPr lang="ru-RU"/>
        </a:p>
      </dgm:t>
    </dgm:pt>
    <dgm:pt modelId="{B6A5D4D1-2520-43EC-8EB1-8B290CA0438A}" type="sibTrans" cxnId="{02AEC4BD-A957-473F-BA15-F9CFB2E68461}">
      <dgm:prSet/>
      <dgm:spPr/>
      <dgm:t>
        <a:bodyPr/>
        <a:lstStyle/>
        <a:p>
          <a:endParaRPr lang="ru-RU"/>
        </a:p>
      </dgm:t>
    </dgm:pt>
    <dgm:pt modelId="{D2E9FA05-768A-4C1E-9D0D-0DED55C0B19B}">
      <dgm:prSet phldrT="[Текст]"/>
      <dgm:spPr/>
      <dgm:t>
        <a:bodyPr/>
        <a:lstStyle/>
        <a:p>
          <a:r>
            <a:rPr lang="ru-RU" dirty="0" err="1" smtClean="0"/>
            <a:t>Титано</a:t>
          </a:r>
          <a:r>
            <a:rPr lang="ru-RU" dirty="0" smtClean="0"/>
            <a:t>-вольфрамовые</a:t>
          </a:r>
          <a:endParaRPr lang="ru-RU" dirty="0"/>
        </a:p>
      </dgm:t>
    </dgm:pt>
    <dgm:pt modelId="{66DF8D13-73B4-4EF2-98DE-E3CEF3CD6EA5}" type="parTrans" cxnId="{2A153759-BCE0-423F-ACD9-2782AA83D7EF}">
      <dgm:prSet/>
      <dgm:spPr/>
      <dgm:t>
        <a:bodyPr/>
        <a:lstStyle/>
        <a:p>
          <a:endParaRPr lang="ru-RU"/>
        </a:p>
      </dgm:t>
    </dgm:pt>
    <dgm:pt modelId="{332203C2-D3E9-47FF-B23E-1F68E5052123}" type="sibTrans" cxnId="{2A153759-BCE0-423F-ACD9-2782AA83D7EF}">
      <dgm:prSet/>
      <dgm:spPr/>
      <dgm:t>
        <a:bodyPr/>
        <a:lstStyle/>
        <a:p>
          <a:endParaRPr lang="ru-RU"/>
        </a:p>
      </dgm:t>
    </dgm:pt>
    <dgm:pt modelId="{56F00A01-C9A3-43B2-B104-97CDEF30F6E0}">
      <dgm:prSet phldrT="[Текст]"/>
      <dgm:spPr/>
      <dgm:t>
        <a:bodyPr/>
        <a:lstStyle/>
        <a:p>
          <a:r>
            <a:rPr lang="ru-RU" dirty="0" err="1" smtClean="0"/>
            <a:t>Титанотанталовольфрамое</a:t>
          </a:r>
          <a:endParaRPr lang="ru-RU" dirty="0"/>
        </a:p>
      </dgm:t>
    </dgm:pt>
    <dgm:pt modelId="{294A3B07-4881-4EBC-98DB-97C0BAE45ABB}" type="parTrans" cxnId="{0F3E78C6-0308-44F4-98ED-860708A58A5F}">
      <dgm:prSet/>
      <dgm:spPr/>
      <dgm:t>
        <a:bodyPr/>
        <a:lstStyle/>
        <a:p>
          <a:endParaRPr lang="ru-RU"/>
        </a:p>
      </dgm:t>
    </dgm:pt>
    <dgm:pt modelId="{E8043107-6600-4EEB-A2A1-4111BB6F4927}" type="sibTrans" cxnId="{0F3E78C6-0308-44F4-98ED-860708A58A5F}">
      <dgm:prSet/>
      <dgm:spPr/>
      <dgm:t>
        <a:bodyPr/>
        <a:lstStyle/>
        <a:p>
          <a:endParaRPr lang="ru-RU"/>
        </a:p>
      </dgm:t>
    </dgm:pt>
    <dgm:pt modelId="{1841CF06-1DF4-422D-8781-853D61A54B04}" type="pres">
      <dgm:prSet presAssocID="{8C77EBBA-9E58-41CA-BBAD-195C57C2A238}" presName="linearFlow" presStyleCnt="0">
        <dgm:presLayoutVars>
          <dgm:resizeHandles val="exact"/>
        </dgm:presLayoutVars>
      </dgm:prSet>
      <dgm:spPr/>
    </dgm:pt>
    <dgm:pt modelId="{B8570BB4-D233-44AF-ADDD-0C61E6AF9DB7}" type="pres">
      <dgm:prSet presAssocID="{C44DDBF4-9042-46A5-BAA8-CB6584DFC62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0ADCD1-49D1-4F8A-94DA-05068B0735DE}" type="pres">
      <dgm:prSet presAssocID="{B6A5D4D1-2520-43EC-8EB1-8B290CA0438A}" presName="sibTrans" presStyleLbl="sibTrans2D1" presStyleIdx="0" presStyleCnt="2"/>
      <dgm:spPr/>
      <dgm:t>
        <a:bodyPr/>
        <a:lstStyle/>
        <a:p>
          <a:endParaRPr lang="ru-RU"/>
        </a:p>
      </dgm:t>
    </dgm:pt>
    <dgm:pt modelId="{E3CE754C-0C32-4C6F-A3F8-8988EBF2DDC3}" type="pres">
      <dgm:prSet presAssocID="{B6A5D4D1-2520-43EC-8EB1-8B290CA0438A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70928FCE-EF19-482C-9141-2916F05B562F}" type="pres">
      <dgm:prSet presAssocID="{D2E9FA05-768A-4C1E-9D0D-0DED55C0B19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309F2-BDC3-4A65-ADB2-1328E04FA196}" type="pres">
      <dgm:prSet presAssocID="{332203C2-D3E9-47FF-B23E-1F68E5052123}" presName="sibTrans" presStyleLbl="sibTrans2D1" presStyleIdx="1" presStyleCnt="2"/>
      <dgm:spPr/>
      <dgm:t>
        <a:bodyPr/>
        <a:lstStyle/>
        <a:p>
          <a:endParaRPr lang="ru-RU"/>
        </a:p>
      </dgm:t>
    </dgm:pt>
    <dgm:pt modelId="{312E5A02-6974-4D11-99B5-EB8D48E8504F}" type="pres">
      <dgm:prSet presAssocID="{332203C2-D3E9-47FF-B23E-1F68E5052123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5D14202B-E0A9-4688-8CD9-4E85737048D9}" type="pres">
      <dgm:prSet presAssocID="{56F00A01-C9A3-43B2-B104-97CDEF30F6E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9DA5AA-321F-4DAC-9719-BBE6982032BC}" type="presOf" srcId="{56F00A01-C9A3-43B2-B104-97CDEF30F6E0}" destId="{5D14202B-E0A9-4688-8CD9-4E85737048D9}" srcOrd="0" destOrd="0" presId="urn:microsoft.com/office/officeart/2005/8/layout/process2"/>
    <dgm:cxn modelId="{02AEC4BD-A957-473F-BA15-F9CFB2E68461}" srcId="{8C77EBBA-9E58-41CA-BBAD-195C57C2A238}" destId="{C44DDBF4-9042-46A5-BAA8-CB6584DFC622}" srcOrd="0" destOrd="0" parTransId="{E9E8009A-9389-4C6B-871F-F584C995EDF5}" sibTransId="{B6A5D4D1-2520-43EC-8EB1-8B290CA0438A}"/>
    <dgm:cxn modelId="{2DAB17A5-0D78-4751-970A-0FB28ABB015D}" type="presOf" srcId="{D2E9FA05-768A-4C1E-9D0D-0DED55C0B19B}" destId="{70928FCE-EF19-482C-9141-2916F05B562F}" srcOrd="0" destOrd="0" presId="urn:microsoft.com/office/officeart/2005/8/layout/process2"/>
    <dgm:cxn modelId="{920F8057-3B3A-444E-ACAC-14197A2F6855}" type="presOf" srcId="{332203C2-D3E9-47FF-B23E-1F68E5052123}" destId="{312E5A02-6974-4D11-99B5-EB8D48E8504F}" srcOrd="1" destOrd="0" presId="urn:microsoft.com/office/officeart/2005/8/layout/process2"/>
    <dgm:cxn modelId="{0921ECFA-4AFE-43E5-A4FC-2E104E9D94D6}" type="presOf" srcId="{332203C2-D3E9-47FF-B23E-1F68E5052123}" destId="{957309F2-BDC3-4A65-ADB2-1328E04FA196}" srcOrd="0" destOrd="0" presId="urn:microsoft.com/office/officeart/2005/8/layout/process2"/>
    <dgm:cxn modelId="{B7412AC0-345A-46A8-A433-B550B51EF2CB}" type="presOf" srcId="{C44DDBF4-9042-46A5-BAA8-CB6584DFC622}" destId="{B8570BB4-D233-44AF-ADDD-0C61E6AF9DB7}" srcOrd="0" destOrd="0" presId="urn:microsoft.com/office/officeart/2005/8/layout/process2"/>
    <dgm:cxn modelId="{2A153759-BCE0-423F-ACD9-2782AA83D7EF}" srcId="{8C77EBBA-9E58-41CA-BBAD-195C57C2A238}" destId="{D2E9FA05-768A-4C1E-9D0D-0DED55C0B19B}" srcOrd="1" destOrd="0" parTransId="{66DF8D13-73B4-4EF2-98DE-E3CEF3CD6EA5}" sibTransId="{332203C2-D3E9-47FF-B23E-1F68E5052123}"/>
    <dgm:cxn modelId="{B6AC3606-8AFD-4A25-876E-E510D578E680}" type="presOf" srcId="{B6A5D4D1-2520-43EC-8EB1-8B290CA0438A}" destId="{500ADCD1-49D1-4F8A-94DA-05068B0735DE}" srcOrd="0" destOrd="0" presId="urn:microsoft.com/office/officeart/2005/8/layout/process2"/>
    <dgm:cxn modelId="{83DFEE9A-AC55-4F5B-B098-B8EFC27904B5}" type="presOf" srcId="{B6A5D4D1-2520-43EC-8EB1-8B290CA0438A}" destId="{E3CE754C-0C32-4C6F-A3F8-8988EBF2DDC3}" srcOrd="1" destOrd="0" presId="urn:microsoft.com/office/officeart/2005/8/layout/process2"/>
    <dgm:cxn modelId="{0F3E78C6-0308-44F4-98ED-860708A58A5F}" srcId="{8C77EBBA-9E58-41CA-BBAD-195C57C2A238}" destId="{56F00A01-C9A3-43B2-B104-97CDEF30F6E0}" srcOrd="2" destOrd="0" parTransId="{294A3B07-4881-4EBC-98DB-97C0BAE45ABB}" sibTransId="{E8043107-6600-4EEB-A2A1-4111BB6F4927}"/>
    <dgm:cxn modelId="{7C74CD51-A15F-4C9C-A7E0-5521E5344666}" type="presOf" srcId="{8C77EBBA-9E58-41CA-BBAD-195C57C2A238}" destId="{1841CF06-1DF4-422D-8781-853D61A54B04}" srcOrd="0" destOrd="0" presId="urn:microsoft.com/office/officeart/2005/8/layout/process2"/>
    <dgm:cxn modelId="{0B7484DF-AAA5-4EC6-8EEE-DD8B62436478}" type="presParOf" srcId="{1841CF06-1DF4-422D-8781-853D61A54B04}" destId="{B8570BB4-D233-44AF-ADDD-0C61E6AF9DB7}" srcOrd="0" destOrd="0" presId="urn:microsoft.com/office/officeart/2005/8/layout/process2"/>
    <dgm:cxn modelId="{1642BEE9-0741-45DF-86B5-8CBF6EF6CD12}" type="presParOf" srcId="{1841CF06-1DF4-422D-8781-853D61A54B04}" destId="{500ADCD1-49D1-4F8A-94DA-05068B0735DE}" srcOrd="1" destOrd="0" presId="urn:microsoft.com/office/officeart/2005/8/layout/process2"/>
    <dgm:cxn modelId="{BFDB2AD3-8E16-45DE-B067-123F31B4849A}" type="presParOf" srcId="{500ADCD1-49D1-4F8A-94DA-05068B0735DE}" destId="{E3CE754C-0C32-4C6F-A3F8-8988EBF2DDC3}" srcOrd="0" destOrd="0" presId="urn:microsoft.com/office/officeart/2005/8/layout/process2"/>
    <dgm:cxn modelId="{66D903B6-A22A-47D5-A5EA-84C87877087A}" type="presParOf" srcId="{1841CF06-1DF4-422D-8781-853D61A54B04}" destId="{70928FCE-EF19-482C-9141-2916F05B562F}" srcOrd="2" destOrd="0" presId="urn:microsoft.com/office/officeart/2005/8/layout/process2"/>
    <dgm:cxn modelId="{D6D4DC19-DFD5-413A-A799-7CD67E85383D}" type="presParOf" srcId="{1841CF06-1DF4-422D-8781-853D61A54B04}" destId="{957309F2-BDC3-4A65-ADB2-1328E04FA196}" srcOrd="3" destOrd="0" presId="urn:microsoft.com/office/officeart/2005/8/layout/process2"/>
    <dgm:cxn modelId="{9C68AA44-A440-477A-AACC-9B56038D4E5C}" type="presParOf" srcId="{957309F2-BDC3-4A65-ADB2-1328E04FA196}" destId="{312E5A02-6974-4D11-99B5-EB8D48E8504F}" srcOrd="0" destOrd="0" presId="urn:microsoft.com/office/officeart/2005/8/layout/process2"/>
    <dgm:cxn modelId="{F01CBF76-FBA1-4D59-951E-3A8F9AB2C606}" type="presParOf" srcId="{1841CF06-1DF4-422D-8781-853D61A54B04}" destId="{5D14202B-E0A9-4688-8CD9-4E85737048D9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539EB8-D31C-4D47-A658-39485F0758AB}">
      <dsp:nvSpPr>
        <dsp:cNvPr id="0" name=""/>
        <dsp:cNvSpPr/>
      </dsp:nvSpPr>
      <dsp:spPr>
        <a:xfrm>
          <a:off x="2159429" y="2528168"/>
          <a:ext cx="552674" cy="2106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6337" y="0"/>
              </a:lnTo>
              <a:lnTo>
                <a:pt x="276337" y="2106230"/>
              </a:lnTo>
              <a:lnTo>
                <a:pt x="552674" y="2106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381328" y="3526844"/>
        <a:ext cx="108876" cy="108876"/>
      </dsp:txXfrm>
    </dsp:sp>
    <dsp:sp modelId="{AD7998C5-2F9E-4E49-A180-F163B5F4BE9E}">
      <dsp:nvSpPr>
        <dsp:cNvPr id="0" name=""/>
        <dsp:cNvSpPr/>
      </dsp:nvSpPr>
      <dsp:spPr>
        <a:xfrm>
          <a:off x="2159429" y="2528168"/>
          <a:ext cx="552674" cy="1053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6337" y="0"/>
              </a:lnTo>
              <a:lnTo>
                <a:pt x="276337" y="1053115"/>
              </a:lnTo>
              <a:lnTo>
                <a:pt x="552674" y="10531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06033" y="3024992"/>
        <a:ext cx="59466" cy="59466"/>
      </dsp:txXfrm>
    </dsp:sp>
    <dsp:sp modelId="{43555B16-67C8-40DD-A212-B8901BFDFAC3}">
      <dsp:nvSpPr>
        <dsp:cNvPr id="0" name=""/>
        <dsp:cNvSpPr/>
      </dsp:nvSpPr>
      <dsp:spPr>
        <a:xfrm>
          <a:off x="2159429" y="2482448"/>
          <a:ext cx="55267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52674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21949" y="2514351"/>
        <a:ext cx="27633" cy="27633"/>
      </dsp:txXfrm>
    </dsp:sp>
    <dsp:sp modelId="{E91C1D94-4912-4176-B1DF-E42D4EFEFF55}">
      <dsp:nvSpPr>
        <dsp:cNvPr id="0" name=""/>
        <dsp:cNvSpPr/>
      </dsp:nvSpPr>
      <dsp:spPr>
        <a:xfrm>
          <a:off x="2159429" y="1475052"/>
          <a:ext cx="552674" cy="1053115"/>
        </a:xfrm>
        <a:custGeom>
          <a:avLst/>
          <a:gdLst/>
          <a:ahLst/>
          <a:cxnLst/>
          <a:rect l="0" t="0" r="0" b="0"/>
          <a:pathLst>
            <a:path>
              <a:moveTo>
                <a:pt x="0" y="1053115"/>
              </a:moveTo>
              <a:lnTo>
                <a:pt x="276337" y="1053115"/>
              </a:lnTo>
              <a:lnTo>
                <a:pt x="276337" y="0"/>
              </a:lnTo>
              <a:lnTo>
                <a:pt x="55267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06033" y="1971877"/>
        <a:ext cx="59466" cy="59466"/>
      </dsp:txXfrm>
    </dsp:sp>
    <dsp:sp modelId="{668C7D1C-A680-46D4-9752-FC2C78391AE3}">
      <dsp:nvSpPr>
        <dsp:cNvPr id="0" name=""/>
        <dsp:cNvSpPr/>
      </dsp:nvSpPr>
      <dsp:spPr>
        <a:xfrm>
          <a:off x="2159429" y="421937"/>
          <a:ext cx="552674" cy="2106230"/>
        </a:xfrm>
        <a:custGeom>
          <a:avLst/>
          <a:gdLst/>
          <a:ahLst/>
          <a:cxnLst/>
          <a:rect l="0" t="0" r="0" b="0"/>
          <a:pathLst>
            <a:path>
              <a:moveTo>
                <a:pt x="0" y="2106230"/>
              </a:moveTo>
              <a:lnTo>
                <a:pt x="276337" y="2106230"/>
              </a:lnTo>
              <a:lnTo>
                <a:pt x="276337" y="0"/>
              </a:lnTo>
              <a:lnTo>
                <a:pt x="55267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381328" y="1420614"/>
        <a:ext cx="108876" cy="108876"/>
      </dsp:txXfrm>
    </dsp:sp>
    <dsp:sp modelId="{0BC629C6-27CE-4872-82FD-B3A60808892F}">
      <dsp:nvSpPr>
        <dsp:cNvPr id="0" name=""/>
        <dsp:cNvSpPr/>
      </dsp:nvSpPr>
      <dsp:spPr>
        <a:xfrm rot="16200000">
          <a:off x="-478901" y="2106921"/>
          <a:ext cx="4434169" cy="842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Инструментальные стали</a:t>
          </a:r>
          <a:endParaRPr lang="ru-RU" sz="3200" kern="1200" dirty="0"/>
        </a:p>
      </dsp:txBody>
      <dsp:txXfrm>
        <a:off x="-478901" y="2106921"/>
        <a:ext cx="4434169" cy="842492"/>
      </dsp:txXfrm>
    </dsp:sp>
    <dsp:sp modelId="{A12A853B-96A7-4A4D-986D-527005431D3A}">
      <dsp:nvSpPr>
        <dsp:cNvPr id="0" name=""/>
        <dsp:cNvSpPr/>
      </dsp:nvSpPr>
      <dsp:spPr>
        <a:xfrm>
          <a:off x="2712104" y="691"/>
          <a:ext cx="2763374" cy="842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Углеродистые (У7</a:t>
          </a:r>
          <a:r>
            <a:rPr lang="en-US" sz="1900" kern="1200" dirty="0" smtClean="0"/>
            <a:t>;</a:t>
          </a:r>
          <a:r>
            <a:rPr lang="ru-RU" sz="1900" kern="1200" dirty="0" smtClean="0"/>
            <a:t> У</a:t>
          </a:r>
          <a:r>
            <a:rPr lang="en-US" sz="1900" kern="1200" dirty="0" smtClean="0"/>
            <a:t>8</a:t>
          </a:r>
          <a:r>
            <a:rPr lang="ru-RU" sz="1900" kern="1200" dirty="0" smtClean="0"/>
            <a:t>)</a:t>
          </a:r>
          <a:r>
            <a:rPr lang="en-US" sz="1900" kern="1200" dirty="0" smtClean="0"/>
            <a:t>;</a:t>
          </a:r>
          <a:r>
            <a:rPr lang="ru-RU" sz="1900" kern="1200" dirty="0" smtClean="0"/>
            <a:t> до 200</a:t>
          </a:r>
          <a:r>
            <a:rPr lang="ru-RU" sz="1900" kern="1200" dirty="0" smtClean="0">
              <a:latin typeface="Times New Roman"/>
              <a:cs typeface="Times New Roman"/>
            </a:rPr>
            <a:t>°</a:t>
          </a:r>
          <a:endParaRPr lang="ru-RU" sz="1900" kern="1200" dirty="0"/>
        </a:p>
      </dsp:txBody>
      <dsp:txXfrm>
        <a:off x="2712104" y="691"/>
        <a:ext cx="2763374" cy="842492"/>
      </dsp:txXfrm>
    </dsp:sp>
    <dsp:sp modelId="{3554FFD4-856B-4ECF-B447-DF7A704A37EC}">
      <dsp:nvSpPr>
        <dsp:cNvPr id="0" name=""/>
        <dsp:cNvSpPr/>
      </dsp:nvSpPr>
      <dsp:spPr>
        <a:xfrm>
          <a:off x="2712104" y="1053806"/>
          <a:ext cx="2763374" cy="842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Легированные</a:t>
          </a:r>
          <a:r>
            <a:rPr lang="en-US" sz="1900" kern="1200" dirty="0" smtClean="0"/>
            <a:t> (7</a:t>
          </a:r>
          <a:r>
            <a:rPr lang="ru-RU" sz="1900" kern="1200" dirty="0" smtClean="0"/>
            <a:t>ХФ</a:t>
          </a:r>
          <a:r>
            <a:rPr lang="en-US" sz="1900" kern="1200" dirty="0" smtClean="0"/>
            <a:t>;</a:t>
          </a:r>
          <a:r>
            <a:rPr lang="ru-RU" sz="1900" kern="1200" dirty="0" smtClean="0"/>
            <a:t> ХВ4</a:t>
          </a:r>
          <a:r>
            <a:rPr lang="en-US" sz="1900" kern="1200" dirty="0" smtClean="0"/>
            <a:t>);</a:t>
          </a:r>
          <a:r>
            <a:rPr lang="ru-RU" sz="1900" kern="1200" dirty="0" smtClean="0"/>
            <a:t> до 300</a:t>
          </a:r>
          <a:r>
            <a:rPr lang="ru-RU" sz="1900" kern="1200" dirty="0" smtClean="0">
              <a:latin typeface="Times New Roman"/>
              <a:cs typeface="Times New Roman"/>
            </a:rPr>
            <a:t>°</a:t>
          </a:r>
          <a:endParaRPr lang="ru-RU" sz="1900" kern="1200" dirty="0"/>
        </a:p>
      </dsp:txBody>
      <dsp:txXfrm>
        <a:off x="2712104" y="1053806"/>
        <a:ext cx="2763374" cy="842492"/>
      </dsp:txXfrm>
    </dsp:sp>
    <dsp:sp modelId="{12BEE5AB-DA5A-4380-A550-F862938C7325}">
      <dsp:nvSpPr>
        <dsp:cNvPr id="0" name=""/>
        <dsp:cNvSpPr/>
      </dsp:nvSpPr>
      <dsp:spPr>
        <a:xfrm>
          <a:off x="2712104" y="2106921"/>
          <a:ext cx="2763374" cy="842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Быстрорежущие (Р6М5</a:t>
          </a:r>
          <a:r>
            <a:rPr lang="en-US" sz="1900" kern="1200" dirty="0" smtClean="0"/>
            <a:t>;</a:t>
          </a:r>
          <a:r>
            <a:rPr lang="ru-RU" sz="1900" kern="1200" dirty="0" smtClean="0"/>
            <a:t> Р18</a:t>
          </a:r>
          <a:r>
            <a:rPr lang="en-US" sz="1900" kern="1200" dirty="0" smtClean="0"/>
            <a:t>;</a:t>
          </a:r>
          <a:r>
            <a:rPr lang="ru-RU" sz="1900" kern="1200" dirty="0" smtClean="0"/>
            <a:t>)</a:t>
          </a:r>
          <a:r>
            <a:rPr lang="en-US" sz="1900" kern="1200" dirty="0" smtClean="0"/>
            <a:t>;</a:t>
          </a:r>
          <a:r>
            <a:rPr lang="ru-RU" sz="1900" kern="1200" dirty="0" smtClean="0"/>
            <a:t> до </a:t>
          </a:r>
          <a:r>
            <a:rPr lang="en-US" sz="1900" kern="1200" dirty="0" smtClean="0"/>
            <a:t>600</a:t>
          </a:r>
          <a:r>
            <a:rPr lang="en-US" sz="1900" kern="1200" dirty="0" smtClean="0">
              <a:latin typeface="Times New Roman"/>
              <a:cs typeface="Times New Roman"/>
            </a:rPr>
            <a:t>°</a:t>
          </a:r>
          <a:endParaRPr lang="ru-RU" sz="1900" kern="1200" dirty="0"/>
        </a:p>
      </dsp:txBody>
      <dsp:txXfrm>
        <a:off x="2712104" y="2106921"/>
        <a:ext cx="2763374" cy="842492"/>
      </dsp:txXfrm>
    </dsp:sp>
    <dsp:sp modelId="{FAC6E459-BBD1-469B-8E32-E4BD1DD87003}">
      <dsp:nvSpPr>
        <dsp:cNvPr id="0" name=""/>
        <dsp:cNvSpPr/>
      </dsp:nvSpPr>
      <dsp:spPr>
        <a:xfrm>
          <a:off x="2712104" y="3160037"/>
          <a:ext cx="2763374" cy="842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Твердые сплавы (ВК6</a:t>
          </a:r>
          <a:r>
            <a:rPr lang="en-US" sz="1900" kern="1200" dirty="0" smtClean="0"/>
            <a:t>;</a:t>
          </a:r>
          <a:r>
            <a:rPr lang="ru-RU" sz="1900" kern="1200" dirty="0" smtClean="0"/>
            <a:t> Т15К4)</a:t>
          </a:r>
          <a:r>
            <a:rPr lang="en-US" sz="1900" kern="1200" dirty="0" smtClean="0"/>
            <a:t>; </a:t>
          </a:r>
          <a:r>
            <a:rPr lang="ru-RU" sz="1900" kern="1200" dirty="0" smtClean="0"/>
            <a:t>1000</a:t>
          </a:r>
          <a:r>
            <a:rPr lang="ru-RU" sz="1900" kern="1200" dirty="0" smtClean="0">
              <a:latin typeface="Times New Roman"/>
              <a:cs typeface="Times New Roman"/>
            </a:rPr>
            <a:t>°</a:t>
          </a:r>
          <a:endParaRPr lang="ru-RU" sz="1900" kern="1200" dirty="0"/>
        </a:p>
      </dsp:txBody>
      <dsp:txXfrm>
        <a:off x="2712104" y="3160037"/>
        <a:ext cx="2763374" cy="842492"/>
      </dsp:txXfrm>
    </dsp:sp>
    <dsp:sp modelId="{639DD25E-A262-4A13-92EC-2F0E88FEB252}">
      <dsp:nvSpPr>
        <dsp:cNvPr id="0" name=""/>
        <dsp:cNvSpPr/>
      </dsp:nvSpPr>
      <dsp:spPr>
        <a:xfrm>
          <a:off x="2712104" y="4213152"/>
          <a:ext cx="2763374" cy="842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Сверхтвердые материалы (</a:t>
          </a:r>
          <a:r>
            <a:rPr lang="ru-RU" sz="1900" b="0" i="0" kern="1200" dirty="0" smtClean="0"/>
            <a:t>15Х, 12ХН3А)</a:t>
          </a:r>
          <a:r>
            <a:rPr lang="en-US" sz="1900" b="0" i="0" kern="1200" dirty="0" smtClean="0"/>
            <a:t>;</a:t>
          </a:r>
          <a:r>
            <a:rPr lang="ru-RU" sz="1900" b="0" i="0" kern="1200" dirty="0" smtClean="0"/>
            <a:t> 1200</a:t>
          </a:r>
          <a:r>
            <a:rPr lang="ru-RU" sz="1900" b="0" i="0" kern="1200" dirty="0" smtClean="0">
              <a:latin typeface="Times New Roman"/>
              <a:cs typeface="Times New Roman"/>
            </a:rPr>
            <a:t>°</a:t>
          </a:r>
          <a:endParaRPr lang="ru-RU" sz="1900" kern="1200" dirty="0"/>
        </a:p>
      </dsp:txBody>
      <dsp:txXfrm>
        <a:off x="2712104" y="4213152"/>
        <a:ext cx="2763374" cy="8424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AECEF8-11EA-44A8-8527-4ABC630DF71A}">
      <dsp:nvSpPr>
        <dsp:cNvPr id="0" name=""/>
        <dsp:cNvSpPr/>
      </dsp:nvSpPr>
      <dsp:spPr>
        <a:xfrm rot="16200000">
          <a:off x="514170" y="-514170"/>
          <a:ext cx="1563948" cy="259228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Р6 – 6% вольфрама </a:t>
          </a:r>
          <a:endParaRPr lang="ru-RU" sz="2700" kern="1200" dirty="0"/>
        </a:p>
      </dsp:txBody>
      <dsp:txXfrm rot="5400000">
        <a:off x="0" y="0"/>
        <a:ext cx="2592288" cy="1172961"/>
      </dsp:txXfrm>
    </dsp:sp>
    <dsp:sp modelId="{F55A9B6E-8861-4382-B96C-58DC35859136}">
      <dsp:nvSpPr>
        <dsp:cNvPr id="0" name=""/>
        <dsp:cNvSpPr/>
      </dsp:nvSpPr>
      <dsp:spPr>
        <a:xfrm>
          <a:off x="2592288" y="0"/>
          <a:ext cx="2592288" cy="156394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М5 – 5% молибдена</a:t>
          </a:r>
          <a:endParaRPr lang="ru-RU" sz="2700" kern="1200" dirty="0"/>
        </a:p>
      </dsp:txBody>
      <dsp:txXfrm>
        <a:off x="2592288" y="0"/>
        <a:ext cx="2592288" cy="1172961"/>
      </dsp:txXfrm>
    </dsp:sp>
    <dsp:sp modelId="{7E89471F-76FA-48DC-AB36-C95E6F8341A5}">
      <dsp:nvSpPr>
        <dsp:cNvPr id="0" name=""/>
        <dsp:cNvSpPr/>
      </dsp:nvSpPr>
      <dsp:spPr>
        <a:xfrm rot="10800000">
          <a:off x="0" y="1563948"/>
          <a:ext cx="2592288" cy="156394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Ф3 – 3% ванадия</a:t>
          </a:r>
          <a:endParaRPr lang="ru-RU" sz="2700" kern="1200" dirty="0"/>
        </a:p>
      </dsp:txBody>
      <dsp:txXfrm rot="10800000">
        <a:off x="0" y="1954934"/>
        <a:ext cx="2592288" cy="1172961"/>
      </dsp:txXfrm>
    </dsp:sp>
    <dsp:sp modelId="{5DCFF308-EBBF-4EBD-A4D0-5C4EBD22B033}">
      <dsp:nvSpPr>
        <dsp:cNvPr id="0" name=""/>
        <dsp:cNvSpPr/>
      </dsp:nvSpPr>
      <dsp:spPr>
        <a:xfrm rot="5400000">
          <a:off x="3106457" y="1049778"/>
          <a:ext cx="1563948" cy="259228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6190B-4CD2-460C-9F2B-325F53CFB054}">
      <dsp:nvSpPr>
        <dsp:cNvPr id="0" name=""/>
        <dsp:cNvSpPr/>
      </dsp:nvSpPr>
      <dsp:spPr>
        <a:xfrm>
          <a:off x="1814601" y="1172961"/>
          <a:ext cx="1555372" cy="781974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i="1" kern="1200" dirty="0" smtClean="0"/>
            <a:t>Р6М5Ф3</a:t>
          </a:r>
          <a:endParaRPr lang="ru-RU" sz="2700" kern="1200" dirty="0"/>
        </a:p>
      </dsp:txBody>
      <dsp:txXfrm>
        <a:off x="1852774" y="1211134"/>
        <a:ext cx="1479026" cy="7056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570BB4-D233-44AF-ADDD-0C61E6AF9DB7}">
      <dsp:nvSpPr>
        <dsp:cNvPr id="0" name=""/>
        <dsp:cNvSpPr/>
      </dsp:nvSpPr>
      <dsp:spPr>
        <a:xfrm>
          <a:off x="1842522" y="0"/>
          <a:ext cx="2878027" cy="11569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Содержание карбида вольфрама</a:t>
          </a:r>
          <a:endParaRPr lang="ru-RU" sz="1800" kern="1200" dirty="0"/>
        </a:p>
      </dsp:txBody>
      <dsp:txXfrm>
        <a:off x="1876409" y="33887"/>
        <a:ext cx="2810253" cy="1089222"/>
      </dsp:txXfrm>
    </dsp:sp>
    <dsp:sp modelId="{500ADCD1-49D1-4F8A-94DA-05068B0735DE}">
      <dsp:nvSpPr>
        <dsp:cNvPr id="0" name=""/>
        <dsp:cNvSpPr/>
      </dsp:nvSpPr>
      <dsp:spPr>
        <a:xfrm rot="5400000">
          <a:off x="3064599" y="1185920"/>
          <a:ext cx="433873" cy="5206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3125342" y="1229307"/>
        <a:ext cx="312388" cy="303711"/>
      </dsp:txXfrm>
    </dsp:sp>
    <dsp:sp modelId="{70928FCE-EF19-482C-9141-2916F05B562F}">
      <dsp:nvSpPr>
        <dsp:cNvPr id="0" name=""/>
        <dsp:cNvSpPr/>
      </dsp:nvSpPr>
      <dsp:spPr>
        <a:xfrm>
          <a:off x="1842522" y="1735494"/>
          <a:ext cx="2878027" cy="11569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Титано</a:t>
          </a:r>
          <a:r>
            <a:rPr lang="ru-RU" sz="1800" kern="1200" dirty="0" smtClean="0"/>
            <a:t>-вольфрамовые</a:t>
          </a:r>
          <a:endParaRPr lang="ru-RU" sz="1800" kern="1200" dirty="0"/>
        </a:p>
      </dsp:txBody>
      <dsp:txXfrm>
        <a:off x="1876409" y="1769381"/>
        <a:ext cx="2810253" cy="1089222"/>
      </dsp:txXfrm>
    </dsp:sp>
    <dsp:sp modelId="{957309F2-BDC3-4A65-ADB2-1328E04FA196}">
      <dsp:nvSpPr>
        <dsp:cNvPr id="0" name=""/>
        <dsp:cNvSpPr/>
      </dsp:nvSpPr>
      <dsp:spPr>
        <a:xfrm rot="5400000">
          <a:off x="3064599" y="2921414"/>
          <a:ext cx="433873" cy="5206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3125342" y="2964801"/>
        <a:ext cx="312388" cy="303711"/>
      </dsp:txXfrm>
    </dsp:sp>
    <dsp:sp modelId="{5D14202B-E0A9-4688-8CD9-4E85737048D9}">
      <dsp:nvSpPr>
        <dsp:cNvPr id="0" name=""/>
        <dsp:cNvSpPr/>
      </dsp:nvSpPr>
      <dsp:spPr>
        <a:xfrm>
          <a:off x="1842522" y="3470987"/>
          <a:ext cx="2878027" cy="11569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Титанотанталовольфрамое</a:t>
          </a:r>
          <a:endParaRPr lang="ru-RU" sz="1800" kern="1200" dirty="0"/>
        </a:p>
      </dsp:txBody>
      <dsp:txXfrm>
        <a:off x="1876409" y="3504874"/>
        <a:ext cx="2810253" cy="10892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B85A-A99B-41B1-8D79-11B54583605A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EE41-DAF4-4153-B7E2-6112BDE67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B85A-A99B-41B1-8D79-11B54583605A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EE41-DAF4-4153-B7E2-6112BDE67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B85A-A99B-41B1-8D79-11B54583605A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EE41-DAF4-4153-B7E2-6112BDE67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B85A-A99B-41B1-8D79-11B54583605A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EE41-DAF4-4153-B7E2-6112BDE67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B85A-A99B-41B1-8D79-11B54583605A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EE41-DAF4-4153-B7E2-6112BDE67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B85A-A99B-41B1-8D79-11B54583605A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EE41-DAF4-4153-B7E2-6112BDE67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B85A-A99B-41B1-8D79-11B54583605A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EE41-DAF4-4153-B7E2-6112BDE67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B85A-A99B-41B1-8D79-11B54583605A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EE41-DAF4-4153-B7E2-6112BDE67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B85A-A99B-41B1-8D79-11B54583605A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EE41-DAF4-4153-B7E2-6112BDE67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B85A-A99B-41B1-8D79-11B54583605A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EE41-DAF4-4153-B7E2-6112BDE67CE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B85A-A99B-41B1-8D79-11B54583605A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B9EE41-DAF4-4153-B7E2-6112BDE67CE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4B9EE41-DAF4-4153-B7E2-6112BDE67CE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A9FB85A-A99B-41B1-8D79-11B54583605A}" type="datetimeFigureOut">
              <a:rPr lang="ru-RU" smtClean="0"/>
              <a:t>13.10.2016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mailto:choys_chel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5fan.ru/wievjob.php?id=45949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7543800" cy="4320480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Тема по </a:t>
            </a:r>
            <a:r>
              <a:rPr lang="ru-RU" sz="3200" dirty="0" smtClean="0">
                <a:solidFill>
                  <a:schemeClr val="tx1"/>
                </a:solidFill>
              </a:rPr>
              <a:t>программе</a:t>
            </a:r>
            <a:r>
              <a:rPr lang="en-US" sz="3200" dirty="0" smtClean="0">
                <a:solidFill>
                  <a:schemeClr val="tx1"/>
                </a:solidFill>
              </a:rPr>
              <a:t>: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Легированные стали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Тема урока </a:t>
            </a:r>
            <a:r>
              <a:rPr lang="en-US" sz="3200" dirty="0" smtClean="0">
                <a:solidFill>
                  <a:schemeClr val="tx1"/>
                </a:solidFill>
              </a:rPr>
              <a:t>: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Инструментальные </a:t>
            </a:r>
            <a:r>
              <a:rPr lang="ru-RU" sz="3200" dirty="0" smtClean="0">
                <a:solidFill>
                  <a:schemeClr val="tx1"/>
                </a:solidFill>
              </a:rPr>
              <a:t>стали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Мастер производственного обучения</a:t>
            </a:r>
            <a:r>
              <a:rPr lang="en-US" sz="3200" dirty="0" smtClean="0">
                <a:solidFill>
                  <a:schemeClr val="tx1"/>
                </a:solidFill>
              </a:rPr>
              <a:t>: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Лисин Александр Александрович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Адрес эл.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почты</a:t>
            </a:r>
            <a:r>
              <a:rPr lang="en-US" sz="3200" dirty="0" smtClean="0">
                <a:solidFill>
                  <a:schemeClr val="tx1"/>
                </a:solidFill>
              </a:rPr>
              <a:t>: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hlinkClick r:id="rId2"/>
              </a:rPr>
              <a:t>choys_chel@mail.ru</a:t>
            </a: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тел. </a:t>
            </a:r>
            <a:r>
              <a:rPr lang="en-US" sz="3200" dirty="0" smtClean="0">
                <a:solidFill>
                  <a:schemeClr val="tx1"/>
                </a:solidFill>
              </a:rPr>
              <a:t>8</a:t>
            </a:r>
            <a:r>
              <a:rPr lang="ru-RU" sz="3200" dirty="0" smtClean="0">
                <a:solidFill>
                  <a:schemeClr val="tx1"/>
                </a:solidFill>
              </a:rPr>
              <a:t>-</a:t>
            </a:r>
            <a:r>
              <a:rPr lang="en-US" sz="3200" dirty="0" smtClean="0">
                <a:solidFill>
                  <a:schemeClr val="tx1"/>
                </a:solidFill>
              </a:rPr>
              <a:t>912</a:t>
            </a:r>
            <a:r>
              <a:rPr lang="ru-RU" sz="3200" dirty="0" smtClean="0">
                <a:solidFill>
                  <a:schemeClr val="tx1"/>
                </a:solidFill>
              </a:rPr>
              <a:t>-398-38-58</a:t>
            </a:r>
            <a:br>
              <a:rPr lang="ru-RU" sz="3200" dirty="0" smtClean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40160"/>
            <a:ext cx="6605776" cy="163373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Государственное автономное профессиональное образовательное </a:t>
            </a:r>
            <a:r>
              <a:rPr lang="ru-RU" dirty="0">
                <a:solidFill>
                  <a:schemeClr val="tx1"/>
                </a:solidFill>
              </a:rPr>
              <a:t>у</a:t>
            </a:r>
            <a:r>
              <a:rPr lang="ru-RU" dirty="0" smtClean="0">
                <a:solidFill>
                  <a:schemeClr val="tx1"/>
                </a:solidFill>
              </a:rPr>
              <a:t>чреждение Тюменской области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«Тюменский педагогический колледж»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0160"/>
            <a:ext cx="971550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46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 2 Обратная связь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r>
              <a:rPr lang="en-US" dirty="0" smtClean="0"/>
              <a:t>: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200</a:t>
            </a:r>
            <a:r>
              <a:rPr lang="ru-RU" dirty="0">
                <a:latin typeface="Times New Roman"/>
                <a:cs typeface="Times New Roman"/>
              </a:rPr>
              <a:t>°                                               Сверхтвердые материалы</a:t>
            </a:r>
          </a:p>
          <a:p>
            <a:r>
              <a:rPr lang="ru-RU" dirty="0">
                <a:latin typeface="Times New Roman"/>
                <a:cs typeface="Times New Roman"/>
              </a:rPr>
              <a:t>1000°                                             Углеродистые стали</a:t>
            </a:r>
          </a:p>
          <a:p>
            <a:r>
              <a:rPr lang="ru-RU" dirty="0">
                <a:latin typeface="Times New Roman"/>
                <a:cs typeface="Times New Roman"/>
              </a:rPr>
              <a:t>300°                                               Твердый сплав</a:t>
            </a:r>
          </a:p>
          <a:p>
            <a:r>
              <a:rPr lang="ru-RU" dirty="0">
                <a:latin typeface="Times New Roman"/>
                <a:cs typeface="Times New Roman"/>
              </a:rPr>
              <a:t>600°                                               Легированные стали</a:t>
            </a:r>
          </a:p>
          <a:p>
            <a:r>
              <a:rPr lang="ru-RU" dirty="0">
                <a:latin typeface="Times New Roman"/>
                <a:cs typeface="Times New Roman"/>
              </a:rPr>
              <a:t>1200°</a:t>
            </a:r>
            <a:r>
              <a:rPr lang="ru-RU" dirty="0"/>
              <a:t>                                          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Быстрорежущие стали</a:t>
            </a: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845905" y="2636912"/>
            <a:ext cx="2736304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547664" y="3429000"/>
            <a:ext cx="302433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1763688" y="2636912"/>
            <a:ext cx="2664296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763688" y="2996952"/>
            <a:ext cx="280831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547664" y="3861048"/>
            <a:ext cx="3024336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181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50106"/>
          </a:xfrm>
        </p:spPr>
        <p:txBody>
          <a:bodyPr/>
          <a:lstStyle/>
          <a:p>
            <a:r>
              <a:rPr lang="ru-RU" dirty="0" smtClean="0"/>
              <a:t>ИК 3 Углеродистые стали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132040"/>
          </a:xfrm>
        </p:spPr>
        <p:txBody>
          <a:bodyPr/>
          <a:lstStyle/>
          <a:p>
            <a:r>
              <a:rPr lang="ru-RU" dirty="0" smtClean="0"/>
              <a:t>Стали с высоким содержанием углерода.</a:t>
            </a:r>
          </a:p>
          <a:p>
            <a:r>
              <a:rPr lang="ru-RU" dirty="0" smtClean="0"/>
              <a:t>Маркировка - </a:t>
            </a:r>
            <a:r>
              <a:rPr lang="ru-RU" dirty="0"/>
              <a:t>буквой У и цифрой, показывающей среднее содержание углерода в десятых долях. Буква А в конце марки показывает, что сталь высококачественная. </a:t>
            </a:r>
            <a:endParaRPr lang="ru-RU" dirty="0" smtClean="0"/>
          </a:p>
          <a:p>
            <a:pPr marL="114300" indent="0">
              <a:buNone/>
            </a:pPr>
            <a:r>
              <a:rPr lang="ru-RU" i="1" dirty="0" smtClean="0"/>
              <a:t>Например</a:t>
            </a:r>
            <a:r>
              <a:rPr lang="en-US" i="1" dirty="0" smtClean="0"/>
              <a:t>:</a:t>
            </a:r>
            <a:r>
              <a:rPr lang="ru-RU" dirty="0" smtClean="0"/>
              <a:t> У7</a:t>
            </a:r>
            <a:r>
              <a:rPr lang="en-US" dirty="0" smtClean="0"/>
              <a:t>;</a:t>
            </a:r>
            <a:r>
              <a:rPr lang="ru-RU" dirty="0" smtClean="0"/>
              <a:t> У8</a:t>
            </a:r>
            <a:r>
              <a:rPr lang="en-US" dirty="0" smtClean="0"/>
              <a:t>;</a:t>
            </a:r>
            <a:r>
              <a:rPr lang="ru-RU" dirty="0" smtClean="0"/>
              <a:t> У10А</a:t>
            </a:r>
          </a:p>
          <a:p>
            <a:pPr marL="114300" indent="0">
              <a:buNone/>
            </a:pPr>
            <a:r>
              <a:rPr lang="ru-RU" b="1" i="1" dirty="0" smtClean="0"/>
              <a:t>Применение</a:t>
            </a:r>
            <a:r>
              <a:rPr lang="en-US" b="1" i="1" dirty="0" smtClean="0"/>
              <a:t>:</a:t>
            </a:r>
            <a:r>
              <a:rPr lang="ru-RU" b="1" dirty="0" smtClean="0"/>
              <a:t> </a:t>
            </a:r>
            <a:r>
              <a:rPr lang="ru-RU" dirty="0"/>
              <a:t>топоры, стамески, долота, молотки, кувалды, отвертки, плоскогубцы, фрезы, пилы дисковые и другие аналогичные </a:t>
            </a:r>
            <a:r>
              <a:rPr lang="ru-RU" dirty="0" smtClean="0"/>
              <a:t>детали</a:t>
            </a:r>
            <a:r>
              <a:rPr lang="ru-RU" dirty="0"/>
              <a:t> </a:t>
            </a:r>
            <a:r>
              <a:rPr lang="ru-RU" dirty="0" smtClean="0"/>
              <a:t>и т.д.</a:t>
            </a:r>
            <a:r>
              <a:rPr lang="ru-RU" dirty="0"/>
              <a:t> 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89986" y="4602678"/>
            <a:ext cx="242656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У10А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0845" y="3671316"/>
            <a:ext cx="25922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Углеродистая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0846" y="4573140"/>
            <a:ext cx="2592286" cy="826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Содержание углерода в десятых доля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10 = 1%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0847" y="5723544"/>
            <a:ext cx="2592286" cy="970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 – сталь высококачественная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19815893">
            <a:off x="2955727" y="4199611"/>
            <a:ext cx="145457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470915" y="4817562"/>
            <a:ext cx="110579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1701768">
            <a:off x="3170761" y="5450841"/>
            <a:ext cx="136237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11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 3 Задание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Дайте определение углеродистым сталям.</a:t>
            </a:r>
          </a:p>
          <a:p>
            <a:endParaRPr lang="ru-RU" dirty="0" smtClean="0"/>
          </a:p>
          <a:p>
            <a:r>
              <a:rPr lang="ru-RU" dirty="0" smtClean="0"/>
              <a:t>2. Расшифруйте марки углеродистой стали</a:t>
            </a:r>
            <a:r>
              <a:rPr lang="en-US" dirty="0" smtClean="0"/>
              <a:t>:</a:t>
            </a:r>
            <a:endParaRPr lang="ru-RU" dirty="0"/>
          </a:p>
          <a:p>
            <a:pPr marL="114300" indent="0">
              <a:buNone/>
            </a:pPr>
            <a:r>
              <a:rPr lang="ru-RU" sz="2800" dirty="0" smtClean="0"/>
              <a:t> </a:t>
            </a:r>
            <a:r>
              <a:rPr lang="ru-RU" sz="2400" dirty="0" smtClean="0"/>
              <a:t>- У11 - </a:t>
            </a:r>
          </a:p>
          <a:p>
            <a:pPr marL="114300" indent="0">
              <a:buNone/>
            </a:pPr>
            <a:r>
              <a:rPr lang="ru-RU" sz="2400" dirty="0" smtClean="0"/>
              <a:t> - У9 – </a:t>
            </a:r>
          </a:p>
          <a:p>
            <a:pPr marL="114300" indent="0">
              <a:buNone/>
            </a:pPr>
            <a:r>
              <a:rPr lang="ru-RU" sz="2400" dirty="0" smtClean="0"/>
              <a:t> - У12А – </a:t>
            </a:r>
          </a:p>
          <a:p>
            <a:r>
              <a:rPr lang="ru-RU" sz="2400" dirty="0" smtClean="0"/>
              <a:t>3. Из представленного ниже определите что изготавливают из углеродистой стали.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013176"/>
            <a:ext cx="3120008" cy="175500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772984"/>
            <a:ext cx="1995197" cy="199519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67" y="5764251"/>
            <a:ext cx="2768233" cy="10039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5536" y="504453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А)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707904" y="5401250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Б)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444208" y="4997152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169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 3 Обратная связь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r>
              <a:rPr lang="en-US" dirty="0" smtClean="0"/>
              <a:t>:</a:t>
            </a: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1. Углеродистые стали - </a:t>
            </a:r>
            <a:r>
              <a:rPr lang="ru-RU" u="sng" dirty="0" smtClean="0"/>
              <a:t>сплав </a:t>
            </a:r>
            <a:r>
              <a:rPr lang="ru-RU" u="sng" dirty="0"/>
              <a:t>железа с углеродом, содержащие до 2,14 % </a:t>
            </a:r>
            <a:r>
              <a:rPr lang="ru-RU" u="sng" dirty="0" smtClean="0"/>
              <a:t>С.</a:t>
            </a:r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2. Марки стали</a:t>
            </a:r>
            <a:r>
              <a:rPr lang="en-US" dirty="0" smtClean="0"/>
              <a:t>:</a:t>
            </a:r>
            <a:endParaRPr lang="ru-RU" dirty="0"/>
          </a:p>
          <a:p>
            <a:pPr marL="114300" indent="0">
              <a:buNone/>
            </a:pPr>
            <a:r>
              <a:rPr lang="ru-RU" dirty="0" smtClean="0"/>
              <a:t> - У11 – Содержание углерода 1,1%</a:t>
            </a:r>
          </a:p>
          <a:p>
            <a:pPr marL="114300" indent="0">
              <a:buNone/>
            </a:pPr>
            <a:r>
              <a:rPr lang="ru-RU" dirty="0" smtClean="0"/>
              <a:t> - У9 – Содержание углерода 0,9%</a:t>
            </a:r>
          </a:p>
          <a:p>
            <a:pPr marL="114300" indent="0">
              <a:buNone/>
            </a:pPr>
            <a:r>
              <a:rPr lang="ru-RU" dirty="0" smtClean="0"/>
              <a:t> - У12А – Содержание углерода 1,2%, высококачественная</a:t>
            </a:r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3.  Ответ</a:t>
            </a:r>
            <a:r>
              <a:rPr lang="en-US" dirty="0" smtClean="0"/>
              <a:t>:</a:t>
            </a:r>
            <a:r>
              <a:rPr lang="ru-RU" dirty="0" smtClean="0"/>
              <a:t> А)</a:t>
            </a:r>
            <a:r>
              <a:rPr lang="en-US" dirty="0" smtClean="0"/>
              <a:t>;</a:t>
            </a:r>
            <a:r>
              <a:rPr lang="ru-RU" dirty="0" smtClean="0"/>
              <a:t> Б)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45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ИК4 Легированные стали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Содержат 0,9…1,4 % углерода. В качестве легирующих элементов содержат хром, вольфрам, ванадий, марганец, кремний и другие. Общее содержание легирующих элементов до 5</a:t>
            </a:r>
            <a:r>
              <a:rPr lang="ru-RU" dirty="0" smtClean="0"/>
              <a:t>%.</a:t>
            </a:r>
          </a:p>
          <a:p>
            <a:r>
              <a:rPr lang="ru-RU" i="1" u="sng" dirty="0" smtClean="0"/>
              <a:t>Например</a:t>
            </a:r>
            <a:r>
              <a:rPr lang="en-US" i="1" u="sng" dirty="0" smtClean="0"/>
              <a:t>:</a:t>
            </a:r>
            <a:r>
              <a:rPr lang="ru-RU" dirty="0" smtClean="0"/>
              <a:t> </a:t>
            </a:r>
            <a:r>
              <a:rPr lang="ru-RU" dirty="0"/>
              <a:t>9ХС, Х, 6ХГВ, </a:t>
            </a:r>
            <a:r>
              <a:rPr lang="ru-RU" dirty="0" smtClean="0"/>
              <a:t>9Х</a:t>
            </a:r>
          </a:p>
          <a:p>
            <a:r>
              <a:rPr lang="ru-RU" b="1" i="1" u="sng" dirty="0" smtClean="0"/>
              <a:t>Применение</a:t>
            </a:r>
            <a:r>
              <a:rPr lang="ru-RU" dirty="0" smtClean="0"/>
              <a:t> - </a:t>
            </a:r>
            <a:r>
              <a:rPr lang="ru-RU" dirty="0"/>
              <a:t>сверла, развертки, метчики, плашки, гребенки, фрезы, машинные </a:t>
            </a:r>
            <a:r>
              <a:rPr lang="ru-RU" dirty="0" err="1"/>
              <a:t>штампели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89986" y="4602678"/>
            <a:ext cx="242656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9ХС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24128" y="3353588"/>
            <a:ext cx="2592288" cy="103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Первые 2 цифры- углерод в сотых долях</a:t>
            </a:r>
            <a:r>
              <a:rPr lang="en-US" sz="2400" dirty="0" smtClean="0">
                <a:solidFill>
                  <a:srgbClr val="FF0000"/>
                </a:solidFill>
              </a:rPr>
              <a:t>;</a:t>
            </a:r>
            <a:r>
              <a:rPr lang="ru-RU" sz="2400" dirty="0" smtClean="0">
                <a:solidFill>
                  <a:srgbClr val="FF0000"/>
                </a:solidFill>
              </a:rPr>
              <a:t> 9 = 0,9%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09862" y="4602678"/>
            <a:ext cx="2592286" cy="461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Хром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Cr = 1%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98270" y="5350898"/>
            <a:ext cx="2592286" cy="970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Кремний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Si</a:t>
            </a:r>
            <a:r>
              <a:rPr lang="ru-RU" dirty="0" smtClean="0">
                <a:solidFill>
                  <a:srgbClr val="FF0000"/>
                </a:solidFill>
              </a:rPr>
              <a:t> = 1%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20900071">
            <a:off x="3375289" y="4198664"/>
            <a:ext cx="20887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470915" y="4817562"/>
            <a:ext cx="202050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514002">
            <a:off x="3193984" y="5441009"/>
            <a:ext cx="232058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67544" y="6095776"/>
            <a:ext cx="50813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/>
              <a:t>Примечание</a:t>
            </a:r>
            <a:r>
              <a:rPr lang="en-US" b="1" u="sng" dirty="0" smtClean="0"/>
              <a:t>:</a:t>
            </a:r>
            <a:r>
              <a:rPr lang="ru-RU" dirty="0" smtClean="0"/>
              <a:t> если не указана цифра</a:t>
            </a:r>
          </a:p>
          <a:p>
            <a:r>
              <a:rPr lang="ru-RU" dirty="0" smtClean="0"/>
              <a:t>Легирующего элемента, то его содержание до 1%</a:t>
            </a:r>
            <a:endParaRPr lang="ru-RU" dirty="0"/>
          </a:p>
        </p:txBody>
      </p:sp>
      <p:sp>
        <p:nvSpPr>
          <p:cNvPr id="12" name="5-конечная звезда 11"/>
          <p:cNvSpPr/>
          <p:nvPr/>
        </p:nvSpPr>
        <p:spPr>
          <a:xfrm>
            <a:off x="10344" y="6150874"/>
            <a:ext cx="457200" cy="536134"/>
          </a:xfrm>
          <a:prstGeom prst="star5">
            <a:avLst>
              <a:gd name="adj" fmla="val 21252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4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ОК4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Расшифруйте марки легированной стали</a:t>
            </a:r>
            <a:r>
              <a:rPr lang="en-US" dirty="0" smtClean="0"/>
              <a:t>: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9ХФ – </a:t>
            </a:r>
          </a:p>
          <a:p>
            <a:r>
              <a:rPr lang="ru-RU" dirty="0" smtClean="0"/>
              <a:t>9ХВСГ – </a:t>
            </a:r>
          </a:p>
          <a:p>
            <a:r>
              <a:rPr lang="ru-RU" dirty="0" smtClean="0"/>
              <a:t>ХВГ – </a:t>
            </a:r>
          </a:p>
          <a:p>
            <a:r>
              <a:rPr lang="ru-RU" dirty="0" smtClean="0"/>
              <a:t>18ХГТ – </a:t>
            </a:r>
          </a:p>
          <a:p>
            <a:r>
              <a:rPr lang="ru-RU" dirty="0" smtClean="0"/>
              <a:t>30Х2ГН2 -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33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ОС4 Обратная связь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r>
              <a:rPr lang="en-US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/>
              <a:t>9ХФ – </a:t>
            </a:r>
            <a:r>
              <a:rPr lang="ru-RU" dirty="0" smtClean="0"/>
              <a:t>содержание углерода 0,9%</a:t>
            </a:r>
            <a:r>
              <a:rPr lang="en-US" dirty="0" smtClean="0"/>
              <a:t>;</a:t>
            </a:r>
            <a:r>
              <a:rPr lang="ru-RU" dirty="0" smtClean="0"/>
              <a:t> 1% - </a:t>
            </a:r>
            <a:r>
              <a:rPr lang="en-US" dirty="0" smtClean="0"/>
              <a:t>Cr </a:t>
            </a:r>
            <a:r>
              <a:rPr lang="ru-RU" dirty="0" smtClean="0"/>
              <a:t>хрома</a:t>
            </a:r>
            <a:r>
              <a:rPr lang="en-US" dirty="0" smtClean="0"/>
              <a:t>;</a:t>
            </a:r>
            <a:r>
              <a:rPr lang="ru-RU" dirty="0" smtClean="0"/>
              <a:t> 1% - </a:t>
            </a:r>
            <a:r>
              <a:rPr lang="en-US" dirty="0" smtClean="0"/>
              <a:t>V</a:t>
            </a:r>
            <a:r>
              <a:rPr lang="ru-RU" dirty="0" smtClean="0"/>
              <a:t> ванадия</a:t>
            </a:r>
            <a:r>
              <a:rPr lang="en-US" dirty="0" smtClean="0"/>
              <a:t>;</a:t>
            </a:r>
            <a:endParaRPr lang="ru-RU" dirty="0"/>
          </a:p>
          <a:p>
            <a:r>
              <a:rPr lang="ru-RU" dirty="0"/>
              <a:t>9ХВСГ – </a:t>
            </a:r>
            <a:r>
              <a:rPr lang="ru-RU" dirty="0" smtClean="0"/>
              <a:t>0,9% углерода</a:t>
            </a:r>
            <a:r>
              <a:rPr lang="en-US" dirty="0" smtClean="0"/>
              <a:t>;</a:t>
            </a:r>
            <a:r>
              <a:rPr lang="ru-RU" dirty="0" smtClean="0"/>
              <a:t> 1% -</a:t>
            </a:r>
            <a:r>
              <a:rPr lang="en-US" dirty="0" smtClean="0"/>
              <a:t>Cr </a:t>
            </a:r>
            <a:r>
              <a:rPr lang="ru-RU" dirty="0" smtClean="0"/>
              <a:t>хрома</a:t>
            </a:r>
            <a:r>
              <a:rPr lang="en-US" dirty="0" smtClean="0"/>
              <a:t>; </a:t>
            </a:r>
            <a:r>
              <a:rPr lang="ru-RU" dirty="0" smtClean="0"/>
              <a:t> 1% - вольфрама </a:t>
            </a:r>
            <a:r>
              <a:rPr lang="en-US" dirty="0" smtClean="0"/>
              <a:t>W; 1% </a:t>
            </a:r>
            <a:r>
              <a:rPr lang="ru-RU" dirty="0" smtClean="0"/>
              <a:t>кремния</a:t>
            </a:r>
            <a:r>
              <a:rPr lang="en-US" dirty="0" smtClean="0"/>
              <a:t>;</a:t>
            </a:r>
            <a:r>
              <a:rPr lang="ru-RU" dirty="0" smtClean="0"/>
              <a:t> 1% марганца </a:t>
            </a:r>
            <a:r>
              <a:rPr lang="en-US" dirty="0" err="1" smtClean="0"/>
              <a:t>Mn</a:t>
            </a:r>
            <a:r>
              <a:rPr lang="en-US" dirty="0" smtClean="0"/>
              <a:t>;</a:t>
            </a:r>
            <a:endParaRPr lang="ru-RU" dirty="0"/>
          </a:p>
          <a:p>
            <a:r>
              <a:rPr lang="ru-RU" dirty="0"/>
              <a:t>ХВГ </a:t>
            </a:r>
            <a:r>
              <a:rPr lang="ru-RU" dirty="0" smtClean="0"/>
              <a:t>– Содержание углерода до 1%, 1% вольфрама, 1%марганца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/>
              <a:t>18ХГТ – </a:t>
            </a:r>
            <a:r>
              <a:rPr lang="ru-RU" dirty="0" smtClean="0"/>
              <a:t>0,18 углерод, 1% хрома, 1% марганца, 1% титана</a:t>
            </a:r>
            <a:r>
              <a:rPr lang="en-US" dirty="0" smtClean="0"/>
              <a:t>;</a:t>
            </a:r>
            <a:endParaRPr lang="ru-RU" dirty="0"/>
          </a:p>
          <a:p>
            <a:r>
              <a:rPr lang="ru-RU" dirty="0"/>
              <a:t>30Х2ГН2 </a:t>
            </a:r>
            <a:r>
              <a:rPr lang="ru-RU" dirty="0" smtClean="0"/>
              <a:t>– 0,30 углерода, 2% хрома, 1% марганца, 2% никеля.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908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ИК5 Быстрорежущие стали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132040"/>
          </a:xfrm>
        </p:spPr>
        <p:txBody>
          <a:bodyPr/>
          <a:lstStyle/>
          <a:p>
            <a:r>
              <a:rPr lang="ru-RU" dirty="0" smtClean="0"/>
              <a:t>Инструменты работающие с </a:t>
            </a:r>
            <a:r>
              <a:rPr lang="ru-RU" dirty="0"/>
              <a:t>достаточно высокими скоростями резания</a:t>
            </a:r>
            <a:r>
              <a:rPr lang="ru-RU" dirty="0" smtClean="0"/>
              <a:t>.</a:t>
            </a:r>
          </a:p>
          <a:p>
            <a:r>
              <a:rPr lang="ru-RU" b="1" i="1" u="sng" dirty="0" smtClean="0"/>
              <a:t>Расшифровка</a:t>
            </a:r>
            <a:r>
              <a:rPr lang="en-US" b="1" i="1" u="sng" dirty="0" smtClean="0"/>
              <a:t>:</a:t>
            </a:r>
            <a:r>
              <a:rPr lang="ru-RU" b="1" i="1" u="sng" dirty="0" smtClean="0"/>
              <a:t> </a:t>
            </a:r>
            <a:r>
              <a:rPr lang="ru-RU" dirty="0"/>
              <a:t>маркируются буквой Р, после которой ставится содержание вольфрама в %. </a:t>
            </a:r>
            <a:endParaRPr lang="ru-RU" dirty="0" smtClean="0"/>
          </a:p>
          <a:p>
            <a:r>
              <a:rPr lang="ru-RU" b="1" i="1" u="sng" dirty="0" smtClean="0"/>
              <a:t>Пример</a:t>
            </a:r>
            <a:r>
              <a:rPr lang="en-US" b="1" i="1" u="sng" dirty="0" smtClean="0"/>
              <a:t>:</a:t>
            </a:r>
            <a:r>
              <a:rPr lang="ru-RU" dirty="0"/>
              <a:t> сталь </a:t>
            </a:r>
            <a:r>
              <a:rPr lang="ru-RU" dirty="0" smtClean="0"/>
              <a:t>Р6М5Ф</a:t>
            </a:r>
            <a:r>
              <a:rPr lang="en-US" dirty="0" smtClean="0"/>
              <a:t>;</a:t>
            </a:r>
            <a:r>
              <a:rPr lang="ru-RU" dirty="0" smtClean="0"/>
              <a:t> Р18.</a:t>
            </a:r>
          </a:p>
          <a:p>
            <a:r>
              <a:rPr lang="ru-RU" b="1" i="1" u="sng" dirty="0" smtClean="0"/>
              <a:t>Применение</a:t>
            </a:r>
            <a:r>
              <a:rPr lang="en-US" b="1" i="1" u="sng" dirty="0" smtClean="0"/>
              <a:t>:</a:t>
            </a:r>
            <a:r>
              <a:rPr lang="ru-RU" b="1" i="1" u="sng" dirty="0" smtClean="0"/>
              <a:t> </a:t>
            </a:r>
            <a:r>
              <a:rPr lang="ru-RU" dirty="0" smtClean="0"/>
              <a:t>сверла, фрезы, зенкеры, развертки и т.д.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706289"/>
            <a:ext cx="3672408" cy="275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89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ИК5 Расшифровка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маркируются буквой Р, после которой ставится содержание вольфрама в %.  </a:t>
            </a:r>
            <a:r>
              <a:rPr lang="ru-RU" b="1" i="1" dirty="0" smtClean="0"/>
              <a:t>сталь</a:t>
            </a:r>
            <a:r>
              <a:rPr lang="ru-RU" dirty="0" smtClean="0"/>
              <a:t>. </a:t>
            </a:r>
            <a:r>
              <a:rPr lang="ru-RU" dirty="0"/>
              <a:t>Она является быстрорежущей (Р), содержит 6% вольфрама, 5% молибдена (М) и 3% ванадия (Ф).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59632055"/>
              </p:ext>
            </p:extLst>
          </p:nvPr>
        </p:nvGraphicFramePr>
        <p:xfrm>
          <a:off x="2051720" y="3284984"/>
          <a:ext cx="5184576" cy="3127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388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ОК5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Ответьте на вопросы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</a:p>
          <a:p>
            <a:pPr marL="571500" indent="-457200">
              <a:buAutoNum type="arabicParenR"/>
            </a:pPr>
            <a:r>
              <a:rPr lang="ru-RU" dirty="0" smtClean="0"/>
              <a:t>В чем сущность быстрорежущей стали</a:t>
            </a:r>
            <a:r>
              <a:rPr lang="en-US" dirty="0" smtClean="0"/>
              <a:t>?</a:t>
            </a:r>
            <a:endParaRPr lang="ru-RU" dirty="0" smtClean="0"/>
          </a:p>
          <a:p>
            <a:pPr marL="571500" indent="-457200">
              <a:buAutoNum type="arabicParenR"/>
            </a:pPr>
            <a:r>
              <a:rPr lang="ru-RU" dirty="0" smtClean="0"/>
              <a:t>В каких инструментах применяется</a:t>
            </a:r>
            <a:r>
              <a:rPr lang="en-US" dirty="0" smtClean="0"/>
              <a:t>?</a:t>
            </a:r>
            <a:endParaRPr lang="ru-RU" dirty="0" smtClean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r>
              <a:rPr lang="ru-RU" dirty="0" smtClean="0"/>
              <a:t>Расшифруйте марки стали</a:t>
            </a:r>
            <a:r>
              <a:rPr lang="en-US" dirty="0" smtClean="0"/>
              <a:t>:</a:t>
            </a: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Р6М5 –</a:t>
            </a:r>
          </a:p>
          <a:p>
            <a:pPr marL="114300" indent="0">
              <a:buNone/>
            </a:pPr>
            <a:r>
              <a:rPr lang="ru-RU" dirty="0" smtClean="0"/>
              <a:t>Р18 – </a:t>
            </a:r>
          </a:p>
          <a:p>
            <a:pPr marL="114300" indent="0">
              <a:buNone/>
            </a:pPr>
            <a:r>
              <a:rPr lang="ru-RU" dirty="0" smtClean="0"/>
              <a:t>Р6М3 – </a:t>
            </a:r>
          </a:p>
          <a:p>
            <a:pPr marL="114300" indent="0">
              <a:buNone/>
            </a:pPr>
            <a:r>
              <a:rPr lang="ru-RU" dirty="0" smtClean="0"/>
              <a:t>Р9 –</a:t>
            </a:r>
          </a:p>
          <a:p>
            <a:pPr marL="114300" indent="0">
              <a:buNone/>
            </a:pPr>
            <a:r>
              <a:rPr lang="ru-RU" dirty="0" smtClean="0"/>
              <a:t>Р9К10 –</a:t>
            </a:r>
          </a:p>
          <a:p>
            <a:pPr marL="114300" indent="0">
              <a:buNone/>
            </a:pPr>
            <a:r>
              <a:rPr lang="ru-RU" dirty="0" smtClean="0"/>
              <a:t>Р18Ф2 -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99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Целеполагание.</a:t>
            </a:r>
          </a:p>
          <a:p>
            <a:pPr lvl="0"/>
            <a:r>
              <a:rPr lang="ru-RU" dirty="0" smtClean="0"/>
              <a:t>2. </a:t>
            </a:r>
            <a:r>
              <a:rPr lang="ru-RU" dirty="0"/>
              <a:t>Актуализация знаний обучающихся по теме: </a:t>
            </a:r>
            <a:r>
              <a:rPr lang="ru-RU" dirty="0" smtClean="0"/>
              <a:t>«Конструкционные стали». </a:t>
            </a:r>
          </a:p>
          <a:p>
            <a:pPr lvl="0"/>
            <a:r>
              <a:rPr lang="ru-RU" dirty="0" smtClean="0"/>
              <a:t>3. Изучение нового материала</a:t>
            </a:r>
            <a:r>
              <a:rPr lang="en-US" dirty="0" smtClean="0"/>
              <a:t>:</a:t>
            </a: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         1. Определение стали.</a:t>
            </a:r>
          </a:p>
          <a:p>
            <a:pPr marL="11430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  2. </a:t>
            </a:r>
            <a:r>
              <a:rPr lang="ru-RU" dirty="0"/>
              <a:t>Классификация инструментальных сталей их характеристика и особенности термической обработки</a:t>
            </a:r>
            <a:r>
              <a:rPr lang="ru-RU" dirty="0" smtClean="0"/>
              <a:t>.</a:t>
            </a:r>
          </a:p>
          <a:p>
            <a:pPr marL="11430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  3. Структура инструментальной стали.</a:t>
            </a:r>
          </a:p>
          <a:p>
            <a:pPr marL="11430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  4. Применение инструментальной стали.</a:t>
            </a:r>
          </a:p>
          <a:p>
            <a:pPr marL="11430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  5. Маркировка стали.</a:t>
            </a:r>
          </a:p>
          <a:p>
            <a:pPr algn="just"/>
            <a:r>
              <a:rPr lang="ru-RU" dirty="0"/>
              <a:t>4</a:t>
            </a:r>
            <a:r>
              <a:rPr lang="ru-RU" dirty="0" smtClean="0"/>
              <a:t>. Закрепление пройденного материала - работа </a:t>
            </a:r>
            <a:r>
              <a:rPr lang="ru-RU" dirty="0"/>
              <a:t>учащихся с карточками </a:t>
            </a:r>
            <a:r>
              <a:rPr lang="ru-RU" dirty="0" smtClean="0"/>
              <a:t>заданий</a:t>
            </a:r>
            <a:endParaRPr lang="ru-RU" dirty="0"/>
          </a:p>
          <a:p>
            <a:pPr marL="114300" indent="0" algn="just">
              <a:buNone/>
            </a:pPr>
            <a:endParaRPr lang="ru-RU" dirty="0"/>
          </a:p>
          <a:p>
            <a:pPr marL="114300" indent="0" algn="just">
              <a:buNone/>
            </a:pPr>
            <a:endParaRPr lang="ru-RU" dirty="0"/>
          </a:p>
          <a:p>
            <a:pPr marL="114300" lv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001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ОС5 Обратная связь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r>
              <a:rPr lang="en-US" dirty="0" smtClean="0"/>
              <a:t>:</a:t>
            </a:r>
            <a:endParaRPr lang="ru-RU" dirty="0" smtClean="0"/>
          </a:p>
          <a:p>
            <a:pPr marL="571500" indent="-457200">
              <a:buAutoNum type="arabicPeriod"/>
            </a:pPr>
            <a:r>
              <a:rPr lang="ru-RU" dirty="0" smtClean="0"/>
              <a:t>Быстрорежущими </a:t>
            </a:r>
            <a:r>
              <a:rPr lang="ru-RU" dirty="0"/>
              <a:t>сталями называются высоколегированные инструментальные стали,  обладающие высокой теплостойкостью (до </a:t>
            </a:r>
            <a:r>
              <a:rPr lang="ru-RU" dirty="0" smtClean="0"/>
              <a:t>650</a:t>
            </a:r>
            <a:r>
              <a:rPr lang="ru-RU" dirty="0" smtClean="0">
                <a:latin typeface="Times New Roman"/>
                <a:cs typeface="Times New Roman"/>
              </a:rPr>
              <a:t>°</a:t>
            </a:r>
            <a:r>
              <a:rPr lang="ru-RU" dirty="0" smtClean="0"/>
              <a:t> </a:t>
            </a:r>
            <a:r>
              <a:rPr lang="ru-RU" dirty="0"/>
              <a:t>С</a:t>
            </a:r>
            <a:r>
              <a:rPr lang="ru-RU" dirty="0" smtClean="0"/>
              <a:t>). Быстрорежущие </a:t>
            </a:r>
            <a:r>
              <a:rPr lang="ru-RU" dirty="0"/>
              <a:t>стали  позволяют увеличить скорость резания в 2-4 раза («быстро резать») и  повысить стойкость инструмента в 10-30 раз</a:t>
            </a:r>
            <a:r>
              <a:rPr lang="ru-RU" dirty="0" smtClean="0"/>
              <a:t>.</a:t>
            </a:r>
          </a:p>
          <a:p>
            <a:pPr marL="571500" indent="-457200">
              <a:buAutoNum type="arabicPeriod"/>
            </a:pPr>
            <a:r>
              <a:rPr lang="ru-RU" dirty="0" smtClean="0"/>
              <a:t>Применение быстрорежущей стали - </a:t>
            </a:r>
          </a:p>
          <a:p>
            <a:r>
              <a:rPr lang="ru-RU" dirty="0" smtClean="0"/>
              <a:t>- </a:t>
            </a:r>
            <a:r>
              <a:rPr lang="ru-RU" dirty="0"/>
              <a:t>сверла, фрезы, зенкеры, </a:t>
            </a:r>
            <a:r>
              <a:rPr lang="ru-RU" dirty="0" smtClean="0"/>
              <a:t>развертки, </a:t>
            </a:r>
            <a:r>
              <a:rPr lang="ru-RU" dirty="0"/>
              <a:t> </a:t>
            </a:r>
            <a:r>
              <a:rPr lang="ru-RU" dirty="0" err="1"/>
              <a:t>долбяки</a:t>
            </a:r>
            <a:r>
              <a:rPr lang="ru-RU" dirty="0"/>
              <a:t>, протяжки, метчики машинные, ножи для резки бумаги. Часто из быстрорежущей стали изготавливают только рабочую часть инструмента.</a:t>
            </a:r>
          </a:p>
          <a:p>
            <a:r>
              <a:rPr lang="ru-RU" dirty="0"/>
              <a:t> 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49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ОС5 Обратная связь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/>
              <a:t>2. Марки сталей</a:t>
            </a:r>
            <a:r>
              <a:rPr lang="en-US" dirty="0" smtClean="0"/>
              <a:t>:</a:t>
            </a: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Р6М5 </a:t>
            </a:r>
            <a:r>
              <a:rPr lang="ru-RU" dirty="0" smtClean="0"/>
              <a:t>– 6% вольфрама, 5% молибдена</a:t>
            </a:r>
            <a:r>
              <a:rPr lang="en-US" dirty="0" smtClean="0"/>
              <a:t>;</a:t>
            </a:r>
            <a:endParaRPr lang="ru-RU" dirty="0"/>
          </a:p>
          <a:p>
            <a:pPr marL="114300" indent="0">
              <a:buNone/>
            </a:pPr>
            <a:r>
              <a:rPr lang="ru-RU" dirty="0"/>
              <a:t>Р18 – </a:t>
            </a:r>
            <a:r>
              <a:rPr lang="ru-RU" dirty="0" smtClean="0"/>
              <a:t>18% вольфрама</a:t>
            </a:r>
            <a:r>
              <a:rPr lang="en-US" dirty="0" smtClean="0"/>
              <a:t>;</a:t>
            </a:r>
            <a:endParaRPr lang="ru-RU" dirty="0"/>
          </a:p>
          <a:p>
            <a:pPr marL="114300" indent="0">
              <a:buNone/>
            </a:pPr>
            <a:r>
              <a:rPr lang="ru-RU" dirty="0"/>
              <a:t>Р6М3 – </a:t>
            </a:r>
            <a:r>
              <a:rPr lang="ru-RU" dirty="0" smtClean="0"/>
              <a:t>6% вольфрама, 3% молибдена</a:t>
            </a:r>
            <a:r>
              <a:rPr lang="en-US" dirty="0" smtClean="0"/>
              <a:t>:</a:t>
            </a:r>
            <a:endParaRPr lang="ru-RU" dirty="0"/>
          </a:p>
          <a:p>
            <a:pPr marL="114300" indent="0">
              <a:buNone/>
            </a:pPr>
            <a:r>
              <a:rPr lang="ru-RU" dirty="0"/>
              <a:t>Р9 </a:t>
            </a:r>
            <a:r>
              <a:rPr lang="ru-RU" dirty="0" smtClean="0"/>
              <a:t>– 9% вольфрама</a:t>
            </a:r>
            <a:r>
              <a:rPr lang="en-US" dirty="0" smtClean="0"/>
              <a:t>;</a:t>
            </a:r>
            <a:endParaRPr lang="ru-RU" dirty="0"/>
          </a:p>
          <a:p>
            <a:pPr marL="114300" indent="0">
              <a:buNone/>
            </a:pPr>
            <a:r>
              <a:rPr lang="ru-RU" dirty="0"/>
              <a:t>Р9К10 </a:t>
            </a:r>
            <a:r>
              <a:rPr lang="ru-RU" dirty="0" smtClean="0"/>
              <a:t>– 9% вольфрама, 10% кобальта</a:t>
            </a:r>
            <a:r>
              <a:rPr lang="en-US" dirty="0" smtClean="0"/>
              <a:t>;</a:t>
            </a:r>
            <a:endParaRPr lang="ru-RU" dirty="0"/>
          </a:p>
          <a:p>
            <a:pPr marL="114300" indent="0">
              <a:buNone/>
            </a:pPr>
            <a:r>
              <a:rPr lang="ru-RU" dirty="0"/>
              <a:t>Р18Ф2 </a:t>
            </a:r>
            <a:r>
              <a:rPr lang="ru-RU" dirty="0" smtClean="0"/>
              <a:t>– 18% вольфрама, 2% ванадия.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800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ИК6 Твердые сплавы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твёрдые и износостойкие металлические материалы, способные сохранять эти свойства при 900—1150°С. В основном изготовляются на основе карбидов вольфрама, титана, тантала, хрома при различном содержании кобальта или никеля</a:t>
            </a:r>
            <a:r>
              <a:rPr lang="ru-RU" dirty="0" smtClean="0"/>
              <a:t>.</a:t>
            </a:r>
          </a:p>
          <a:p>
            <a:r>
              <a:rPr lang="ru-RU" b="1" i="1" u="sng" dirty="0" smtClean="0"/>
              <a:t>Пример</a:t>
            </a:r>
            <a:r>
              <a:rPr lang="en-US" b="1" i="1" u="sng" dirty="0" smtClean="0"/>
              <a:t>:</a:t>
            </a:r>
            <a:r>
              <a:rPr lang="ru-RU" dirty="0" smtClean="0"/>
              <a:t> ВК3</a:t>
            </a:r>
            <a:r>
              <a:rPr lang="en-US" dirty="0" smtClean="0"/>
              <a:t>;</a:t>
            </a:r>
            <a:r>
              <a:rPr lang="ru-RU" dirty="0" smtClean="0"/>
              <a:t> ВК6</a:t>
            </a:r>
            <a:r>
              <a:rPr lang="en-US" dirty="0" smtClean="0"/>
              <a:t>; </a:t>
            </a:r>
            <a:r>
              <a:rPr lang="ru-RU" dirty="0" smtClean="0"/>
              <a:t>ВК20КС</a:t>
            </a:r>
            <a:r>
              <a:rPr lang="en-US" dirty="0" smtClean="0"/>
              <a:t>;</a:t>
            </a:r>
            <a:r>
              <a:rPr lang="ru-RU" dirty="0" smtClean="0"/>
              <a:t> Т5К10</a:t>
            </a:r>
            <a:r>
              <a:rPr lang="en-US" dirty="0" smtClean="0"/>
              <a:t>.</a:t>
            </a:r>
          </a:p>
          <a:p>
            <a:r>
              <a:rPr lang="ru-RU" b="1" i="1" u="sng" dirty="0" smtClean="0"/>
              <a:t>Применение</a:t>
            </a:r>
            <a:r>
              <a:rPr lang="en-US" b="1" i="1" u="sng" dirty="0" smtClean="0"/>
              <a:t>:</a:t>
            </a:r>
            <a:r>
              <a:rPr lang="ru-RU" b="1" i="1" u="sng" dirty="0"/>
              <a:t> </a:t>
            </a:r>
            <a:r>
              <a:rPr lang="ru-RU" dirty="0" smtClean="0"/>
              <a:t>фрезы</a:t>
            </a:r>
            <a:r>
              <a:rPr lang="ru-RU" dirty="0"/>
              <a:t>, сверла, протяжки и прочий инструмент</a:t>
            </a:r>
            <a:r>
              <a:rPr lang="ru-RU" dirty="0" smtClean="0"/>
              <a:t>. Измерительный инструмент - </a:t>
            </a:r>
            <a:r>
              <a:rPr lang="ru-RU" dirty="0"/>
              <a:t> оснащение точных поверхностей микрометрического оборудования и опор весов</a:t>
            </a:r>
            <a:r>
              <a:rPr lang="ru-RU" dirty="0" smtClean="0"/>
              <a:t>. И т. Д.</a:t>
            </a:r>
            <a:endParaRPr lang="en-US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41646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ИК6 Расшифровка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43313"/>
              </p:ext>
            </p:extLst>
          </p:nvPr>
        </p:nvGraphicFramePr>
        <p:xfrm>
          <a:off x="-684584" y="1763080"/>
          <a:ext cx="6563072" cy="462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Горизонтальный свиток 3"/>
          <p:cNvSpPr/>
          <p:nvPr/>
        </p:nvSpPr>
        <p:spPr>
          <a:xfrm>
            <a:off x="4891743" y="1772816"/>
            <a:ext cx="3456384" cy="79208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ВК20 – карбид вольфрама содержание кобальта 20%</a:t>
            </a:r>
            <a:endParaRPr lang="ru-RU" dirty="0"/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4940380" y="3645024"/>
            <a:ext cx="3456384" cy="79208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Т5К10 – карбид титана 5% кобальта 10%</a:t>
            </a:r>
            <a:endParaRPr lang="ru-RU" dirty="0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4891743" y="5445224"/>
            <a:ext cx="3456384" cy="79208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ТТ7К12 – карбид </a:t>
            </a:r>
            <a:r>
              <a:rPr lang="ru-RU" dirty="0" err="1" smtClean="0"/>
              <a:t>титанотантало</a:t>
            </a:r>
            <a:r>
              <a:rPr lang="ru-RU" dirty="0" smtClean="0"/>
              <a:t> 7%, кобальта 12 %.</a:t>
            </a:r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4244876" y="2144654"/>
            <a:ext cx="463759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4283968" y="3933056"/>
            <a:ext cx="424667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244875" y="5720110"/>
            <a:ext cx="463759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59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ОК6 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Расшифруйте марки сталей</a:t>
            </a:r>
            <a:r>
              <a:rPr lang="en-US" dirty="0" smtClean="0"/>
              <a:t>:</a:t>
            </a:r>
            <a:endParaRPr lang="ru-RU" dirty="0" smtClean="0"/>
          </a:p>
          <a:p>
            <a:endParaRPr lang="ru-RU" dirty="0"/>
          </a:p>
          <a:p>
            <a:pPr marL="571500" indent="-457200">
              <a:buFont typeface="+mj-lt"/>
              <a:buAutoNum type="arabicParenR"/>
            </a:pPr>
            <a:r>
              <a:rPr lang="ru-RU" dirty="0" smtClean="0"/>
              <a:t>ВК8 – </a:t>
            </a:r>
          </a:p>
          <a:p>
            <a:pPr marL="571500" indent="-457200">
              <a:buFont typeface="+mj-lt"/>
              <a:buAutoNum type="arabicParenR"/>
            </a:pPr>
            <a:r>
              <a:rPr lang="ru-RU" dirty="0" smtClean="0"/>
              <a:t>ВК10 – </a:t>
            </a:r>
          </a:p>
          <a:p>
            <a:pPr marL="571500" indent="-457200">
              <a:buFont typeface="+mj-lt"/>
              <a:buAutoNum type="arabicParenR"/>
            </a:pPr>
            <a:r>
              <a:rPr lang="ru-RU" dirty="0" smtClean="0"/>
              <a:t>ВК20 – </a:t>
            </a:r>
          </a:p>
          <a:p>
            <a:pPr marL="571500" indent="-457200">
              <a:buFont typeface="+mj-lt"/>
              <a:buAutoNum type="arabicParenR"/>
            </a:pPr>
            <a:r>
              <a:rPr lang="ru-RU" dirty="0" smtClean="0"/>
              <a:t>Т5К10 – </a:t>
            </a:r>
          </a:p>
          <a:p>
            <a:pPr marL="571500" indent="-457200">
              <a:buFont typeface="+mj-lt"/>
              <a:buAutoNum type="arabicParenR"/>
            </a:pPr>
            <a:r>
              <a:rPr lang="ru-RU" dirty="0" smtClean="0"/>
              <a:t>Т15К6 – </a:t>
            </a:r>
          </a:p>
          <a:p>
            <a:pPr marL="571500" indent="-457200">
              <a:buFont typeface="+mj-lt"/>
              <a:buAutoNum type="arabicParenR"/>
            </a:pPr>
            <a:r>
              <a:rPr lang="ru-RU" dirty="0" smtClean="0"/>
              <a:t>ТТ7К12 – </a:t>
            </a:r>
          </a:p>
          <a:p>
            <a:pPr marL="571500" indent="-457200">
              <a:buFont typeface="+mj-lt"/>
              <a:buAutoNum type="arabicParenR"/>
            </a:pPr>
            <a:r>
              <a:rPr lang="ru-RU" dirty="0" smtClean="0"/>
              <a:t>ТТ20К9 - </a:t>
            </a:r>
          </a:p>
        </p:txBody>
      </p:sp>
    </p:spTree>
    <p:extLst>
      <p:ext uri="{BB962C8B-B14F-4D97-AF65-F5344CB8AC3E}">
        <p14:creationId xmlns:p14="http://schemas.microsoft.com/office/powerpoint/2010/main" val="173181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ОС6 Обратная связь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r>
              <a:rPr lang="en-US" dirty="0" smtClean="0"/>
              <a:t>:</a:t>
            </a:r>
            <a:endParaRPr lang="ru-RU" dirty="0" smtClean="0"/>
          </a:p>
          <a:p>
            <a:pPr marL="571500" indent="-457200">
              <a:buFont typeface="+mj-lt"/>
              <a:buAutoNum type="arabicParenR"/>
            </a:pPr>
            <a:r>
              <a:rPr lang="ru-RU" dirty="0" smtClean="0"/>
              <a:t>ВК8 </a:t>
            </a:r>
            <a:r>
              <a:rPr lang="ru-RU" dirty="0"/>
              <a:t>– </a:t>
            </a:r>
            <a:r>
              <a:rPr lang="ru-RU" dirty="0" smtClean="0"/>
              <a:t>карбид вольфрама, с содержанием кобальта 8%. </a:t>
            </a:r>
            <a:endParaRPr lang="ru-RU" dirty="0"/>
          </a:p>
          <a:p>
            <a:pPr marL="571500" indent="-457200">
              <a:buFont typeface="+mj-lt"/>
              <a:buAutoNum type="arabicParenR"/>
            </a:pPr>
            <a:r>
              <a:rPr lang="ru-RU" dirty="0"/>
              <a:t>ВК10 – карбид вольфрама, с содержанием кобальта </a:t>
            </a:r>
            <a:r>
              <a:rPr lang="ru-RU" dirty="0" smtClean="0"/>
              <a:t>10%</a:t>
            </a:r>
            <a:endParaRPr lang="ru-RU" dirty="0"/>
          </a:p>
          <a:p>
            <a:pPr marL="571500" indent="-457200">
              <a:buFont typeface="+mj-lt"/>
              <a:buAutoNum type="arabicParenR"/>
            </a:pPr>
            <a:r>
              <a:rPr lang="ru-RU" dirty="0"/>
              <a:t>ВК20 – карбид вольфрама, с содержанием кобальта </a:t>
            </a:r>
            <a:r>
              <a:rPr lang="ru-RU" dirty="0" smtClean="0"/>
              <a:t>20%</a:t>
            </a:r>
            <a:endParaRPr lang="ru-RU" dirty="0"/>
          </a:p>
          <a:p>
            <a:pPr marL="571500" indent="-457200">
              <a:buFont typeface="+mj-lt"/>
              <a:buAutoNum type="arabicParenR"/>
            </a:pPr>
            <a:r>
              <a:rPr lang="ru-RU" dirty="0"/>
              <a:t>Т5К10 – </a:t>
            </a:r>
            <a:r>
              <a:rPr lang="ru-RU" dirty="0" smtClean="0"/>
              <a:t>Карбид титана 5%, кобальта 10%.</a:t>
            </a:r>
            <a:endParaRPr lang="ru-RU" dirty="0"/>
          </a:p>
          <a:p>
            <a:pPr marL="571500" indent="-457200">
              <a:buFont typeface="+mj-lt"/>
              <a:buAutoNum type="arabicParenR"/>
            </a:pPr>
            <a:r>
              <a:rPr lang="ru-RU" dirty="0"/>
              <a:t>Т15К6 – </a:t>
            </a:r>
            <a:r>
              <a:rPr lang="ru-RU" dirty="0" smtClean="0"/>
              <a:t>карбид титана 15%, кобальта 6%.</a:t>
            </a:r>
            <a:endParaRPr lang="ru-RU" dirty="0"/>
          </a:p>
          <a:p>
            <a:pPr marL="571500" indent="-457200">
              <a:buFont typeface="+mj-lt"/>
              <a:buAutoNum type="arabicParenR"/>
            </a:pPr>
            <a:r>
              <a:rPr lang="ru-RU" dirty="0"/>
              <a:t>ТТ7К12 – </a:t>
            </a:r>
            <a:r>
              <a:rPr lang="ru-RU" dirty="0" smtClean="0"/>
              <a:t>карбид </a:t>
            </a:r>
            <a:r>
              <a:rPr lang="ru-RU" dirty="0" err="1" smtClean="0"/>
              <a:t>титанотантало</a:t>
            </a:r>
            <a:r>
              <a:rPr lang="ru-RU" dirty="0" smtClean="0"/>
              <a:t> 7%, кобальта 12%.</a:t>
            </a:r>
            <a:endParaRPr lang="ru-RU" dirty="0"/>
          </a:p>
          <a:p>
            <a:pPr marL="571500" indent="-457200">
              <a:buFont typeface="+mj-lt"/>
              <a:buAutoNum type="arabicParenR"/>
            </a:pPr>
            <a:r>
              <a:rPr lang="ru-RU" dirty="0"/>
              <a:t>ТТ20К9 </a:t>
            </a:r>
            <a:r>
              <a:rPr lang="ru-RU" dirty="0" smtClean="0"/>
              <a:t>– карбид </a:t>
            </a:r>
            <a:r>
              <a:rPr lang="ru-RU" dirty="0" err="1" smtClean="0"/>
              <a:t>титанотантало</a:t>
            </a:r>
            <a:r>
              <a:rPr lang="ru-RU" dirty="0" smtClean="0"/>
              <a:t> 20%, кобальта 9%.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5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ИК </a:t>
            </a:r>
            <a:r>
              <a:rPr lang="ru-RU" sz="4000" dirty="0"/>
              <a:t>7</a:t>
            </a:r>
            <a:r>
              <a:rPr lang="ru-RU" sz="4000" dirty="0" smtClean="0"/>
              <a:t> Сверхтвердые материалы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К сверхтвердым материалам относятся алмаз (НV=100.000, что в 8 раз превосходит твердость быстрорежущей стали HV =13000 ), и кубический нитрид бора (КНБ-</a:t>
            </a:r>
            <a:r>
              <a:rPr lang="ru-RU" dirty="0" err="1"/>
              <a:t>эльбор</a:t>
            </a:r>
            <a:r>
              <a:rPr lang="ru-RU" dirty="0"/>
              <a:t>, боразон). Теплостойкость алмаза </a:t>
            </a:r>
            <a:r>
              <a:rPr lang="ru-RU" dirty="0" smtClean="0"/>
              <a:t>800</a:t>
            </a:r>
            <a:r>
              <a:rPr lang="ru-RU" dirty="0" smtClean="0">
                <a:latin typeface="Times New Roman"/>
                <a:cs typeface="Times New Roman"/>
              </a:rPr>
              <a:t>°</a:t>
            </a:r>
            <a:r>
              <a:rPr lang="ru-RU" dirty="0" smtClean="0"/>
              <a:t>С</a:t>
            </a:r>
            <a:r>
              <a:rPr lang="ru-RU" dirty="0"/>
              <a:t>, к тому же он растворяется в железе и для обработки сталей и чугунов не применяется.   </a:t>
            </a:r>
            <a:br>
              <a:rPr lang="ru-RU" dirty="0"/>
            </a:br>
            <a:r>
              <a:rPr lang="ru-RU" b="1" i="1" u="sng" dirty="0" smtClean="0"/>
              <a:t>Пример</a:t>
            </a:r>
            <a:r>
              <a:rPr lang="en-US" b="1" i="1" u="sng" dirty="0" smtClean="0"/>
              <a:t>:</a:t>
            </a:r>
            <a:r>
              <a:rPr lang="en-US" dirty="0" smtClean="0"/>
              <a:t> </a:t>
            </a:r>
            <a:r>
              <a:rPr lang="ru-RU" dirty="0"/>
              <a:t>алмазы марок АСБ (</a:t>
            </a:r>
            <a:r>
              <a:rPr lang="ru-RU" dirty="0" err="1"/>
              <a:t>балас</a:t>
            </a:r>
            <a:r>
              <a:rPr lang="ru-RU" dirty="0"/>
              <a:t>) и АСПК (карбонадо) </a:t>
            </a:r>
            <a:br>
              <a:rPr lang="ru-RU" dirty="0"/>
            </a:br>
            <a:r>
              <a:rPr lang="ru-RU" b="1" i="1" u="sng" dirty="0" smtClean="0"/>
              <a:t>Применение</a:t>
            </a:r>
            <a:r>
              <a:rPr lang="en-US" b="1" i="1" u="sng" dirty="0" smtClean="0"/>
              <a:t>:</a:t>
            </a:r>
            <a:r>
              <a:rPr lang="ru-RU" b="1" i="1" u="sng" dirty="0" smtClean="0"/>
              <a:t> </a:t>
            </a:r>
            <a:r>
              <a:rPr lang="ru-RU" dirty="0" smtClean="0"/>
              <a:t>при </a:t>
            </a:r>
            <a:r>
              <a:rPr lang="ru-RU" dirty="0"/>
              <a:t>обработке медных, алюминиевых и магниевых сплавов, благородных металлов (золота, серебра), титана и его сплавов, неметаллических материалов (пластмасс, текстолита, стеклотекстолита), а также твердых сплавов и керамики.</a:t>
            </a:r>
            <a:endParaRPr lang="ru-RU" b="1" i="1" u="sng" dirty="0"/>
          </a:p>
        </p:txBody>
      </p:sp>
    </p:spTree>
    <p:extLst>
      <p:ext uri="{BB962C8B-B14F-4D97-AF65-F5344CB8AC3E}">
        <p14:creationId xmlns:p14="http://schemas.microsoft.com/office/powerpoint/2010/main" val="319666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 3 Задание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Темы докладов</a:t>
            </a:r>
            <a:r>
              <a:rPr lang="en-US" dirty="0" smtClean="0"/>
              <a:t>:</a:t>
            </a:r>
            <a:endParaRPr lang="ru-RU" dirty="0" smtClean="0"/>
          </a:p>
          <a:p>
            <a:endParaRPr lang="ru-RU" dirty="0" smtClean="0"/>
          </a:p>
          <a:p>
            <a:pPr marL="571500" indent="-457200">
              <a:buAutoNum type="arabicPeriod"/>
            </a:pPr>
            <a:r>
              <a:rPr lang="ru-RU" dirty="0" smtClean="0"/>
              <a:t>Природные алмазы</a:t>
            </a:r>
          </a:p>
          <a:p>
            <a:pPr marL="571500" indent="-457200">
              <a:buAutoNum type="arabicPeriod"/>
            </a:pPr>
            <a:r>
              <a:rPr lang="ru-RU" dirty="0"/>
              <a:t>Синтетические </a:t>
            </a:r>
            <a:r>
              <a:rPr lang="ru-RU" dirty="0" smtClean="0"/>
              <a:t>алмазы</a:t>
            </a:r>
          </a:p>
          <a:p>
            <a:pPr marL="571500" indent="-457200">
              <a:buAutoNum type="arabicPeriod"/>
            </a:pPr>
            <a:r>
              <a:rPr lang="ru-RU" dirty="0"/>
              <a:t>Композит</a:t>
            </a:r>
          </a:p>
        </p:txBody>
      </p:sp>
    </p:spTree>
    <p:extLst>
      <p:ext uri="{BB962C8B-B14F-4D97-AF65-F5344CB8AC3E}">
        <p14:creationId xmlns:p14="http://schemas.microsoft.com/office/powerpoint/2010/main" val="171050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 -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Обучающая:</a:t>
            </a:r>
            <a:r>
              <a:rPr lang="ru-RU" dirty="0"/>
              <a:t> дать определение инструментальным сталям, классификацию и их назначение; свойства инструментальных сталей; стали для режущего и мерительного инструмента; знать маркировку по ГОСТу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b="1" dirty="0"/>
              <a:t>Развивающая:</a:t>
            </a:r>
            <a:r>
              <a:rPr lang="ru-RU" dirty="0"/>
              <a:t> развитие навыков и умений применения инструментальных сталей; рационального выбора марки стали по ГОСТу</a:t>
            </a:r>
            <a:r>
              <a:rPr lang="ru-RU" dirty="0" smtClean="0"/>
              <a:t>.</a:t>
            </a:r>
            <a:r>
              <a:rPr lang="ru-RU" b="1" dirty="0"/>
              <a:t> </a:t>
            </a:r>
            <a:endParaRPr lang="ru-RU" dirty="0"/>
          </a:p>
          <a:p>
            <a:pPr algn="just"/>
            <a:r>
              <a:rPr lang="ru-RU" b="1" dirty="0"/>
              <a:t>Воспитательная: </a:t>
            </a:r>
            <a:r>
              <a:rPr lang="ru-RU" dirty="0"/>
              <a:t>формирование у студентов профессиональных навыков; воспитание избирательного отношения к полученной информации, способствовать развитию профессиональной этики; культуре взаимоотношений в процессе труда, бережное отношение к учебному времени, методическим разработкам, демонстративному материалу.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893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 Ответьте на вопросы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lvl="0" indent="0" algn="ctr">
              <a:buNone/>
            </a:pPr>
            <a:r>
              <a:rPr lang="ru-RU" dirty="0" smtClean="0"/>
              <a:t>1. Опрос </a:t>
            </a:r>
            <a:r>
              <a:rPr lang="ru-RU" dirty="0"/>
              <a:t>на оценку:</a:t>
            </a:r>
          </a:p>
          <a:p>
            <a:pPr lvl="0"/>
            <a:r>
              <a:rPr lang="ru-RU" dirty="0"/>
              <a:t>Классификация конструкционных сталей.</a:t>
            </a:r>
          </a:p>
          <a:p>
            <a:pPr lvl="0"/>
            <a:r>
              <a:rPr lang="ru-RU" dirty="0"/>
              <a:t>Характеристика конструкционных сталей.</a:t>
            </a:r>
          </a:p>
          <a:p>
            <a:pPr lvl="0"/>
            <a:r>
              <a:rPr lang="ru-RU" dirty="0"/>
              <a:t>Особенности термической обработки различных видов конструкционных сталей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marL="114300" lvl="0" indent="0" algn="ctr">
              <a:buNone/>
            </a:pPr>
            <a:r>
              <a:rPr lang="ru-RU" dirty="0" smtClean="0"/>
              <a:t>2. Выполните карточки с заданиями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799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pPr algn="ctr"/>
            <a:r>
              <a:rPr lang="ru-RU" sz="2800" dirty="0" smtClean="0"/>
              <a:t>ИК 1 Определение инструментальной стали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/>
          <a:lstStyle/>
          <a:p>
            <a:r>
              <a:rPr lang="ru-RU" b="1" dirty="0" err="1" smtClean="0"/>
              <a:t>Инструмента́льные</a:t>
            </a:r>
            <a:r>
              <a:rPr lang="ru-RU" b="1" dirty="0" smtClean="0"/>
              <a:t> стали - </a:t>
            </a:r>
            <a:r>
              <a:rPr lang="ru-RU" dirty="0" smtClean="0"/>
              <a:t>предназначены </a:t>
            </a:r>
            <a:r>
              <a:rPr lang="ru-RU" dirty="0"/>
              <a:t>для изготовления режущего измерительного инструмента и штампов холодного и горячего деформирования. Основные свойства которыми должны обладать инструментальны стали: износостойкость прочность при удовлетворительной вязкости </a:t>
            </a:r>
            <a:r>
              <a:rPr lang="ru-RU" dirty="0" smtClean="0"/>
              <a:t>теплостойкость, </a:t>
            </a:r>
            <a:r>
              <a:rPr lang="ru-RU" dirty="0" err="1"/>
              <a:t>прокаливаемость</a:t>
            </a:r>
            <a:r>
              <a:rPr lang="ru-RU" dirty="0"/>
              <a:t> и хорошая обрабатываемость давлением и резанием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Источник: </a:t>
            </a:r>
            <a:r>
              <a:rPr lang="ru-RU" dirty="0">
                <a:hlinkClick r:id="rId2"/>
              </a:rPr>
              <a:t>http://5fan.ru/wievjob.php?id=45949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803834"/>
            <a:ext cx="2871192" cy="191116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429000"/>
            <a:ext cx="2286000" cy="2286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824659"/>
            <a:ext cx="2304256" cy="1846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34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ОК 1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Дайте определение стали</a:t>
            </a:r>
            <a:r>
              <a:rPr lang="en-US" dirty="0" smtClean="0"/>
              <a:t>:</a:t>
            </a:r>
            <a:endParaRPr lang="ru-RU" dirty="0" smtClean="0"/>
          </a:p>
          <a:p>
            <a:endParaRPr lang="ru-RU" dirty="0"/>
          </a:p>
          <a:p>
            <a:pPr marL="114300" indent="0">
              <a:buNone/>
            </a:pPr>
            <a:r>
              <a:rPr lang="ru-RU" dirty="0" smtClean="0"/>
              <a:t>   Сталь – это ________________________________________.</a:t>
            </a:r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r>
              <a:rPr lang="ru-RU" dirty="0"/>
              <a:t> </a:t>
            </a:r>
            <a:r>
              <a:rPr lang="ru-RU" dirty="0" smtClean="0"/>
              <a:t> Инструментальные стали – это </a:t>
            </a:r>
            <a:r>
              <a:rPr lang="ru-RU" dirty="0" smtClean="0"/>
              <a:t> </a:t>
            </a:r>
            <a:r>
              <a:rPr lang="ru-RU" dirty="0" smtClean="0"/>
              <a:t>__________________________________________________________________________________________________.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251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 1 </a:t>
            </a:r>
            <a:r>
              <a:rPr lang="ru-RU" dirty="0"/>
              <a:t>Ответы на вопросы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400" dirty="0" smtClean="0"/>
          </a:p>
          <a:p>
            <a:pPr marL="11430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</a:t>
            </a:r>
            <a:r>
              <a:rPr lang="ru-RU" sz="2800" dirty="0" smtClean="0"/>
              <a:t>Сталь – это </a:t>
            </a:r>
            <a:r>
              <a:rPr lang="ru-RU" sz="2800" u="sng" dirty="0" smtClean="0"/>
              <a:t>сплав железа с углеродом и</a:t>
            </a:r>
            <a:r>
              <a:rPr lang="en-US" sz="2800" u="sng" dirty="0" smtClean="0"/>
              <a:t>/</a:t>
            </a:r>
            <a:r>
              <a:rPr lang="ru-RU" sz="2800" u="sng" dirty="0" smtClean="0"/>
              <a:t>или другими элементами с содержанием углерода до 2,14%.</a:t>
            </a:r>
          </a:p>
          <a:p>
            <a:pPr marL="114300" indent="0">
              <a:buNone/>
            </a:pPr>
            <a:endParaRPr lang="ru-RU" sz="2800" u="sng" dirty="0"/>
          </a:p>
          <a:p>
            <a:pPr marL="114300" indent="0">
              <a:buNone/>
            </a:pPr>
            <a:r>
              <a:rPr lang="ru-RU" sz="2800" dirty="0" smtClean="0"/>
              <a:t>   Инструментальные </a:t>
            </a:r>
            <a:r>
              <a:rPr lang="ru-RU" sz="2800" dirty="0"/>
              <a:t>стали </a:t>
            </a:r>
            <a:r>
              <a:rPr lang="ru-RU" sz="2800" dirty="0" smtClean="0"/>
              <a:t>- </a:t>
            </a:r>
            <a:r>
              <a:rPr lang="ru-RU" sz="2800" u="sng" dirty="0" smtClean="0"/>
              <a:t>предназначены </a:t>
            </a:r>
            <a:r>
              <a:rPr lang="ru-RU" sz="2800" u="sng" dirty="0"/>
              <a:t>для изготовления режущего измерительного инструмента и штампов холодного и горячего деформирования. </a:t>
            </a:r>
            <a:endParaRPr lang="ru-RU" sz="2800" u="sng" dirty="0" smtClean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373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ИК 2 Классификация и применение</a:t>
            </a:r>
            <a:endParaRPr lang="ru-RU" sz="3600" dirty="0"/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1787440115"/>
              </p:ext>
            </p:extLst>
          </p:nvPr>
        </p:nvGraphicFramePr>
        <p:xfrm>
          <a:off x="827584" y="1397000"/>
          <a:ext cx="6792416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431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ОК2 Задание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Соотнесите марки сталей по теплостойкости материала</a:t>
            </a:r>
            <a:r>
              <a:rPr lang="en-US" dirty="0" smtClean="0"/>
              <a:t>: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200</a:t>
            </a:r>
            <a:r>
              <a:rPr lang="ru-RU" dirty="0" smtClean="0">
                <a:latin typeface="Times New Roman"/>
                <a:cs typeface="Times New Roman"/>
              </a:rPr>
              <a:t>°                                               Сверхтвердые материалы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1000°                                             Углеродистые стали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300°                                               Твердый сплав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600°                                               Легированные стали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1200°</a:t>
            </a:r>
            <a:r>
              <a:rPr lang="ru-RU" dirty="0" smtClean="0"/>
              <a:t>                                 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Быстрорежущие стали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469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391</TotalTime>
  <Words>1031</Words>
  <Application>Microsoft Office PowerPoint</Application>
  <PresentationFormat>Экран (4:3)</PresentationFormat>
  <Paragraphs>197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</vt:lpstr>
      <vt:lpstr>Times New Roman</vt:lpstr>
      <vt:lpstr>Соседство</vt:lpstr>
      <vt:lpstr>Тема по программе: Легированные стали Тема урока : Инструментальные стали  Мастер производственного обучения:  Лисин Александр Александрович  Адрес эл. почты: choys_chel@mail.ru тел. 8-912-398-38-58 </vt:lpstr>
      <vt:lpstr>План:</vt:lpstr>
      <vt:lpstr>Цели урока - </vt:lpstr>
      <vt:lpstr>ОС Ответьте на вопросы:</vt:lpstr>
      <vt:lpstr>ИК 1 Определение инструментальной стали</vt:lpstr>
      <vt:lpstr>ОК 1 Задание</vt:lpstr>
      <vt:lpstr>ОС 1 Ответы на вопросы</vt:lpstr>
      <vt:lpstr>ИК 2 Классификация и применение</vt:lpstr>
      <vt:lpstr>ОК2 Задание </vt:lpstr>
      <vt:lpstr>ОС 2 Обратная связь</vt:lpstr>
      <vt:lpstr>ИК 3 Углеродистые стали </vt:lpstr>
      <vt:lpstr>ОК 3 Задание </vt:lpstr>
      <vt:lpstr>ОС 3 Обратная связь</vt:lpstr>
      <vt:lpstr>ИК4 Легированные стали</vt:lpstr>
      <vt:lpstr>ОК4 Задание</vt:lpstr>
      <vt:lpstr>ОС4 Обратная связь</vt:lpstr>
      <vt:lpstr>ИК5 Быстрорежущие стали </vt:lpstr>
      <vt:lpstr>ИК5 Расшифровка</vt:lpstr>
      <vt:lpstr>ОК5 Задание</vt:lpstr>
      <vt:lpstr>ОС5 Обратная связь</vt:lpstr>
      <vt:lpstr>ОС5 Обратная связь</vt:lpstr>
      <vt:lpstr>ИК6 Твердые сплавы </vt:lpstr>
      <vt:lpstr>ИК6 Расшифровка</vt:lpstr>
      <vt:lpstr>ОК6  Задание</vt:lpstr>
      <vt:lpstr>ОС6 Обратная связь</vt:lpstr>
      <vt:lpstr>ИК 7 Сверхтвердые материалы</vt:lpstr>
      <vt:lpstr>ОК 3 Задание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Инструментальные стали</dc:title>
  <dc:creator>Alex</dc:creator>
  <cp:lastModifiedBy>Lenovo</cp:lastModifiedBy>
  <cp:revision>26</cp:revision>
  <dcterms:created xsi:type="dcterms:W3CDTF">2016-10-12T15:17:50Z</dcterms:created>
  <dcterms:modified xsi:type="dcterms:W3CDTF">2016-10-13T08:47:50Z</dcterms:modified>
</cp:coreProperties>
</file>