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81" r:id="rId2"/>
    <p:sldId id="257" r:id="rId3"/>
    <p:sldId id="258" r:id="rId4"/>
    <p:sldId id="259" r:id="rId5"/>
    <p:sldId id="269" r:id="rId6"/>
    <p:sldId id="272" r:id="rId7"/>
    <p:sldId id="279" r:id="rId8"/>
    <p:sldId id="270" r:id="rId9"/>
    <p:sldId id="260" r:id="rId10"/>
    <p:sldId id="261" r:id="rId11"/>
    <p:sldId id="271" r:id="rId12"/>
    <p:sldId id="263" r:id="rId13"/>
    <p:sldId id="264" r:id="rId14"/>
    <p:sldId id="268" r:id="rId15"/>
    <p:sldId id="262" r:id="rId16"/>
    <p:sldId id="280" r:id="rId17"/>
    <p:sldId id="273" r:id="rId18"/>
    <p:sldId id="274" r:id="rId19"/>
    <p:sldId id="265" r:id="rId20"/>
    <p:sldId id="275" r:id="rId21"/>
    <p:sldId id="278" r:id="rId22"/>
    <p:sldId id="266" r:id="rId23"/>
    <p:sldId id="282" r:id="rId24"/>
    <p:sldId id="267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6A030-19C8-4906-AC68-6F7A0D6A9B0C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485464-4565-4F09-8548-0897E110B3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739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85464-4565-4F09-8548-0897E110B3A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310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85464-4565-4F09-8548-0897E110B3A5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ГАПОУ ТО «ТОБОЛЬСКИЙ МЕДИЦИНСКИЙ КОЛЛЕДЖ ИМЕНИ в. </a:t>
            </a:r>
            <a:r>
              <a:rPr lang="ru-RU" dirty="0" err="1" smtClean="0"/>
              <a:t>сОЛДАТОВА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4941168"/>
            <a:ext cx="4343400" cy="1383432"/>
          </a:xfrm>
        </p:spPr>
        <p:txBody>
          <a:bodyPr>
            <a:normAutofit fontScale="77500" lnSpcReduction="20000"/>
          </a:bodyPr>
          <a:lstStyle/>
          <a:p>
            <a:pPr marL="0" indent="0" algn="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Разработчик:</a:t>
            </a:r>
          </a:p>
          <a:p>
            <a:pPr marL="0" indent="0" algn="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Федорова О.А., преподаватель</a:t>
            </a:r>
          </a:p>
          <a:p>
            <a:pPr marL="0" indent="0" algn="r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ел. 89091925245</a:t>
            </a:r>
            <a:r>
              <a:rPr lang="ru-RU" b="1" dirty="0" smtClean="0"/>
              <a:t> </a:t>
            </a:r>
          </a:p>
          <a:p>
            <a:pPr algn="r"/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8299648" cy="312494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 smtClean="0"/>
              <a:t>Методическая </a:t>
            </a:r>
            <a:r>
              <a:rPr lang="ru-RU" b="1" dirty="0"/>
              <a:t>разработка </a:t>
            </a:r>
            <a:r>
              <a:rPr lang="ru-RU" b="1" dirty="0" smtClean="0"/>
              <a:t>учебного </a:t>
            </a:r>
            <a:r>
              <a:rPr lang="ru-RU" b="1" dirty="0"/>
              <a:t>занятия</a:t>
            </a:r>
          </a:p>
          <a:p>
            <a:pPr marL="0" indent="0" algn="ctr">
              <a:buNone/>
            </a:pPr>
            <a:r>
              <a:rPr lang="ru-RU" b="1" i="1" dirty="0"/>
              <a:t>Тема: Катетеризация мочевого пузыря</a:t>
            </a:r>
            <a:endParaRPr lang="ru-RU" b="1" dirty="0"/>
          </a:p>
          <a:p>
            <a:pPr marL="0" indent="0" algn="ctr">
              <a:buNone/>
            </a:pPr>
            <a:r>
              <a:rPr lang="ru-RU" b="1" dirty="0"/>
              <a:t>по </a:t>
            </a:r>
            <a:r>
              <a:rPr lang="ru-RU" b="1" i="1" dirty="0"/>
              <a:t>ПМ </a:t>
            </a:r>
            <a:r>
              <a:rPr lang="ru-RU" b="1" i="1" dirty="0" smtClean="0"/>
              <a:t>04 </a:t>
            </a:r>
            <a:r>
              <a:rPr lang="ru-RU" b="1" i="1" dirty="0"/>
              <a:t>Выполнение работ по одной или нескольким профессиям рабочих, должностям служащих</a:t>
            </a:r>
            <a:r>
              <a:rPr lang="ru-RU" b="1" dirty="0"/>
              <a:t> </a:t>
            </a:r>
          </a:p>
          <a:p>
            <a:pPr marL="0" indent="0" algn="ctr">
              <a:buNone/>
            </a:pPr>
            <a:r>
              <a:rPr lang="ru-RU" b="1" i="1" dirty="0" smtClean="0"/>
              <a:t>МДК04.02 </a:t>
            </a:r>
            <a:r>
              <a:rPr lang="ru-RU" b="1" i="1" dirty="0"/>
              <a:t>Технология оказания медицинских услуг </a:t>
            </a:r>
            <a:endParaRPr lang="ru-RU" b="1" dirty="0"/>
          </a:p>
          <a:p>
            <a:pPr marL="0" indent="0" algn="ctr">
              <a:buNone/>
            </a:pPr>
            <a:r>
              <a:rPr lang="ru-RU" b="1" i="1" dirty="0"/>
              <a:t>Раздел 3. Оказание медицинских услуг в пределах своих полномочий</a:t>
            </a:r>
            <a:endParaRPr lang="ru-RU" b="1" dirty="0"/>
          </a:p>
          <a:p>
            <a:pPr marL="0" indent="0" algn="ctr">
              <a:buNone/>
            </a:pPr>
            <a:r>
              <a:rPr lang="ru-RU" b="1" dirty="0"/>
              <a:t>программы подготовки специалистов среднего звена (ППССЗ) </a:t>
            </a:r>
          </a:p>
          <a:p>
            <a:pPr marL="0" indent="0" algn="ctr">
              <a:buNone/>
            </a:pPr>
            <a:r>
              <a:rPr lang="ru-RU" b="1" dirty="0"/>
              <a:t>по специальности </a:t>
            </a:r>
            <a:r>
              <a:rPr lang="ru-RU" dirty="0" smtClean="0">
                <a:latin typeface="Times New Roman"/>
                <a:ea typeface="Times New Roman"/>
              </a:rPr>
              <a:t>34.02.01</a:t>
            </a:r>
            <a:r>
              <a:rPr lang="ru-RU" i="1" dirty="0" smtClean="0">
                <a:latin typeface="Times New Roman"/>
                <a:ea typeface="Times New Roman"/>
              </a:rPr>
              <a:t> </a:t>
            </a:r>
            <a:r>
              <a:rPr lang="ru-RU" b="1" dirty="0" smtClean="0"/>
              <a:t>«Сестринское </a:t>
            </a:r>
            <a:r>
              <a:rPr lang="ru-RU" b="1" dirty="0"/>
              <a:t>дело»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22118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строения уретры у мужчины и женщины</a:t>
            </a:r>
            <a:endParaRPr lang="ru-RU" dirty="0"/>
          </a:p>
        </p:txBody>
      </p:sp>
      <p:pic>
        <p:nvPicPr>
          <p:cNvPr id="4" name="Содержимое 3" descr="2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61962" y="2533650"/>
            <a:ext cx="3876675" cy="2857500"/>
          </a:xfrm>
        </p:spPr>
      </p:pic>
      <p:pic>
        <p:nvPicPr>
          <p:cNvPr id="8" name="Содержимое 7" descr="i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t="4376" b="8103"/>
          <a:stretch>
            <a:fillRect/>
          </a:stretch>
        </p:blipFill>
        <p:spPr>
          <a:xfrm>
            <a:off x="4857752" y="2500306"/>
            <a:ext cx="3214710" cy="28575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effectLst/>
                <a:latin typeface="Times New Roman"/>
                <a:ea typeface="Times New Roman"/>
              </a:rPr>
              <a:t>Функционирование мочевыделительной системы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ru-RU" sz="3800" dirty="0"/>
              <a:t>Мочевыделительная система – это одна из важнейших систем в организме человека. Главная ее задача – сохранение равновесия биологических жидкостей путем фильтрации крови и образования мочи из удаленных из крови продуктов обмена веществ.</a:t>
            </a:r>
          </a:p>
          <a:p>
            <a:pPr algn="ctr"/>
            <a:r>
              <a:rPr lang="ru-RU" sz="3800" dirty="0"/>
              <a:t>Непрерывная работа почек регулирует в организме водно-солевой и кислотно-основной балансы. В течение суток через почки протекает около 170–180 литров крови, причем мочи образуется около 1,5 литра. </a:t>
            </a:r>
          </a:p>
          <a:p>
            <a:pPr algn="ctr"/>
            <a:r>
              <a:rPr lang="ru-RU" sz="3800" dirty="0"/>
              <a:t>Моча фильтруется почками и по мочеточникам попадает в мочевой пузырь – полый орган емкостью 300-500 мл, мышечная стенка которого способна сокращаться и расслабляться. Пока мочевой пузырь наполняется мочой, он находится в расслабленном состоянии и постепенно растягивается. Выходу мочи в это время препятствует сфинктер – круговая мышца, которая в виде муфты охватывает выходной отдел мочеиспускательного канала и в сжатом состоянии плотно закрывает его просвет.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9952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Нарушения мочевыделительной функции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571612"/>
            <a:ext cx="8686800" cy="500066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ru-RU" b="1" dirty="0" smtClean="0"/>
              <a:t>Дизурия</a:t>
            </a:r>
            <a:r>
              <a:rPr lang="ru-RU" dirty="0" smtClean="0"/>
              <a:t> - Расстройство мочеиспускания</a:t>
            </a:r>
          </a:p>
          <a:p>
            <a:pPr>
              <a:lnSpc>
                <a:spcPct val="150000"/>
              </a:lnSpc>
              <a:buNone/>
            </a:pPr>
            <a:r>
              <a:rPr lang="ru-RU" b="1" dirty="0" smtClean="0"/>
              <a:t>Анурия</a:t>
            </a:r>
            <a:r>
              <a:rPr lang="ru-RU" dirty="0" smtClean="0"/>
              <a:t> - Отсутствие мочи</a:t>
            </a:r>
          </a:p>
          <a:p>
            <a:pPr>
              <a:lnSpc>
                <a:spcPct val="150000"/>
              </a:lnSpc>
              <a:buNone/>
            </a:pPr>
            <a:r>
              <a:rPr lang="ru-RU" b="1" dirty="0" err="1" smtClean="0"/>
              <a:t>Олигурия</a:t>
            </a:r>
            <a:r>
              <a:rPr lang="ru-RU" dirty="0" smtClean="0"/>
              <a:t> - Уменьшение суточного диуреза менее 500 мл</a:t>
            </a:r>
          </a:p>
          <a:p>
            <a:pPr>
              <a:lnSpc>
                <a:spcPct val="150000"/>
              </a:lnSpc>
              <a:buNone/>
            </a:pPr>
            <a:r>
              <a:rPr lang="ru-RU" b="1" dirty="0" smtClean="0"/>
              <a:t>Полиурия</a:t>
            </a:r>
            <a:r>
              <a:rPr lang="ru-RU" dirty="0" smtClean="0"/>
              <a:t> - Увеличение суточного диуреза более 2 л</a:t>
            </a:r>
          </a:p>
          <a:p>
            <a:pPr>
              <a:lnSpc>
                <a:spcPct val="150000"/>
              </a:lnSpc>
              <a:buNone/>
            </a:pPr>
            <a:r>
              <a:rPr lang="ru-RU" b="1" dirty="0" smtClean="0"/>
              <a:t>Поллакиурия</a:t>
            </a:r>
            <a:r>
              <a:rPr lang="ru-RU" dirty="0" smtClean="0"/>
              <a:t> - Учащение мочеиспускания</a:t>
            </a:r>
          </a:p>
          <a:p>
            <a:pPr>
              <a:lnSpc>
                <a:spcPct val="150000"/>
              </a:lnSpc>
              <a:buNone/>
            </a:pPr>
            <a:r>
              <a:rPr lang="ru-RU" b="1" dirty="0" smtClean="0"/>
              <a:t>Ишурия </a:t>
            </a:r>
            <a:r>
              <a:rPr lang="ru-RU" dirty="0" smtClean="0"/>
              <a:t>- Выраженная острая задержка мочеиспускания</a:t>
            </a:r>
          </a:p>
          <a:p>
            <a:pPr>
              <a:lnSpc>
                <a:spcPct val="150000"/>
              </a:lnSpc>
              <a:buNone/>
            </a:pPr>
            <a:r>
              <a:rPr lang="ru-RU" b="1" dirty="0" err="1" smtClean="0"/>
              <a:t>Странгурия</a:t>
            </a:r>
            <a:r>
              <a:rPr lang="ru-RU" dirty="0" smtClean="0"/>
              <a:t> - Болезненное затруднение мочеиспускания</a:t>
            </a:r>
          </a:p>
          <a:p>
            <a:pPr>
              <a:lnSpc>
                <a:spcPct val="150000"/>
              </a:lnSpc>
              <a:buNone/>
            </a:pPr>
            <a:r>
              <a:rPr lang="ru-RU" b="1" dirty="0" err="1" smtClean="0"/>
              <a:t>Никтурия</a:t>
            </a:r>
            <a:r>
              <a:rPr lang="ru-RU" dirty="0" smtClean="0"/>
              <a:t> - Увеличение ночного диуреза</a:t>
            </a:r>
          </a:p>
          <a:p>
            <a:pPr>
              <a:buNone/>
            </a:pPr>
            <a:r>
              <a:rPr lang="ru-RU" b="1" dirty="0" err="1" smtClean="0"/>
              <a:t>Энурез</a:t>
            </a:r>
            <a:r>
              <a:rPr lang="ru-RU" dirty="0" smtClean="0"/>
              <a:t> - Ночное недержание мочи</a:t>
            </a:r>
          </a:p>
          <a:p>
            <a:pPr>
              <a:lnSpc>
                <a:spcPct val="150000"/>
              </a:lnSpc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85720" y="357166"/>
            <a:ext cx="8643998" cy="6500834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  <a:spcBef>
                <a:spcPts val="200"/>
              </a:spcBef>
              <a:buNone/>
            </a:pPr>
            <a:r>
              <a:rPr lang="ru-RU" b="1" dirty="0" smtClean="0"/>
              <a:t>Суточный диурез </a:t>
            </a:r>
            <a:r>
              <a:rPr lang="ru-RU" dirty="0" smtClean="0"/>
              <a:t>- Количество мочи выделенной за сутки</a:t>
            </a:r>
          </a:p>
          <a:p>
            <a:pPr algn="just">
              <a:lnSpc>
                <a:spcPct val="120000"/>
              </a:lnSpc>
              <a:spcBef>
                <a:spcPts val="200"/>
              </a:spcBef>
              <a:buNone/>
            </a:pPr>
            <a:r>
              <a:rPr lang="ru-RU" b="1" dirty="0" smtClean="0"/>
              <a:t>Водный баланс </a:t>
            </a:r>
            <a:r>
              <a:rPr lang="ru-RU" dirty="0" smtClean="0"/>
              <a:t>- Соотношение выделенной и введенной жидкости </a:t>
            </a:r>
          </a:p>
          <a:p>
            <a:pPr algn="just">
              <a:lnSpc>
                <a:spcPct val="120000"/>
              </a:lnSpc>
              <a:spcBef>
                <a:spcPts val="200"/>
              </a:spcBef>
              <a:buNone/>
            </a:pPr>
            <a:r>
              <a:rPr lang="ru-RU" b="1" dirty="0" smtClean="0"/>
              <a:t>Недержание мочи </a:t>
            </a:r>
            <a:r>
              <a:rPr lang="ru-RU" dirty="0" smtClean="0"/>
              <a:t>- Потеря контроля над выделением мочи из мочевого пузыря, неспособность управлять и контролировать мочевыделение</a:t>
            </a:r>
          </a:p>
          <a:p>
            <a:pPr algn="just">
              <a:lnSpc>
                <a:spcPct val="120000"/>
              </a:lnSpc>
              <a:spcBef>
                <a:spcPts val="200"/>
              </a:spcBef>
              <a:buNone/>
            </a:pPr>
            <a:r>
              <a:rPr lang="ru-RU" b="1" dirty="0" err="1" smtClean="0"/>
              <a:t>Неудержание</a:t>
            </a:r>
            <a:r>
              <a:rPr lang="ru-RU" b="1" dirty="0" smtClean="0"/>
              <a:t> мочи </a:t>
            </a:r>
            <a:r>
              <a:rPr lang="ru-RU" dirty="0" smtClean="0"/>
              <a:t>- непроизвольное выделение небольших количеств мочи из мочеиспускательного канала при физическом напряжении</a:t>
            </a:r>
          </a:p>
          <a:p>
            <a:pPr algn="just">
              <a:lnSpc>
                <a:spcPct val="120000"/>
              </a:lnSpc>
              <a:spcBef>
                <a:spcPts val="200"/>
              </a:spcBef>
              <a:buNone/>
            </a:pPr>
            <a:r>
              <a:rPr lang="ru-RU" b="1" dirty="0" smtClean="0"/>
              <a:t>Альбуминурия, протеинурия </a:t>
            </a:r>
            <a:r>
              <a:rPr lang="ru-RU" dirty="0" smtClean="0"/>
              <a:t>- Белок в моче</a:t>
            </a:r>
          </a:p>
          <a:p>
            <a:pPr algn="just">
              <a:lnSpc>
                <a:spcPct val="120000"/>
              </a:lnSpc>
              <a:spcBef>
                <a:spcPts val="200"/>
              </a:spcBef>
              <a:buNone/>
            </a:pPr>
            <a:r>
              <a:rPr lang="ru-RU" b="1" dirty="0" smtClean="0"/>
              <a:t>Гематурия</a:t>
            </a:r>
            <a:r>
              <a:rPr lang="ru-RU" dirty="0" smtClean="0"/>
              <a:t>  - Эритроциты в моче</a:t>
            </a:r>
          </a:p>
          <a:p>
            <a:pPr algn="just">
              <a:lnSpc>
                <a:spcPct val="120000"/>
              </a:lnSpc>
              <a:spcBef>
                <a:spcPts val="200"/>
              </a:spcBef>
              <a:buNone/>
            </a:pPr>
            <a:r>
              <a:rPr lang="ru-RU" b="1" dirty="0" err="1" smtClean="0"/>
              <a:t>Глюкозурия</a:t>
            </a:r>
            <a:r>
              <a:rPr lang="ru-RU" dirty="0" smtClean="0"/>
              <a:t>  - Сахар в моче</a:t>
            </a:r>
          </a:p>
          <a:p>
            <a:pPr algn="just">
              <a:lnSpc>
                <a:spcPct val="120000"/>
              </a:lnSpc>
              <a:spcBef>
                <a:spcPts val="200"/>
              </a:spcBef>
              <a:buNone/>
            </a:pPr>
            <a:r>
              <a:rPr lang="ru-RU" b="1" dirty="0" smtClean="0"/>
              <a:t>Бактериурия</a:t>
            </a:r>
            <a:r>
              <a:rPr lang="ru-RU" dirty="0" smtClean="0"/>
              <a:t>  - Бактерии в моче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14290"/>
            <a:ext cx="8686800" cy="1857388"/>
          </a:xfrm>
        </p:spPr>
        <p:txBody>
          <a:bodyPr>
            <a:normAutofit/>
          </a:bodyPr>
          <a:lstStyle/>
          <a:p>
            <a:r>
              <a:rPr lang="ru-RU" dirty="0" smtClean="0"/>
              <a:t>Виды катетеров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Катетер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Нелатона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               Катетер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Фоллея</a:t>
            </a:r>
            <a:endParaRPr lang="ru-RU" dirty="0"/>
          </a:p>
        </p:txBody>
      </p:sp>
      <p:pic>
        <p:nvPicPr>
          <p:cNvPr id="5" name="Содержимое 4" descr="ve92834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72066" y="2285992"/>
            <a:ext cx="3810000" cy="3500462"/>
          </a:xfrm>
        </p:spPr>
      </p:pic>
      <p:pic>
        <p:nvPicPr>
          <p:cNvPr id="9" name="Содержимое 8" descr="samy042ry_enl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857224" y="2285992"/>
            <a:ext cx="3810000" cy="3500462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10600" cy="648072"/>
          </a:xfrm>
        </p:spPr>
        <p:txBody>
          <a:bodyPr>
            <a:normAutofit/>
          </a:bodyPr>
          <a:lstStyle/>
          <a:p>
            <a:r>
              <a:rPr lang="ru-RU" dirty="0" smtClean="0"/>
              <a:t>Виды катетеров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Катетер </a:t>
            </a:r>
            <a:r>
              <a:rPr lang="ru-RU" dirty="0" err="1" smtClean="0"/>
              <a:t>Пеццера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dirty="0" smtClean="0"/>
              <a:t>Катетер </a:t>
            </a:r>
            <a:r>
              <a:rPr lang="ru-RU" dirty="0" err="1" smtClean="0"/>
              <a:t>Тиманна</a:t>
            </a:r>
            <a:endParaRPr lang="ru-RU" dirty="0"/>
          </a:p>
        </p:txBody>
      </p:sp>
      <p:pic>
        <p:nvPicPr>
          <p:cNvPr id="10" name="Содержимое 9" descr="6af26a97b9481c8fbb6e78dceff46470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714348" y="1428736"/>
            <a:ext cx="3504614" cy="3643338"/>
          </a:xfrm>
        </p:spPr>
      </p:pic>
      <p:pic>
        <p:nvPicPr>
          <p:cNvPr id="7" name="Содержимое 6" descr="kateter urine D-ch10 large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286380" y="1357298"/>
            <a:ext cx="2667002" cy="373380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>
                <a:effectLst/>
                <a:latin typeface="Times New Roman"/>
                <a:ea typeface="Times New Roman"/>
              </a:rPr>
              <a:t>"Катетеризация мочевого пузыря"</a:t>
            </a:r>
            <a:endParaRPr lang="ru-RU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343" y="1554163"/>
            <a:ext cx="7807713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99411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Графологический диктант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340768"/>
            <a:ext cx="5688631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38899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4E3B30"/>
                </a:solidFill>
              </a:rPr>
              <a:t>Графологический диктант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340768"/>
            <a:ext cx="5688631" cy="5256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1012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Проверьте  правильность  ответов</a:t>
            </a:r>
            <a:endParaRPr lang="ru-RU" dirty="0"/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sz="half" idx="1"/>
          </p:nvPr>
        </p:nvGraphicFramePr>
        <p:xfrm>
          <a:off x="428596" y="1643050"/>
          <a:ext cx="8339170" cy="1424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3917"/>
                <a:gridCol w="833917"/>
                <a:gridCol w="833917"/>
                <a:gridCol w="833917"/>
                <a:gridCol w="833917"/>
                <a:gridCol w="833917"/>
                <a:gridCol w="833917"/>
                <a:gridCol w="833917"/>
                <a:gridCol w="833917"/>
                <a:gridCol w="833917"/>
              </a:tblGrid>
              <a:tr h="466724">
                <a:tc gridSpan="10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вариант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667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67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3" name="Содержимое 12"/>
          <p:cNvGraphicFramePr>
            <a:graphicFrameLocks noGrp="1"/>
          </p:cNvGraphicFramePr>
          <p:nvPr>
            <p:ph sz="half" idx="2"/>
          </p:nvPr>
        </p:nvGraphicFramePr>
        <p:xfrm>
          <a:off x="428596" y="4071943"/>
          <a:ext cx="8286807" cy="1443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636"/>
                <a:gridCol w="812636"/>
                <a:gridCol w="812636"/>
                <a:gridCol w="812636"/>
                <a:gridCol w="812636"/>
                <a:gridCol w="812636"/>
                <a:gridCol w="812636"/>
                <a:gridCol w="812636"/>
                <a:gridCol w="812636"/>
                <a:gridCol w="973083"/>
              </a:tblGrid>
              <a:tr h="476253">
                <a:tc gridSpan="10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вариант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76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6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Учебная цель: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54162"/>
            <a:ext cx="8286808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Научить студентов проведению катетеризации мочевого пузыря мягким катетером у мужчин и женщин (на фантоме), с учетом противопоказаний и возможных осложнений  через объяснение и демонстрацию манипуляций.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Изучение практических манипуляций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Font typeface="+mj-lt"/>
              <a:buAutoNum type="arabicPeriod"/>
              <a:tabLst>
                <a:tab pos="228600" algn="l"/>
              </a:tabLst>
            </a:pPr>
            <a:r>
              <a:rPr lang="ru-RU" dirty="0" smtClean="0">
                <a:latin typeface="Times New Roman"/>
                <a:ea typeface="Times New Roman"/>
              </a:rPr>
              <a:t>Просмотр </a:t>
            </a:r>
            <a:r>
              <a:rPr lang="ru-RU" dirty="0">
                <a:latin typeface="Times New Roman"/>
                <a:ea typeface="Times New Roman"/>
              </a:rPr>
              <a:t>модуля «Виды катетеров. Катетеризация мочевого пузыря мягким катетером у женщин и мужчин» (проведение катетеризации женщине, проведение катетеризации мужчине.)</a:t>
            </a:r>
          </a:p>
          <a:p>
            <a:pPr lvl="0" algn="just">
              <a:buFont typeface="+mj-lt"/>
              <a:buAutoNum type="arabicPeriod"/>
              <a:tabLst>
                <a:tab pos="228600" algn="l"/>
              </a:tabLst>
            </a:pPr>
            <a:r>
              <a:rPr lang="ru-RU" dirty="0">
                <a:latin typeface="Times New Roman"/>
                <a:ea typeface="Times New Roman"/>
              </a:rPr>
              <a:t>Показ эталона проведения </a:t>
            </a:r>
            <a:r>
              <a:rPr lang="ru-RU" dirty="0" smtClean="0">
                <a:latin typeface="Times New Roman"/>
                <a:ea typeface="Times New Roman"/>
              </a:rPr>
              <a:t>манипуляций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</a:rPr>
              <a:t>(преподавателем)</a:t>
            </a:r>
          </a:p>
          <a:p>
            <a:pPr lvl="0" algn="just">
              <a:buFont typeface="+mj-lt"/>
              <a:buAutoNum type="arabicPeriod"/>
              <a:tabLst>
                <a:tab pos="228600" algn="l"/>
              </a:tabLst>
            </a:pPr>
            <a:r>
              <a:rPr lang="ru-RU" dirty="0" smtClean="0">
                <a:latin typeface="Times New Roman"/>
                <a:ea typeface="Times New Roman"/>
              </a:rPr>
              <a:t>Отработка </a:t>
            </a:r>
            <a:r>
              <a:rPr lang="ru-RU" dirty="0">
                <a:latin typeface="Times New Roman"/>
                <a:ea typeface="Times New Roman"/>
              </a:rPr>
              <a:t>манипуляций в малых группах.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45199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Выходной контроль</a:t>
            </a:r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63" y="1600200"/>
            <a:ext cx="3174073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7007" y="1600200"/>
            <a:ext cx="3045786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5522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Эталон  тестовых  заданий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304800" y="1600200"/>
          <a:ext cx="3981448" cy="4998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300"/>
                <a:gridCol w="1928826"/>
                <a:gridCol w="785818"/>
                <a:gridCol w="571504"/>
              </a:tblGrid>
              <a:tr h="426029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вариант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260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Полиурия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0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Гематурия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0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Ишурия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0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Нелатона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0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Недержание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0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0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0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0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60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800600" y="1643050"/>
          <a:ext cx="4129118" cy="4873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8180"/>
                <a:gridCol w="2000264"/>
                <a:gridCol w="857256"/>
                <a:gridCol w="633418"/>
              </a:tblGrid>
              <a:tr h="432523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r>
                        <a:rPr lang="ru-RU" baseline="0" dirty="0" smtClean="0"/>
                        <a:t> вариант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2523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Олигурия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2523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Альбумин-, протеинурия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2523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Дизурия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2523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latin typeface="Times New Roman"/>
                          <a:ea typeface="Calibri"/>
                          <a:cs typeface="Times New Roman"/>
                        </a:rPr>
                        <a:t>Фолея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2523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Неудержание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2523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2523"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latin typeface="Times New Roman"/>
                          <a:ea typeface="Calibri"/>
                          <a:cs typeface="Times New Roman"/>
                        </a:rPr>
                        <a:t>В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2523"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2523"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2523"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720080"/>
          </a:xfrm>
        </p:spPr>
        <p:txBody>
          <a:bodyPr>
            <a:normAutofit/>
          </a:bodyPr>
          <a:lstStyle/>
          <a:p>
            <a:r>
              <a:rPr lang="ru-RU" dirty="0" smtClean="0"/>
              <a:t>Лист итоговой оценки студентов</a:t>
            </a:r>
            <a:endParaRPr lang="ru-RU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052736"/>
            <a:ext cx="7560839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49890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0" y="1357298"/>
            <a:ext cx="9144000" cy="2270008"/>
          </a:xfrm>
        </p:spPr>
        <p:txBody>
          <a:bodyPr>
            <a:normAutofit/>
          </a:bodyPr>
          <a:lstStyle/>
          <a:p>
            <a:pPr algn="ctr"/>
            <a:r>
              <a:rPr lang="ru-RU" sz="4800" i="1" dirty="0" smtClean="0"/>
              <a:t>спасибо   за   внимание</a:t>
            </a:r>
            <a:endParaRPr lang="ru-RU" sz="48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Формируемые компетенции: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2984"/>
            <a:ext cx="8839200" cy="5715016"/>
          </a:xfrm>
        </p:spPr>
        <p:txBody>
          <a:bodyPr>
            <a:normAutofit fontScale="47500" lnSpcReduction="20000"/>
          </a:bodyPr>
          <a:lstStyle/>
          <a:p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ОК 1.	 Понимать сущность и социальную значимость своей будущей профессии, проявлять к ней устойчивый интерес.  </a:t>
            </a:r>
          </a:p>
          <a:p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ОК 2.	 Организовывать собственную деятельность, выбирая типовые методы и способы выполнения профессиональных задач, оценивать их выполнение и качество.</a:t>
            </a:r>
          </a:p>
          <a:p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ОК 3.	 Принимать решение в стандартных и нестандартных ситуациях и нести за них ответственность.</a:t>
            </a:r>
          </a:p>
          <a:p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ОК 4. Осуществлять поиск информации, необходимой для эффективного выполнения профессиональных задач, профессионального и личностного развития.</a:t>
            </a:r>
          </a:p>
          <a:p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ОК 6.	 Работать в коллективе и команде, эффективно общаться с коллегами, руководством, потребителями.</a:t>
            </a:r>
          </a:p>
          <a:p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ОК 12. Организовывать рабочее место с соблюдение требований охраны труда, производственной санитарии, инфекционной и противопожарной безопасности.</a:t>
            </a:r>
          </a:p>
          <a:p>
            <a:pPr>
              <a:buFont typeface="Wingdings" pitchFamily="2" charset="2"/>
              <a:buChar char="§"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Формируемые компетенции: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ПК 2.1. Представлять информацию в понятном для пациента виде, объяснять ему суть вмешательств.</a:t>
            </a:r>
          </a:p>
          <a:p>
            <a:r>
              <a:rPr lang="ru-RU" dirty="0" smtClean="0"/>
              <a:t>ПК 2.2 Осуществлять лечебно-диагностические  вмешательства, взаимодействуя  с участниками лечебного процесса.</a:t>
            </a:r>
          </a:p>
          <a:p>
            <a:r>
              <a:rPr lang="ru-RU" dirty="0" smtClean="0"/>
              <a:t>ПК 2.4. Применять медикаментозные средства в соответствии с  правилами их использования.</a:t>
            </a:r>
          </a:p>
          <a:p>
            <a:r>
              <a:rPr lang="ru-RU" dirty="0" smtClean="0"/>
              <a:t>ПК 2. 5. Соблюдать правила использования аппаратуры, оборудования и изделий медицинского назначения в ходе лечебно-диагностического процесса.</a:t>
            </a:r>
          </a:p>
          <a:p>
            <a:r>
              <a:rPr lang="ru-RU" dirty="0" smtClean="0"/>
              <a:t>ПК  2.6. вести утвержденную </a:t>
            </a:r>
            <a:r>
              <a:rPr lang="ru-RU" dirty="0"/>
              <a:t>м</a:t>
            </a:r>
            <a:r>
              <a:rPr lang="ru-RU" dirty="0" smtClean="0"/>
              <a:t>едицинскую документацию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 занятия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9046757"/>
              </p:ext>
            </p:extLst>
          </p:nvPr>
        </p:nvGraphicFramePr>
        <p:xfrm>
          <a:off x="1547664" y="1268760"/>
          <a:ext cx="6408712" cy="51845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1466"/>
                <a:gridCol w="5007246"/>
              </a:tblGrid>
              <a:tr h="2065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4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Время этапа</a:t>
                      </a:r>
                      <a:endParaRPr lang="ru-RU" sz="1100" spc="4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4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Этапы занятия // Задачи этапа</a:t>
                      </a:r>
                      <a:endParaRPr lang="ru-RU" sz="1100" spc="4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64" marR="56764" marT="0" marB="0"/>
                </a:tc>
              </a:tr>
              <a:tr h="4131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4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мин.</a:t>
                      </a:r>
                      <a:endParaRPr lang="ru-RU" sz="1100" spc="4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4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Организационный момент //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4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Задача: определение готовности студентов к занятию.</a:t>
                      </a:r>
                      <a:endParaRPr lang="ru-RU" sz="1100" spc="4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64" marR="56764" marT="0" marB="0"/>
                </a:tc>
              </a:tr>
              <a:tr h="4131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4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минут</a:t>
                      </a:r>
                      <a:endParaRPr lang="ru-RU" sz="1100" spc="4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4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Активизация изученного материала //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4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Задача: Повторение пройденного материала</a:t>
                      </a:r>
                      <a:endParaRPr lang="ru-RU" sz="1100" spc="4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64" marR="56764" marT="0" marB="0"/>
                </a:tc>
              </a:tr>
              <a:tr h="11191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4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минут</a:t>
                      </a:r>
                      <a:endParaRPr lang="ru-RU" sz="1100" spc="4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4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Изучение теоретического материала //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4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Задачи: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4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Повторить анатомию мочеполовой системы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4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Изучить виды катетеров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4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Изучить цель, показания, противопоказания осложнения катетеризации.</a:t>
                      </a:r>
                      <a:endParaRPr lang="ru-RU" sz="1100" spc="4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64" marR="56764" marT="0" marB="0"/>
                </a:tc>
              </a:tr>
              <a:tr h="4475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4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минут</a:t>
                      </a:r>
                      <a:endParaRPr lang="ru-RU" sz="1100" spc="4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4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Промежуточный контроль //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4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Задачи: Контроль усвоения теоретического материала</a:t>
                      </a:r>
                      <a:endParaRPr lang="ru-RU" sz="1100" spc="4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64" marR="56764" marT="0" marB="0"/>
                </a:tc>
              </a:tr>
              <a:tr h="10328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4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 минут</a:t>
                      </a:r>
                      <a:endParaRPr lang="ru-RU" sz="1100" spc="4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4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Изучение практических манипуляций //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4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Задачи: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4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Показать  выполнение манипуляции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4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Освоение студентами манипуляции «Катетеризация мочевого пузыря мягким катетером у женщин и мужчин».</a:t>
                      </a:r>
                      <a:endParaRPr lang="ru-RU" sz="1100" spc="4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64" marR="56764" marT="0" marB="0"/>
                </a:tc>
              </a:tr>
              <a:tr h="9325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4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минут</a:t>
                      </a:r>
                      <a:endParaRPr lang="ru-RU" sz="1100" spc="4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4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Выходной контроль //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4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Задачи: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4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Контроль усвоения теоретического материала.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4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Контроль полученных навыков по катетеризации мочевого пузыря</a:t>
                      </a:r>
                      <a:endParaRPr lang="ru-RU" sz="1100" spc="4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64" marR="56764" marT="0" marB="0"/>
                </a:tc>
              </a:tr>
              <a:tr h="4131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4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минут</a:t>
                      </a:r>
                      <a:endParaRPr lang="ru-RU" sz="1100" spc="4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4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Подведение итогов //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4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Задача: Выяснить возникшие сложности</a:t>
                      </a:r>
                      <a:endParaRPr lang="ru-RU" sz="1100" spc="4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64" marR="56764" marT="0" marB="0"/>
                </a:tc>
              </a:tr>
              <a:tr h="2065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4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минут</a:t>
                      </a:r>
                      <a:endParaRPr lang="ru-RU" sz="1100" spc="4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4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Домашнее задание</a:t>
                      </a:r>
                      <a:endParaRPr lang="ru-RU" sz="1100" spc="4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64" marR="56764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33600" y="1538288"/>
            <a:ext cx="445462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165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692696"/>
            <a:ext cx="8686800" cy="2880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Вопросы к фронтальному опросу: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980728"/>
            <a:ext cx="8686800" cy="561662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 </a:t>
            </a:r>
          </a:p>
          <a:p>
            <a:pPr lvl="0" algn="ctr"/>
            <a:r>
              <a:rPr lang="ru-RU" sz="3400" b="1" dirty="0"/>
              <a:t>Кто является тяжелобольным пациентом?</a:t>
            </a:r>
          </a:p>
          <a:p>
            <a:pPr lvl="0" algn="ctr"/>
            <a:r>
              <a:rPr lang="ru-RU" sz="3400" b="1" dirty="0"/>
              <a:t>Кто такой «неподвижный» пациент?</a:t>
            </a:r>
          </a:p>
          <a:p>
            <a:pPr lvl="0" algn="ctr"/>
            <a:r>
              <a:rPr lang="ru-RU" sz="3400" b="1" dirty="0"/>
              <a:t>Какие могут быть осложнения у неподвижного пациента?</a:t>
            </a:r>
          </a:p>
          <a:p>
            <a:pPr lvl="0" algn="ctr"/>
            <a:r>
              <a:rPr lang="ru-RU" sz="3400" b="1" dirty="0"/>
              <a:t>Какова цель туалета наружных половых органов тяжелобольного пациента?</a:t>
            </a:r>
          </a:p>
          <a:p>
            <a:pPr lvl="0" algn="ctr"/>
            <a:r>
              <a:rPr lang="ru-RU" sz="3400" b="1" dirty="0"/>
              <a:t>Как часто производится туалет наружных половых органов?</a:t>
            </a:r>
          </a:p>
          <a:p>
            <a:pPr lvl="0" algn="ctr"/>
            <a:r>
              <a:rPr lang="ru-RU" sz="3400" b="1" dirty="0"/>
              <a:t>Что необходимо для проведения туалета наружных половых органов?</a:t>
            </a:r>
          </a:p>
          <a:p>
            <a:pPr lvl="0" algn="ctr"/>
            <a:r>
              <a:rPr lang="ru-RU" sz="3400" b="1" dirty="0"/>
              <a:t>Что является показанием для проведения туалета наружных половых органов?</a:t>
            </a:r>
          </a:p>
          <a:p>
            <a:pPr lvl="0" algn="ctr"/>
            <a:r>
              <a:rPr lang="ru-RU" sz="3400" b="1" dirty="0"/>
              <a:t>Каким образом производится дезинфекция суден, мочеприемников?</a:t>
            </a:r>
          </a:p>
          <a:p>
            <a:pPr lvl="0" algn="ctr"/>
            <a:r>
              <a:rPr lang="ru-RU" sz="3400" b="1" dirty="0"/>
              <a:t>Уровень обработки рук медперсонала при выполнении ухода за пациентом?</a:t>
            </a:r>
          </a:p>
          <a:p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155508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 темы</a:t>
            </a:r>
            <a:endParaRPr lang="ru-RU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40768"/>
            <a:ext cx="7128792" cy="5256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0288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Блок теоретической информации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15000"/>
              </a:lnSpc>
              <a:spcAft>
                <a:spcPts val="300"/>
              </a:spcAft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Рассмотреть и вспомнить из курса анатомии строение мочевыделительной системы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.</a:t>
            </a:r>
          </a:p>
          <a:p>
            <a:pPr lvl="0" algn="just">
              <a:lnSpc>
                <a:spcPct val="115000"/>
              </a:lnSpc>
              <a:spcAft>
                <a:spcPts val="300"/>
              </a:spcAft>
              <a:buFont typeface="+mj-lt"/>
              <a:buAutoNum type="arabicPeriod"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 Рассмотреть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особенности строения мочеполовой системы мужчины и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женщины.</a:t>
            </a:r>
          </a:p>
          <a:p>
            <a:pPr lvl="0" algn="just">
              <a:lnSpc>
                <a:spcPct val="115000"/>
              </a:lnSpc>
              <a:spcAft>
                <a:spcPts val="300"/>
              </a:spcAft>
              <a:buFont typeface="+mj-lt"/>
              <a:buAutoNum type="arabicPeriod"/>
            </a:pPr>
            <a:r>
              <a:rPr lang="ru-RU" dirty="0" smtClean="0">
                <a:latin typeface="Times New Roman"/>
                <a:ea typeface="Times New Roman"/>
              </a:rPr>
              <a:t>Изучить </a:t>
            </a:r>
            <a:r>
              <a:rPr lang="ru-RU" dirty="0">
                <a:latin typeface="Times New Roman"/>
                <a:ea typeface="Times New Roman"/>
              </a:rPr>
              <a:t>виды </a:t>
            </a:r>
            <a:r>
              <a:rPr lang="ru-RU" dirty="0" smtClean="0">
                <a:latin typeface="Times New Roman"/>
                <a:ea typeface="Times New Roman"/>
              </a:rPr>
              <a:t>катетеров.</a:t>
            </a:r>
          </a:p>
          <a:p>
            <a:pPr lvl="0" algn="just">
              <a:lnSpc>
                <a:spcPct val="115000"/>
              </a:lnSpc>
              <a:spcAft>
                <a:spcPts val="300"/>
              </a:spcAft>
              <a:buFont typeface="+mj-lt"/>
              <a:buAutoNum type="arabicPeriod"/>
            </a:pPr>
            <a:r>
              <a:rPr lang="ru-RU" dirty="0" smtClean="0">
                <a:latin typeface="Times New Roman"/>
                <a:ea typeface="Times New Roman"/>
              </a:rPr>
              <a:t>Изучить </a:t>
            </a:r>
            <a:r>
              <a:rPr lang="ru-RU" dirty="0">
                <a:latin typeface="Times New Roman"/>
                <a:ea typeface="Times New Roman"/>
              </a:rPr>
              <a:t>цель, показания, противопоказания осложнения катетеризации.</a:t>
            </a:r>
          </a:p>
          <a:p>
            <a:pPr lvl="0" algn="just">
              <a:lnSpc>
                <a:spcPct val="115000"/>
              </a:lnSpc>
              <a:spcAft>
                <a:spcPts val="300"/>
              </a:spcAft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6819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Строение мочевыделительной системы</a:t>
            </a:r>
            <a:endParaRPr lang="ru-RU" dirty="0"/>
          </a:p>
        </p:txBody>
      </p:sp>
      <p:pic>
        <p:nvPicPr>
          <p:cNvPr id="4" name="Содержимое 3" descr="1271089210_img_3614_0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6950" y="2012156"/>
            <a:ext cx="4762500" cy="36099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1201</TotalTime>
  <Words>828</Words>
  <Application>Microsoft Office PowerPoint</Application>
  <PresentationFormat>Экран (4:3)</PresentationFormat>
  <Paragraphs>234</Paragraphs>
  <Slides>24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Трек</vt:lpstr>
      <vt:lpstr>ГАПОУ ТО «ТОБОЛЬСКИЙ МЕДИЦИНСКИЙ КОЛЛЕДЖ ИМЕНИ в. сОЛДАТОВА»</vt:lpstr>
      <vt:lpstr>Учебная цель: </vt:lpstr>
      <vt:lpstr>Формируемые компетенции:</vt:lpstr>
      <vt:lpstr>Формируемые компетенции:</vt:lpstr>
      <vt:lpstr>План занятия</vt:lpstr>
      <vt:lpstr>Вопросы к фронтальному опросу:   </vt:lpstr>
      <vt:lpstr>Актуальность темы</vt:lpstr>
      <vt:lpstr>Блок теоретической информации</vt:lpstr>
      <vt:lpstr>Строение мочевыделительной системы</vt:lpstr>
      <vt:lpstr>Особенности строения уретры у мужчины и женщины</vt:lpstr>
      <vt:lpstr>Функционирование мочевыделительной системы</vt:lpstr>
      <vt:lpstr>Нарушения мочевыделительной функции</vt:lpstr>
      <vt:lpstr>Презентация PowerPoint</vt:lpstr>
      <vt:lpstr>Виды катетеров           Катетер Нелатона                Катетер Фоллея</vt:lpstr>
      <vt:lpstr>Виды катетеров</vt:lpstr>
      <vt:lpstr>"Катетеризация мочевого пузыря"</vt:lpstr>
      <vt:lpstr>Графологический диктант</vt:lpstr>
      <vt:lpstr>Графологический диктант</vt:lpstr>
      <vt:lpstr>Проверьте  правильность  ответов</vt:lpstr>
      <vt:lpstr>Изучение практических манипуляций</vt:lpstr>
      <vt:lpstr>Выходной контроль</vt:lpstr>
      <vt:lpstr>Эталон  тестовых  заданий</vt:lpstr>
      <vt:lpstr>Лист итоговой оценки студентов</vt:lpstr>
      <vt:lpstr>спасибо   за  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«Катетеризация мочевого пузыря мягким катетером мужчине и женщине»</dc:title>
  <dc:creator>user</dc:creator>
  <cp:lastModifiedBy>Пользователь Windows</cp:lastModifiedBy>
  <cp:revision>55</cp:revision>
  <dcterms:created xsi:type="dcterms:W3CDTF">2014-04-13T06:04:02Z</dcterms:created>
  <dcterms:modified xsi:type="dcterms:W3CDTF">2016-10-09T15:52:06Z</dcterms:modified>
</cp:coreProperties>
</file>