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75" r:id="rId12"/>
    <p:sldId id="263" r:id="rId13"/>
    <p:sldId id="267" r:id="rId14"/>
    <p:sldId id="276" r:id="rId15"/>
    <p:sldId id="268" r:id="rId16"/>
    <p:sldId id="277" r:id="rId17"/>
    <p:sldId id="269" r:id="rId18"/>
    <p:sldId id="270" r:id="rId19"/>
    <p:sldId id="271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DE1E3-B9AC-4CFE-A310-619669C6B62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7D9DB-7D2F-4BC3-B6A0-D437FEC8BC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7D9DB-7D2F-4BC3-B6A0-D437FEC8BCB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22376" y="857232"/>
            <a:ext cx="7772400" cy="221457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</a:rPr>
              <a:t>Проект </a:t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5400" dirty="0" smtClean="0">
                <a:solidFill>
                  <a:srgbClr val="002060"/>
                </a:solidFill>
              </a:rPr>
              <a:t>сценария занятия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57158" y="4357694"/>
            <a:ext cx="8137618" cy="1928826"/>
          </a:xfrm>
        </p:spPr>
        <p:txBody>
          <a:bodyPr>
            <a:normAutofit/>
          </a:bodyPr>
          <a:lstStyle/>
          <a:p>
            <a:pPr marL="514350" indent="-514350" algn="l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+mj-lt"/>
                <a:cs typeface="Shruti" pitchFamily="2"/>
              </a:rPr>
              <a:t>Абадков</a:t>
            </a:r>
            <a:r>
              <a:rPr lang="ru-RU" sz="2000" dirty="0" smtClean="0">
                <a:solidFill>
                  <a:schemeClr val="tx1"/>
                </a:solidFill>
                <a:latin typeface="+mj-lt"/>
                <a:cs typeface="Shruti" pitchFamily="2"/>
              </a:rPr>
              <a:t> Александр Владимирович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+mj-lt"/>
                <a:cs typeface="Shruti" pitchFamily="2"/>
              </a:rPr>
              <a:t>ГАПОУ ТО «ТКТТС» преподаватель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+mj-lt"/>
                <a:cs typeface="Shruti" pitchFamily="2"/>
              </a:rPr>
              <a:t>дисциплин профессионального цикла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Shruti" pitchFamily="2"/>
              </a:rPr>
              <a:t>abadkov-sas@mail.ru 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+mj-lt"/>
                <a:cs typeface="Shruti" pitchFamily="2"/>
              </a:rPr>
              <a:t>Тел. 8-982-943-93-67</a:t>
            </a:r>
          </a:p>
        </p:txBody>
      </p:sp>
      <p:pic>
        <p:nvPicPr>
          <p:cNvPr id="1029" name="Picture 5" descr="C:\Documents and Settings\Admin\Рабочий стол\Bezimeni-32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3857628"/>
            <a:ext cx="2500330" cy="242411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500042"/>
            <a:ext cx="8183562" cy="418782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200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Изучение раздаточного материала</a:t>
            </a:r>
          </a:p>
          <a:p>
            <a:pPr algn="ctr">
              <a:buNone/>
            </a:pPr>
            <a:endParaRPr lang="ru-RU" sz="3200" u="sng" dirty="0" smtClean="0">
              <a:solidFill>
                <a:srgbClr val="FF0000"/>
              </a:solidFill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ru-RU" dirty="0" smtClean="0"/>
              <a:t>Ознакомление с  предложенной ситуацией.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ru-RU" dirty="0" smtClean="0"/>
              <a:t>Анализ ситуации.</a:t>
            </a:r>
          </a:p>
          <a:p>
            <a:pPr marL="514350" indent="-514350" algn="r">
              <a:buClr>
                <a:schemeClr val="tx1"/>
              </a:buClr>
              <a:buNone/>
            </a:pPr>
            <a:r>
              <a:rPr lang="ru-RU" dirty="0" smtClean="0"/>
              <a:t>(10 минут)</a:t>
            </a:r>
          </a:p>
        </p:txBody>
      </p:sp>
      <p:pic>
        <p:nvPicPr>
          <p:cNvPr id="11265" name="Picture 1" descr="C:\Documents and Settings\Admin\Рабочий стол\картинки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3786190"/>
            <a:ext cx="2651150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357188"/>
            <a:ext cx="8572560" cy="650081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5100" b="1" dirty="0" smtClean="0">
                <a:solidFill>
                  <a:srgbClr val="FF0000"/>
                </a:solidFill>
              </a:rPr>
              <a:t>Ситуация</a:t>
            </a:r>
            <a:endParaRPr lang="en-US" sz="2900" dirty="0" smtClean="0"/>
          </a:p>
          <a:p>
            <a:pPr marL="0" indent="355600" algn="just">
              <a:buNone/>
            </a:pPr>
            <a:r>
              <a:rPr lang="ru-RU" sz="2900" dirty="0" smtClean="0"/>
              <a:t>Учащийся </a:t>
            </a:r>
            <a:r>
              <a:rPr lang="ru-RU" sz="2900" dirty="0" smtClean="0"/>
              <a:t>второго курса   училища № 6 Сидоров </a:t>
            </a:r>
            <a:r>
              <a:rPr lang="ru-RU" sz="2900" dirty="0" smtClean="0"/>
              <a:t>Сергей, которому</a:t>
            </a:r>
            <a:r>
              <a:rPr lang="ru-RU" sz="2900" dirty="0" smtClean="0"/>
              <a:t> недавно исполнилось 18 лет, выучился на водителя категорий «В» и «С. Он сдал все экзамены в ГИБДД и получил новенькое водительское удостоверение. В семье Сидоровых имелся автомобиль ВАЗ-2105, пробег которого превысил сто тысяч км. Сергея с детства интересовали автомобили. Он постоянно помогал отцу мыть и чистить машину, участвовал и при ремонте «</a:t>
            </a:r>
            <a:r>
              <a:rPr lang="ru-RU" sz="2900" dirty="0" err="1" smtClean="0"/>
              <a:t>жигуленка</a:t>
            </a:r>
            <a:r>
              <a:rPr lang="ru-RU" sz="2900" dirty="0" smtClean="0"/>
              <a:t>». Отец разрешал Сергею водить автомобиль в поле за дачным участком, где нет движения транспорта. И он научился хорошо управлять машиной. Когда родители купили иномарку, ВАЗ-2105 подарили ему на день рожденья.</a:t>
            </a:r>
          </a:p>
          <a:p>
            <a:pPr marL="0" indent="355600" algn="just">
              <a:buNone/>
            </a:pPr>
            <a:r>
              <a:rPr lang="ru-RU" sz="2900" dirty="0" smtClean="0"/>
              <a:t>Сергей </a:t>
            </a:r>
            <a:r>
              <a:rPr lang="ru-RU" sz="2900" dirty="0" smtClean="0"/>
              <a:t>сменил моторное масло в двигателе, залил масло марки </a:t>
            </a:r>
            <a:r>
              <a:rPr lang="en-US" sz="2900" dirty="0" smtClean="0"/>
              <a:t>SAE </a:t>
            </a:r>
            <a:r>
              <a:rPr lang="ru-RU" sz="2900" dirty="0" smtClean="0"/>
              <a:t>5</a:t>
            </a:r>
            <a:r>
              <a:rPr lang="en-US" sz="2900" dirty="0" smtClean="0"/>
              <a:t>W</a:t>
            </a:r>
            <a:r>
              <a:rPr lang="ru-RU" sz="2900" dirty="0" smtClean="0"/>
              <a:t>20, </a:t>
            </a:r>
            <a:r>
              <a:rPr lang="en-US" sz="2900" dirty="0" smtClean="0"/>
              <a:t>API SF</a:t>
            </a:r>
            <a:r>
              <a:rPr lang="ru-RU" sz="2900" dirty="0" smtClean="0"/>
              <a:t>, поставил новые импортные свечи </a:t>
            </a:r>
            <a:r>
              <a:rPr lang="en-US" sz="2900" dirty="0" smtClean="0"/>
              <a:t>W</a:t>
            </a:r>
            <a:r>
              <a:rPr lang="ru-RU" sz="2900" dirty="0" smtClean="0"/>
              <a:t>9АС фирмы </a:t>
            </a:r>
            <a:r>
              <a:rPr lang="en-US" sz="2900" dirty="0" smtClean="0"/>
              <a:t>BOSCH</a:t>
            </a:r>
            <a:r>
              <a:rPr lang="ru-RU" sz="2900" dirty="0" smtClean="0"/>
              <a:t> и поехал на машине в г. Бош к матери. </a:t>
            </a:r>
          </a:p>
          <a:p>
            <a:pPr marL="0" indent="355600" algn="just">
              <a:buNone/>
            </a:pPr>
            <a:r>
              <a:rPr lang="ru-RU" sz="2900" dirty="0" smtClean="0"/>
              <a:t>Погода стояла жаркая, около плюс 30 градусов. На полпути в город Сергей заправил автомобиль на АЗС и поехал дальше. Вскоре он почувствовал, что двигатель как-то не так работает: на подъемах стали появляться стуки; автомобиль снижает скорость, стрелка указателя температуры поползла вправо, дальше, чем обычно; упало давление масла; постоянно горит сигнальная лампа о падении давления масла. Когда он приехал в город, подъехал к дому мамы, поставил автомобиль напротив ворот и выключил зажигание. Но, к его большому удивлению, двигатель продолжал работать как-то странно: обороты коленчатого вала были небольшие и неравномерные, появилась вибрация, от которой тряслась вся машина и слышны хлопки. Через несколько секунд двигатель наконец-то остановился. Когда Сергей открыл капот двигателя, то он увидел пустой расширительный бачок со следами вытекшего «Тосола», проверил уровень масла и увидел, что в картере уровень масла был значительно ниже, чем утром.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31489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Физкультминутка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100" b="0" dirty="0" smtClean="0">
                <a:solidFill>
                  <a:schemeClr val="accent3"/>
                </a:solidFill>
              </a:rPr>
              <a:t>Предлагаю обучающимся выполнить физкультминутку с использованием видеоролика</a:t>
            </a:r>
            <a:br>
              <a:rPr lang="ru-RU" sz="3100" b="0" dirty="0" smtClean="0">
                <a:solidFill>
                  <a:schemeClr val="accent3"/>
                </a:solidFill>
              </a:rPr>
            </a:br>
            <a:r>
              <a:rPr lang="ru-RU" sz="3100" b="0" dirty="0" smtClean="0">
                <a:solidFill>
                  <a:schemeClr val="accent3"/>
                </a:solidFill>
              </a:rPr>
              <a:t>(гимнастика для глаз)</a:t>
            </a:r>
            <a:br>
              <a:rPr lang="ru-RU" sz="3100" b="0" dirty="0" smtClean="0">
                <a:solidFill>
                  <a:schemeClr val="accent3"/>
                </a:solidFill>
              </a:rPr>
            </a:br>
            <a:r>
              <a:rPr lang="ru-RU" sz="3100" b="0" dirty="0" smtClean="0">
                <a:solidFill>
                  <a:schemeClr val="accent3"/>
                </a:solidFill>
              </a:rPr>
              <a:t>(3 минуты)</a:t>
            </a:r>
            <a:r>
              <a:rPr lang="ru-RU" sz="3100" b="0" dirty="0" smtClean="0">
                <a:solidFill>
                  <a:schemeClr val="tx1"/>
                </a:solidFill>
              </a:rPr>
              <a:t/>
            </a:r>
            <a:br>
              <a:rPr lang="ru-RU" sz="3100" b="0" dirty="0" smtClean="0">
                <a:solidFill>
                  <a:schemeClr val="tx1"/>
                </a:solidFill>
              </a:rPr>
            </a:br>
            <a:endParaRPr lang="ru-RU" sz="3100" b="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00892" y="5357826"/>
            <a:ext cx="1643074" cy="50006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3 этап</a:t>
            </a:r>
            <a:endParaRPr lang="ru-RU" dirty="0"/>
          </a:p>
        </p:txBody>
      </p:sp>
      <p:pic>
        <p:nvPicPr>
          <p:cNvPr id="10241" name="Picture 1" descr="C:\Documents and Settings\Admin\Рабочий стол\картинки\скачанные файлы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000504"/>
            <a:ext cx="3429024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00042"/>
            <a:ext cx="8183880" cy="485778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Изучение нового </a:t>
            </a:r>
            <a:r>
              <a:rPr lang="ru-RU" b="1" dirty="0" smtClean="0">
                <a:solidFill>
                  <a:srgbClr val="FF0000"/>
                </a:solidFill>
              </a:rPr>
              <a:t>материала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Делю </a:t>
            </a:r>
            <a:r>
              <a:rPr lang="ru-RU" dirty="0" smtClean="0"/>
              <a:t>обучающихся </a:t>
            </a:r>
            <a:r>
              <a:rPr lang="ru-RU" dirty="0" smtClean="0"/>
              <a:t>на малые группы по 4-5 человек.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Организую работу групп на обсуждение полученного материала, и выявление проблемных моментов, выбор докладчика в каждой группе.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00892" y="5357826"/>
            <a:ext cx="1643074" cy="50006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4 этап</a:t>
            </a:r>
            <a:endParaRPr lang="ru-RU" dirty="0"/>
          </a:p>
        </p:txBody>
      </p:sp>
      <p:pic>
        <p:nvPicPr>
          <p:cNvPr id="9217" name="Picture 1" descr="C:\Documents and Settings\Admin\Рабочий стол\картинк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256"/>
            <a:ext cx="1981200" cy="14763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8" name="AutoShape 14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2" name="AutoShape 18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4" name="AutoShape 20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6" name="AutoShape 22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AutoShape 24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0" name="AutoShape 26" descr="Картинки по запросу рисунки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55" name="Picture 31" descr="C:\Documents and Settings\Admin\Рабочий стол\картинки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214686"/>
            <a:ext cx="1885950" cy="2419350"/>
          </a:xfrm>
          <a:prstGeom prst="rect">
            <a:avLst/>
          </a:prstGeom>
          <a:noFill/>
        </p:spPr>
      </p:pic>
      <p:pic>
        <p:nvPicPr>
          <p:cNvPr id="1056" name="Picture 32" descr="C:\Documents and Settings\Admin\Рабочий стол\картинки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929066"/>
            <a:ext cx="2162175" cy="1343025"/>
          </a:xfrm>
          <a:prstGeom prst="rect">
            <a:avLst/>
          </a:prstGeom>
          <a:noFill/>
        </p:spPr>
      </p:pic>
      <p:pic>
        <p:nvPicPr>
          <p:cNvPr id="1057" name="Picture 33" descr="C:\Documents and Settings\Admin\Рабочий стол\картинки\images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928670"/>
            <a:ext cx="2324100" cy="1971675"/>
          </a:xfrm>
          <a:prstGeom prst="rect">
            <a:avLst/>
          </a:prstGeom>
          <a:noFill/>
        </p:spPr>
      </p:pic>
      <p:pic>
        <p:nvPicPr>
          <p:cNvPr id="1058" name="Picture 34" descr="C:\Documents and Settings\Admin\Рабочий стол\картинки\images (9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714356"/>
            <a:ext cx="2486025" cy="1785950"/>
          </a:xfrm>
          <a:prstGeom prst="rect">
            <a:avLst/>
          </a:prstGeom>
          <a:noFill/>
        </p:spPr>
      </p:pic>
      <p:cxnSp>
        <p:nvCxnSpPr>
          <p:cNvPr id="28" name="Прямая со стрелкой 27"/>
          <p:cNvCxnSpPr/>
          <p:nvPr/>
        </p:nvCxnSpPr>
        <p:spPr>
          <a:xfrm>
            <a:off x="4000496" y="1714488"/>
            <a:ext cx="142876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 flipV="1">
            <a:off x="3929058" y="2857496"/>
            <a:ext cx="135732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643306" y="4572008"/>
            <a:ext cx="142876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31489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ru-RU" sz="4000" dirty="0" smtClean="0">
                <a:solidFill>
                  <a:srgbClr val="FF0000"/>
                </a:solidFill>
              </a:rPr>
              <a:t>Изучение нового материала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0" dirty="0" smtClean="0">
                <a:solidFill>
                  <a:schemeClr val="tx1"/>
                </a:solidFill>
              </a:rPr>
              <a:t>1. </a:t>
            </a:r>
            <a:r>
              <a:rPr lang="ru-RU" sz="3600" b="0" dirty="0" smtClean="0">
                <a:solidFill>
                  <a:schemeClr val="tx1"/>
                </a:solidFill>
              </a:rPr>
              <a:t>Организация дискуссии </a:t>
            </a:r>
            <a:r>
              <a:rPr lang="ru-RU" sz="3200" b="0" dirty="0" smtClean="0">
                <a:solidFill>
                  <a:schemeClr val="tx1"/>
                </a:solidFill>
              </a:rPr>
              <a:t>межу </a:t>
            </a:r>
            <a:r>
              <a:rPr lang="ru-RU" sz="3200" b="0" dirty="0" smtClean="0">
                <a:solidFill>
                  <a:schemeClr val="tx1"/>
                </a:solidFill>
              </a:rPr>
              <a:t>всеми группами.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600" b="0" dirty="0"/>
          </a:p>
        </p:txBody>
      </p:sp>
      <p:pic>
        <p:nvPicPr>
          <p:cNvPr id="8193" name="Picture 1" descr="C:\Documents and Settings\Admin\Рабочий стол\картинки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857628"/>
            <a:ext cx="2362200" cy="1933575"/>
          </a:xfrm>
          <a:prstGeom prst="rect">
            <a:avLst/>
          </a:prstGeom>
          <a:noFill/>
        </p:spPr>
      </p:pic>
      <p:pic>
        <p:nvPicPr>
          <p:cNvPr id="8194" name="Picture 2" descr="C:\Documents and Settings\Admin\Рабочий стол\картин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929066"/>
            <a:ext cx="2762250" cy="1657350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/>
          <p:nvPr/>
        </p:nvCxnSpPr>
        <p:spPr>
          <a:xfrm>
            <a:off x="3786182" y="4857760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530225"/>
            <a:ext cx="8286808" cy="5327650"/>
          </a:xfrm>
        </p:spPr>
        <p:txBody>
          <a:bodyPr/>
          <a:lstStyle/>
          <a:p>
            <a:pPr algn="ctr">
              <a:buNone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Изучение </a:t>
            </a:r>
            <a:r>
              <a:rPr lang="ru-RU" sz="3200" b="1" dirty="0" smtClean="0">
                <a:solidFill>
                  <a:srgbClr val="FF0000"/>
                </a:solidFill>
              </a:rPr>
              <a:t>нового </a:t>
            </a:r>
            <a:r>
              <a:rPr lang="ru-RU" sz="3200" b="1" dirty="0" smtClean="0">
                <a:solidFill>
                  <a:srgbClr val="FF0000"/>
                </a:solidFill>
              </a:rPr>
              <a:t>материала</a:t>
            </a:r>
          </a:p>
          <a:p>
            <a:pPr algn="ctr">
              <a:buNone/>
            </a:pPr>
            <a:endParaRPr lang="ru-RU" dirty="0" smtClean="0"/>
          </a:p>
          <a:p>
            <a:pPr marL="514350" indent="-514350">
              <a:buClrTx/>
              <a:buFont typeface="+mj-lt"/>
              <a:buAutoNum type="arabicPeriod" startAt="4"/>
            </a:pPr>
            <a:r>
              <a:rPr lang="ru-RU" dirty="0" smtClean="0"/>
              <a:t>Подведение итогов дискуссий и найденных решений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pPr marL="514350" indent="-514350" algn="r">
              <a:buClrTx/>
              <a:buNone/>
            </a:pPr>
            <a:r>
              <a:rPr lang="ru-RU" dirty="0" smtClean="0"/>
              <a:t>(</a:t>
            </a:r>
            <a:r>
              <a:rPr lang="ru-RU" dirty="0" smtClean="0"/>
              <a:t>40 минут)</a:t>
            </a:r>
          </a:p>
          <a:p>
            <a:pPr marL="514350" indent="-514350">
              <a:buClrTx/>
              <a:buFont typeface="+mj-lt"/>
              <a:buAutoNum type="arabicPeriod" startAt="4"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35843" name="Picture 3" descr="C:\Documents and Settings\Admin\Рабочий стол\картинки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214686"/>
            <a:ext cx="3414722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642918"/>
            <a:ext cx="8183562" cy="4187825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Подведение </a:t>
            </a:r>
            <a:r>
              <a:rPr lang="ru-RU" b="1" dirty="0" smtClean="0">
                <a:solidFill>
                  <a:srgbClr val="FF0000"/>
                </a:solidFill>
              </a:rPr>
              <a:t>итогов занятия.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Возвращаюсь к цели, задачам занятия, выясняю, достигнуты ли они.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Комментирую полученные результаты занятия, оцениваю и подвожу итог.</a:t>
            </a:r>
          </a:p>
          <a:p>
            <a:pPr marL="514350" indent="-514350" algn="r">
              <a:buClrTx/>
              <a:buNone/>
            </a:pPr>
            <a:r>
              <a:rPr lang="ru-RU" dirty="0" smtClean="0"/>
              <a:t>(10 минут) 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00892" y="5357826"/>
            <a:ext cx="1643074" cy="50006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5 этап</a:t>
            </a:r>
            <a:endParaRPr lang="ru-RU" dirty="0"/>
          </a:p>
        </p:txBody>
      </p:sp>
      <p:pic>
        <p:nvPicPr>
          <p:cNvPr id="7170" name="Picture 2" descr="C:\Documents and Settings\Admin\Рабочий стол\картинки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714752"/>
            <a:ext cx="3714750" cy="27813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571480"/>
            <a:ext cx="7772400" cy="30775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Рефлексия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5400" dirty="0" smtClean="0">
                <a:solidFill>
                  <a:srgbClr val="FF0000"/>
                </a:solidFill>
              </a:rPr>
              <a:t/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3100" b="0" dirty="0" smtClean="0">
                <a:solidFill>
                  <a:schemeClr val="tx1"/>
                </a:solidFill>
              </a:rPr>
              <a:t>Студенты </a:t>
            </a:r>
            <a:r>
              <a:rPr lang="ru-RU" sz="3100" b="0" dirty="0" smtClean="0">
                <a:solidFill>
                  <a:schemeClr val="tx1"/>
                </a:solidFill>
              </a:rPr>
              <a:t>сравнивают результаты заполненной таблицы с эталонами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dirty="0"/>
          </a:p>
        </p:txBody>
      </p:sp>
      <p:pic>
        <p:nvPicPr>
          <p:cNvPr id="6145" name="Picture 1" descr="C:\Documents and Settings\Admin\Рабочий стол\картинки\Projec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571876"/>
            <a:ext cx="3800475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Домашнее задание 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Даю рекомендации по выполнению домашнего задания:«Составить технологическую карту на замену масла в двигателе ЗМЗ-53-11»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00892" y="5357826"/>
            <a:ext cx="1643074" cy="50006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6 этап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58138" cy="3643338"/>
          </a:xfrm>
        </p:spPr>
        <p:txBody>
          <a:bodyPr>
            <a:normAutofit/>
          </a:bodyPr>
          <a:lstStyle/>
          <a:p>
            <a:r>
              <a:rPr lang="ru-RU" sz="4000" b="0" i="1" dirty="0" smtClean="0">
                <a:solidFill>
                  <a:schemeClr val="tx1"/>
                </a:solidFill>
                <a:latin typeface="Franklin Gothic Medium" pitchFamily="34" charset="0"/>
              </a:rPr>
              <a:t>Если ты будешь колоть дрова самостоятельно, то они согреют тебя дважды…</a:t>
            </a:r>
            <a:endParaRPr lang="ru-RU" sz="4000" b="0" i="1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43702" y="5429264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Генри Форд</a:t>
            </a:r>
            <a:endParaRPr lang="ru-RU" b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285860"/>
            <a:ext cx="7772400" cy="121444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Звонок!!!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17410" name="Picture 2" descr="Картинки по запросу звоно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643314"/>
            <a:ext cx="2786082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Model_S_(7)_2560x14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500042"/>
            <a:ext cx="8286808" cy="5929354"/>
          </a:xfrm>
        </p:spPr>
      </p:pic>
      <p:sp>
        <p:nvSpPr>
          <p:cNvPr id="7" name="TextBox 6"/>
          <p:cNvSpPr txBox="1"/>
          <p:nvPr/>
        </p:nvSpPr>
        <p:spPr>
          <a:xfrm>
            <a:off x="4857752" y="500042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FF00"/>
                </a:solidFill>
                <a:latin typeface="Monotype Corsiva" pitchFamily="66" charset="0"/>
              </a:rPr>
              <a:t>Спасибо за внимание!!!</a:t>
            </a:r>
            <a:endParaRPr lang="ru-RU" sz="6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571480"/>
            <a:ext cx="82868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Этапы занятия:</a:t>
            </a: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Организационный этап.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Этап подготовки обучающихся к активному усвоению знаний.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Физкультминутка.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Изучение нового материала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Подведение итогов занятия. Рефлексия.</a:t>
            </a:r>
          </a:p>
          <a:p>
            <a:r>
              <a:rPr lang="ru-RU" sz="2800" dirty="0" smtClean="0"/>
              <a:t>6. Домашнее задание</a:t>
            </a:r>
            <a:r>
              <a:rPr lang="ru-RU" sz="2800" b="1" dirty="0" smtClean="0"/>
              <a:t> 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  <a:p>
            <a:pPr marL="514350" indent="-514350"/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285860"/>
            <a:ext cx="7772400" cy="121444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Звонок на урок!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17410" name="Picture 2" descr="Картинки по запросу звоно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643314"/>
            <a:ext cx="2786082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08990" cy="3077526"/>
          </a:xfrm>
        </p:spPr>
        <p:txBody>
          <a:bodyPr>
            <a:normAutofit/>
          </a:bodyPr>
          <a:lstStyle/>
          <a:p>
            <a:pPr algn="l">
              <a:buClr>
                <a:schemeClr val="tx1"/>
              </a:buClr>
            </a:pP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" pitchFamily="34" charset="0"/>
              </a:rPr>
              <a:t/>
            </a:r>
            <a:b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" pitchFamily="34" charset="0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722376" y="1071546"/>
            <a:ext cx="7772400" cy="2143140"/>
          </a:xfrm>
        </p:spPr>
        <p:txBody>
          <a:bodyPr>
            <a:normAutofit/>
          </a:bodyPr>
          <a:lstStyle/>
          <a:p>
            <a:pPr algn="l">
              <a:buClr>
                <a:schemeClr val="tx1"/>
              </a:buCl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" pitchFamily="34" charset="0"/>
              </a:rPr>
              <a:t>Приветствие</a:t>
            </a:r>
          </a:p>
          <a:p>
            <a:pPr algn="l">
              <a:buClr>
                <a:schemeClr val="tx1"/>
              </a:buCl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" pitchFamily="34" charset="0"/>
              </a:rPr>
              <a:t>Отметка присутствующих</a:t>
            </a:r>
          </a:p>
          <a:p>
            <a:pPr algn="l">
              <a:buClr>
                <a:schemeClr val="tx1"/>
              </a:buCl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" pitchFamily="34" charset="0"/>
              </a:rPr>
              <a:t>Выдача раздаточного материала</a:t>
            </a:r>
          </a:p>
          <a:p>
            <a:pPr>
              <a:buClr>
                <a:schemeClr val="tx1"/>
              </a:buClr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" pitchFamily="34" charset="0"/>
              </a:rPr>
              <a:t>( 5 минут)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8434" name="Picture 2" descr="Картинки по запросу ученики за партам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000504"/>
            <a:ext cx="2095500" cy="2181226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7072330" y="5929330"/>
            <a:ext cx="1643074" cy="50006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1 этап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142984"/>
            <a:ext cx="8183880" cy="3575320"/>
          </a:xfrm>
        </p:spPr>
        <p:txBody>
          <a:bodyPr/>
          <a:lstStyle/>
          <a:p>
            <a:pPr algn="ctr"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Проверка ранее изученного материала</a:t>
            </a:r>
          </a:p>
          <a:p>
            <a:pPr algn="ctr">
              <a:buNone/>
            </a:pPr>
            <a:endParaRPr lang="ru-RU" u="sng" dirty="0" smtClean="0">
              <a:solidFill>
                <a:srgbClr val="FF0000"/>
              </a:solidFill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Роль систем охлаждения и смазки в автомобиле?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Компоненты системы охлаждения?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Компоненты системы смазки?</a:t>
            </a:r>
          </a:p>
          <a:p>
            <a:pPr marL="514350" indent="-514350" algn="r">
              <a:buClrTx/>
              <a:buNone/>
            </a:pPr>
            <a:r>
              <a:rPr lang="ru-RU" dirty="0" smtClean="0"/>
              <a:t>(</a:t>
            </a:r>
            <a:r>
              <a:rPr lang="ru-RU" dirty="0" smtClean="0"/>
              <a:t>1</a:t>
            </a:r>
            <a:r>
              <a:rPr lang="en-US" dirty="0" smtClean="0"/>
              <a:t>0</a:t>
            </a:r>
            <a:r>
              <a:rPr lang="ru-RU" dirty="0" smtClean="0"/>
              <a:t> </a:t>
            </a:r>
            <a:r>
              <a:rPr lang="ru-RU" dirty="0" smtClean="0"/>
              <a:t>минут)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00892" y="5357826"/>
            <a:ext cx="1643074" cy="50006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2 этап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7028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3200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200" u="sng" dirty="0" smtClean="0">
                <a:solidFill>
                  <a:srgbClr val="FF0000"/>
                </a:solidFill>
              </a:rPr>
              <a:t>Тема, цели и задачи.</a:t>
            </a:r>
          </a:p>
          <a:p>
            <a:pPr algn="ctr">
              <a:buNone/>
            </a:pPr>
            <a:endParaRPr lang="ru-RU" sz="3200" u="sng" dirty="0" smtClean="0">
              <a:solidFill>
                <a:srgbClr val="FF0000"/>
              </a:solidFill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Формулирование темы занятия по результатам опроса.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Постановка цели занятия.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3адачи которые нужно выполнить обучающимся в процессе изучения новой темы.</a:t>
            </a:r>
          </a:p>
          <a:p>
            <a:pPr marL="514350" indent="-514350" algn="r">
              <a:buClrTx/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минут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2920" y="714356"/>
            <a:ext cx="8183880" cy="407196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Тема занятия: 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Техническое обслуживание и текущий ремонт систем охлаждения и смазки.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19458" name="AutoShape 2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2" name="AutoShape 6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4" name="AutoShape 8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6" name="AutoShape 10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8" name="AutoShape 12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70" name="AutoShape 14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72" name="AutoShape 16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74" name="AutoShape 18" descr="Картинки по запросу двигатель бмв система охлаж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857232"/>
            <a:ext cx="8183880" cy="40719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Цель учебного занятия: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800" b="0" dirty="0" smtClean="0">
                <a:solidFill>
                  <a:schemeClr val="tx1"/>
                </a:solidFill>
              </a:rPr>
              <a:t>Формирование понимания основных видов мероприятий и способов по организации технического контроля при хранении, эксплуатации, техническом обслуживании и ремонте автомобилей.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785786" y="5643578"/>
            <a:ext cx="7772400" cy="571504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1214422"/>
            <a:ext cx="8143932" cy="338456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584</TotalTime>
  <Words>273</Words>
  <Application>Microsoft Office PowerPoint</Application>
  <PresentationFormat>Экран (4:3)</PresentationFormat>
  <Paragraphs>79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Аспект</vt:lpstr>
      <vt:lpstr>Проект  сценария занятия</vt:lpstr>
      <vt:lpstr>Если ты будешь колоть дрова самостоятельно, то они согреют тебя дважды…</vt:lpstr>
      <vt:lpstr>Слайд 3</vt:lpstr>
      <vt:lpstr>Звонок на урок!</vt:lpstr>
      <vt:lpstr> </vt:lpstr>
      <vt:lpstr>Слайд 6</vt:lpstr>
      <vt:lpstr>Слайд 7</vt:lpstr>
      <vt:lpstr>Тема занятия:   Техническое обслуживание и текущий ремонт систем охлаждения и смазки. </vt:lpstr>
      <vt:lpstr>Цель учебного занятия:   Формирование понимания основных видов мероприятий и способов по организации технического контроля при хранении, эксплуатации, техническом обслуживании и ремонте автомобилей. </vt:lpstr>
      <vt:lpstr>Слайд 10</vt:lpstr>
      <vt:lpstr>Слайд 11</vt:lpstr>
      <vt:lpstr>Физкультминутка Предлагаю обучающимся выполнить физкультминутку с использованием видеоролика (гимнастика для глаз) (3 минуты) </vt:lpstr>
      <vt:lpstr>Слайд 13</vt:lpstr>
      <vt:lpstr>Слайд 14</vt:lpstr>
      <vt:lpstr>Изучение нового материала  1. Организация дискуссии межу всеми группами. </vt:lpstr>
      <vt:lpstr>Слайд 16</vt:lpstr>
      <vt:lpstr>Слайд 17</vt:lpstr>
      <vt:lpstr>Рефлексия.  Студенты сравнивают результаты заполненной таблицы с эталонами </vt:lpstr>
      <vt:lpstr>Слайд 19</vt:lpstr>
      <vt:lpstr>Звонок!!!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50</cp:revision>
  <dcterms:modified xsi:type="dcterms:W3CDTF">2016-10-12T19:20:47Z</dcterms:modified>
</cp:coreProperties>
</file>