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4" r:id="rId2"/>
    <p:sldId id="325" r:id="rId3"/>
    <p:sldId id="282" r:id="rId4"/>
    <p:sldId id="258" r:id="rId5"/>
    <p:sldId id="273" r:id="rId6"/>
    <p:sldId id="261" r:id="rId7"/>
    <p:sldId id="284" r:id="rId8"/>
    <p:sldId id="263" r:id="rId9"/>
    <p:sldId id="286" r:id="rId10"/>
    <p:sldId id="264" r:id="rId11"/>
    <p:sldId id="287" r:id="rId12"/>
    <p:sldId id="295" r:id="rId13"/>
    <p:sldId id="297" r:id="rId14"/>
    <p:sldId id="298" r:id="rId15"/>
    <p:sldId id="300" r:id="rId16"/>
    <p:sldId id="301" r:id="rId17"/>
    <p:sldId id="303" r:id="rId18"/>
    <p:sldId id="304" r:id="rId19"/>
    <p:sldId id="306" r:id="rId20"/>
    <p:sldId id="274" r:id="rId21"/>
    <p:sldId id="265" r:id="rId22"/>
    <p:sldId id="266" r:id="rId23"/>
    <p:sldId id="275" r:id="rId24"/>
    <p:sldId id="276" r:id="rId25"/>
    <p:sldId id="277" r:id="rId26"/>
    <p:sldId id="313" r:id="rId27"/>
    <p:sldId id="278" r:id="rId28"/>
    <p:sldId id="312" r:id="rId29"/>
    <p:sldId id="280" r:id="rId30"/>
    <p:sldId id="314" r:id="rId31"/>
    <p:sldId id="311" r:id="rId32"/>
    <p:sldId id="310" r:id="rId33"/>
    <p:sldId id="323" r:id="rId34"/>
    <p:sldId id="269" r:id="rId35"/>
    <p:sldId id="270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3C1A3-E485-41E5-95E4-44CF3302D2F3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3D757-F8EC-4F6C-AD1F-3F37B9B3A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E1E08-A761-478B-B048-EA1497772D64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3188-2E9A-46DA-A17B-A3BBFFE44B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3139-1DDA-4700-9B75-5EA3436F6594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D666F-F142-4C3C-9CF6-78B221F89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895F4-C4EE-4837-863A-43C5742A5238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8DC00-6D3F-4023-8788-B0783647E2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4170E-F085-4E6D-940F-D791C1F57651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447BE-186F-4D75-A0E0-434158115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F64DB-4453-44E7-A24F-ABD643170AE3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8257-3218-4654-91E7-C405A368A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7BBE2-ACAE-4938-A138-6B68B86C7D2C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E5B81-864A-4277-A133-3D1D2F3F06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848F5-74C6-41EE-8F39-C4A22792DD30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4288B-8BD2-43F7-85E4-27B96B61F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93FFC-2D6F-4898-9075-89C9BA264174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55CC8-B1A7-4BE5-AA85-7010AE2AC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FAAD-0D28-47CA-86A4-FF22B1540E64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35029-328B-46B3-A6D9-6C26529A06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EA9AE-9C73-49D2-B742-2BAFF4F32325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3706D-8CFB-4112-B422-B1ABBF4D74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B4F8C9-2A58-4831-9CC1-7A41441CE9CD}" type="datetimeFigureOut">
              <a:rPr lang="ru-RU"/>
              <a:pPr>
                <a:defRPr/>
              </a:pPr>
              <a:t>19.09.2016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9F0381-E1C9-43F1-AEBF-F5A164BD5A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p\Desktop\&#1073;&#1088;&#1077;&#1081;&#1085;-&#1088;&#1080;&#1085;&#1075;%2004.01\&#1079;&#1074;&#1091;&#1082;%20&#1075;&#1086;&#1085;&#1075;&#1072;.mp3" TargetMode="Externa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p\Desktop\&#1073;&#1088;&#1077;&#1081;&#1085;-&#1088;&#1080;&#1085;&#1075;%2004.01\&#1079;&#1074;&#1091;&#1082;%20&#1075;&#1086;&#1085;&#1075;&#1072;.mp3" TargetMode="Externa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p\Desktop\&#1073;&#1088;&#1077;&#1081;&#1085;-&#1088;&#1080;&#1085;&#1075;%2004.01\&#1079;&#1074;&#1091;&#1082;%20&#1075;&#1086;&#1085;&#1075;&#1072;.mp3" TargetMode="Externa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p\Desktop\&#1073;&#1088;&#1077;&#1081;&#1085;-&#1088;&#1080;&#1085;&#1075;%2004.01\&#1079;&#1074;&#1091;&#1082;%20&#1075;&#1086;&#1085;&#1075;&#1072;.mp3" TargetMode="Externa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p\Desktop\&#1073;&#1088;&#1077;&#1081;&#1085;-&#1088;&#1080;&#1085;&#1075;%2004.01\&#1079;&#1074;&#1091;&#1082;%20&#1075;&#1086;&#1085;&#1075;&#1072;.mp3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Hp\Desktop\&#1073;&#1088;&#1077;&#1081;&#1085;-&#1088;&#1080;&#1085;&#1075;%2004.01\&#1079;&#1074;&#1091;&#1082;%20&#1075;&#1086;&#1085;&#1075;&#1072;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/>
          </p:cNvSpPr>
          <p:nvPr>
            <p:ph type="ctrTitle" idx="4294967295"/>
          </p:nvPr>
        </p:nvSpPr>
        <p:spPr>
          <a:xfrm>
            <a:off x="468313" y="188913"/>
            <a:ext cx="7200900" cy="1439862"/>
          </a:xfrm>
        </p:spPr>
        <p:txBody>
          <a:bodyPr/>
          <a:lstStyle/>
          <a:p>
            <a:r>
              <a:rPr lang="ru-RU" sz="2400" smtClean="0">
                <a:latin typeface="Arial" charset="0"/>
              </a:rPr>
              <a:t>ГАПОУ ТО </a:t>
            </a:r>
            <a:br>
              <a:rPr lang="ru-RU" sz="2400" smtClean="0">
                <a:latin typeface="Arial" charset="0"/>
              </a:rPr>
            </a:br>
            <a:r>
              <a:rPr lang="ru-RU" sz="2400" smtClean="0">
                <a:latin typeface="Arial" charset="0"/>
              </a:rPr>
              <a:t>«Тюменский педагогический колледж»</a:t>
            </a:r>
          </a:p>
        </p:txBody>
      </p:sp>
      <p:sp>
        <p:nvSpPr>
          <p:cNvPr id="63495" name="Rectangle 7"/>
          <p:cNvSpPr>
            <a:spLocks noGrp="1"/>
          </p:cNvSpPr>
          <p:nvPr>
            <p:ph type="subTitle" idx="4294967295"/>
          </p:nvPr>
        </p:nvSpPr>
        <p:spPr>
          <a:xfrm>
            <a:off x="323850" y="2060575"/>
            <a:ext cx="8424863" cy="352742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r>
              <a:rPr lang="ru-RU" sz="2000" b="1" smtClean="0">
                <a:solidFill>
                  <a:schemeClr val="tx1"/>
                </a:solidFill>
                <a:latin typeface="Arial" charset="0"/>
              </a:rPr>
              <a:t>Учебное занятие</a:t>
            </a:r>
          </a:p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Arial" charset="0"/>
              </a:rPr>
              <a:t>МДК 04.01Теоретические и методические основы взаимодействия воспитателя с родителями и сотрудниками дошкольного образовательного учреждения </a:t>
            </a:r>
          </a:p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Arial" charset="0"/>
              </a:rPr>
              <a:t>Специальность 44.02.01 «Дошкольное образование»</a:t>
            </a:r>
          </a:p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r>
              <a:rPr lang="ru-RU" sz="3200" b="1" smtClean="0">
                <a:solidFill>
                  <a:schemeClr val="tx1"/>
                </a:solidFill>
              </a:rPr>
              <a:t>Тема: </a:t>
            </a:r>
            <a:r>
              <a:rPr lang="ru-RU" sz="3200" b="1" u="sng" smtClean="0">
                <a:solidFill>
                  <a:schemeClr val="tx1"/>
                </a:solidFill>
              </a:rPr>
              <a:t>Содержание и  формы работы с семьей</a:t>
            </a:r>
          </a:p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endParaRPr lang="ru-RU" sz="3200" b="1" u="sng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endParaRPr lang="ru-RU" sz="2800" b="1" u="sng" smtClean="0">
              <a:solidFill>
                <a:schemeClr val="tx1"/>
              </a:solidFill>
            </a:endParaRPr>
          </a:p>
          <a:p>
            <a:pPr marL="0" indent="0" algn="ctr">
              <a:lnSpc>
                <a:spcPct val="90000"/>
              </a:lnSpc>
              <a:buFont typeface="Symbol" pitchFamily="18" charset="2"/>
              <a:buNone/>
            </a:pPr>
            <a:endParaRPr lang="ru-RU" sz="2800" b="1" smtClean="0">
              <a:solidFill>
                <a:schemeClr val="tx1"/>
              </a:solidFill>
            </a:endParaRPr>
          </a:p>
          <a:p>
            <a:pPr marL="0" indent="0" algn="r">
              <a:lnSpc>
                <a:spcPct val="90000"/>
              </a:lnSpc>
              <a:buFont typeface="Symbol" pitchFamily="18" charset="2"/>
              <a:buNone/>
            </a:pPr>
            <a:r>
              <a:rPr lang="ru-RU" sz="2000" b="1" smtClean="0">
                <a:solidFill>
                  <a:schemeClr val="tx1"/>
                </a:solidFill>
              </a:rPr>
              <a:t>Разработчик: Посохова М.А., преподаватель</a:t>
            </a:r>
          </a:p>
        </p:txBody>
      </p:sp>
      <p:pic>
        <p:nvPicPr>
          <p:cNvPr id="63494" name="Picture 6" descr="tpklogo_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86663" y="260350"/>
            <a:ext cx="1143000" cy="1873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779587"/>
          </a:xfrm>
        </p:spPr>
        <p:txBody>
          <a:bodyPr/>
          <a:lstStyle/>
          <a:p>
            <a:pPr eaLnBrk="1" hangingPunct="1">
              <a:defRPr/>
            </a:pPr>
            <a:endParaRPr lang="ru-RU" sz="7200" smtClean="0">
              <a:solidFill>
                <a:srgbClr val="FF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1052513"/>
            <a:ext cx="8569325" cy="53292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4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умение анализировать собственную воспитательную деятельность, критически ее оценивать, находить причины своих педагогических ошибок, неэффективности используемых методов;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052513"/>
            <a:ext cx="8075612" cy="3235325"/>
          </a:xfrm>
        </p:spPr>
        <p:txBody>
          <a:bodyPr/>
          <a:lstStyle/>
          <a:p>
            <a:pPr>
              <a:defRPr/>
            </a:pPr>
            <a:r>
              <a:rPr lang="ru-RU" sz="7200" b="1" i="1" u="sng" smtClean="0">
                <a:solidFill>
                  <a:srgbClr val="FF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Педагогическая рефлексия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6626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404813"/>
            <a:ext cx="7408862" cy="5073650"/>
          </a:xfrm>
        </p:spPr>
        <p:txBody>
          <a:bodyPr/>
          <a:lstStyle/>
          <a:p>
            <a:pPr algn="ctr">
              <a:buFont typeface="Symbol" pitchFamily="18" charset="2"/>
              <a:buNone/>
            </a:pPr>
            <a:r>
              <a:rPr lang="ru-RU" sz="4400" b="1" smtClean="0">
                <a:solidFill>
                  <a:schemeClr val="tx1"/>
                </a:solidFill>
              </a:rPr>
              <a:t>исторически конкретная система взаимоотношений между супругами, родителями и детьми. Члены семьи связаны брачными или родственными отношениями.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38138"/>
            <a:ext cx="8002588" cy="2946400"/>
          </a:xfrm>
        </p:spPr>
        <p:txBody>
          <a:bodyPr/>
          <a:lstStyle/>
          <a:p>
            <a:pPr>
              <a:defRPr/>
            </a:pPr>
            <a:r>
              <a:rPr lang="ru-RU" sz="7200" b="1" i="1" u="sng" smtClean="0">
                <a:solidFill>
                  <a:srgbClr val="FF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Семья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>
          <a:xfrm>
            <a:off x="871538" y="1412875"/>
            <a:ext cx="7408862" cy="4713288"/>
          </a:xfrm>
        </p:spPr>
        <p:txBody>
          <a:bodyPr/>
          <a:lstStyle/>
          <a:p>
            <a:pPr algn="ctr">
              <a:buFont typeface="Symbol" pitchFamily="18" charset="2"/>
              <a:buNone/>
            </a:pPr>
            <a:r>
              <a:rPr lang="ru-RU" sz="5400" b="1" smtClean="0">
                <a:solidFill>
                  <a:schemeClr val="tx1"/>
                </a:solidFill>
              </a:rPr>
              <a:t>определяющая сторона целого, совокупность частей предмета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1341438"/>
            <a:ext cx="8147050" cy="2874962"/>
          </a:xfrm>
        </p:spPr>
        <p:txBody>
          <a:bodyPr/>
          <a:lstStyle/>
          <a:p>
            <a:pPr>
              <a:defRPr/>
            </a:pPr>
            <a:r>
              <a:rPr lang="ru-RU" sz="7200" b="1" i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Содержание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>
          <a:xfrm>
            <a:off x="971550" y="1484313"/>
            <a:ext cx="7408863" cy="3956050"/>
          </a:xfrm>
        </p:spPr>
        <p:txBody>
          <a:bodyPr/>
          <a:lstStyle/>
          <a:p>
            <a:pPr algn="ctr">
              <a:buFont typeface="Symbol" pitchFamily="18" charset="2"/>
              <a:buNone/>
            </a:pPr>
            <a:r>
              <a:rPr lang="ru-RU" sz="5400" b="1" smtClean="0">
                <a:solidFill>
                  <a:schemeClr val="tx1"/>
                </a:solidFill>
              </a:rPr>
              <a:t>способ достижения цели, определенным образом упорядоченная деятельность</a:t>
            </a:r>
          </a:p>
          <a:p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2205038"/>
            <a:ext cx="8229600" cy="1252537"/>
          </a:xfrm>
        </p:spPr>
        <p:txBody>
          <a:bodyPr/>
          <a:lstStyle/>
          <a:p>
            <a:r>
              <a:rPr lang="ru-RU" sz="7200" b="1" i="1" u="sng" smtClean="0">
                <a:solidFill>
                  <a:srgbClr val="0000FF"/>
                </a:solidFill>
              </a:rPr>
              <a:t>- Метод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871538" y="1341438"/>
            <a:ext cx="7408862" cy="4784725"/>
          </a:xfrm>
        </p:spPr>
        <p:txBody>
          <a:bodyPr/>
          <a:lstStyle/>
          <a:p>
            <a:pPr algn="ctr">
              <a:buFont typeface="Symbol" pitchFamily="18" charset="2"/>
              <a:buNone/>
            </a:pPr>
            <a:r>
              <a:rPr lang="ru-RU" sz="6000" b="1" smtClean="0">
                <a:solidFill>
                  <a:schemeClr val="tx1"/>
                </a:solidFill>
              </a:rPr>
              <a:t>внешнее выражение какого – либо содержания</a:t>
            </a:r>
            <a:r>
              <a:rPr lang="ru-RU" sz="6000" b="1" smtClean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 idx="4294967295"/>
          </p:nvPr>
        </p:nvSpPr>
        <p:spPr>
          <a:xfrm>
            <a:off x="539750" y="1700213"/>
            <a:ext cx="8229600" cy="1252537"/>
          </a:xfrm>
        </p:spPr>
        <p:txBody>
          <a:bodyPr/>
          <a:lstStyle/>
          <a:p>
            <a:r>
              <a:rPr lang="ru-RU" sz="7200" b="1" i="1" u="sng" smtClean="0">
                <a:solidFill>
                  <a:srgbClr val="0000FF"/>
                </a:solidFill>
              </a:rPr>
              <a:t>- Форма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>
          <a:xfrm>
            <a:off x="1042988" y="3573463"/>
            <a:ext cx="7408862" cy="3451225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260350"/>
            <a:ext cx="8497888" cy="6048375"/>
          </a:xfrm>
        </p:spPr>
        <p:txBody>
          <a:bodyPr/>
          <a:lstStyle/>
          <a:p>
            <a:r>
              <a:rPr lang="ru-RU" sz="2800" b="1" u="sng" smtClean="0">
                <a:solidFill>
                  <a:schemeClr val="tx1"/>
                </a:solidFill>
              </a:rPr>
              <a:t>Цель:</a:t>
            </a:r>
            <a:r>
              <a:rPr lang="ru-RU" sz="2800" smtClean="0">
                <a:solidFill>
                  <a:schemeClr val="tx1"/>
                </a:solidFill>
              </a:rPr>
              <a:t> закрепление полученных знаний в области организации взаимодействия педагога ДОО с семьей воспитанников.</a:t>
            </a:r>
            <a:endParaRPr lang="ru-RU" sz="2800" u="sng" smtClean="0">
              <a:solidFill>
                <a:schemeClr val="tx1"/>
              </a:solidFill>
            </a:endParaRPr>
          </a:p>
          <a:p>
            <a:r>
              <a:rPr lang="ru-RU" sz="2800" b="1" u="sng" smtClean="0">
                <a:solidFill>
                  <a:schemeClr val="tx1"/>
                </a:solidFill>
              </a:rPr>
              <a:t>Задачи: </a:t>
            </a:r>
            <a:endParaRPr lang="ru-RU" sz="2800" b="1" smtClean="0">
              <a:solidFill>
                <a:schemeClr val="tx1"/>
              </a:solidFill>
            </a:endParaRPr>
          </a:p>
          <a:p>
            <a:pPr>
              <a:buFont typeface="Symbol" pitchFamily="18" charset="2"/>
              <a:buNone/>
            </a:pPr>
            <a:r>
              <a:rPr lang="ru-RU" sz="2800" smtClean="0">
                <a:solidFill>
                  <a:schemeClr val="tx1"/>
                </a:solidFill>
              </a:rPr>
              <a:t>- уточнить и систематизировать знания студентов по проблеме взаимодействия с родителями;</a:t>
            </a:r>
          </a:p>
          <a:p>
            <a:pPr>
              <a:buFont typeface="Symbol" pitchFamily="18" charset="2"/>
              <a:buNone/>
            </a:pPr>
            <a:r>
              <a:rPr lang="ru-RU" sz="2800" smtClean="0">
                <a:solidFill>
                  <a:schemeClr val="tx1"/>
                </a:solidFill>
              </a:rPr>
              <a:t>- активизировать педагогическое мышление, как основу использования нетрадиционных форм работы с родителями</a:t>
            </a:r>
          </a:p>
          <a:p>
            <a:pPr>
              <a:buFont typeface="Symbol" pitchFamily="18" charset="2"/>
              <a:buNone/>
            </a:pPr>
            <a:r>
              <a:rPr lang="ru-RU" sz="2800" smtClean="0">
                <a:solidFill>
                  <a:schemeClr val="tx1"/>
                </a:solidFill>
              </a:rPr>
              <a:t>- стимулировать развитие творчества и профессиональной активности;</a:t>
            </a:r>
          </a:p>
          <a:p>
            <a:pPr>
              <a:buFont typeface="Symbol" pitchFamily="18" charset="2"/>
              <a:buNone/>
            </a:pPr>
            <a:r>
              <a:rPr lang="ru-RU" sz="2800" smtClean="0">
                <a:solidFill>
                  <a:schemeClr val="tx1"/>
                </a:solidFill>
              </a:rPr>
              <a:t>- поддержать интерес студентов к дальнейшему изучению данного междисциплинарного курса.</a:t>
            </a:r>
          </a:p>
        </p:txBody>
      </p:sp>
    </p:spTree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188913"/>
            <a:ext cx="7772400" cy="131921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РАУНД </a:t>
            </a:r>
            <a:r>
              <a:rPr lang="ru-RU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013" y="5661025"/>
            <a:ext cx="7519987" cy="6651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40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«КРОССВОРД</a:t>
            </a:r>
            <a:r>
              <a:rPr lang="ru-RU" sz="40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»</a:t>
            </a:r>
          </a:p>
        </p:txBody>
      </p:sp>
      <p:pic>
        <p:nvPicPr>
          <p:cNvPr id="38915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55875" y="1484313"/>
            <a:ext cx="4464050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звук гонг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11188" y="587692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78" fill="hold"/>
                                        <p:tgtEl>
                                          <p:spTgt spid="368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6872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60350"/>
            <a:ext cx="7772400" cy="820738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«Кроссворд</a:t>
            </a:r>
            <a:r>
              <a:rPr lang="ru-RU" b="1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»</a:t>
            </a:r>
            <a:endParaRPr lang="ru-RU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1052513"/>
            <a:ext cx="8496300" cy="5545137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  Один из приемов активизации родителей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  Самая интересная форма общения с родителям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  ПЕДАГОГИ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  Что символизирует «РЕКА» между двух берегов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   Лист-опросник для получения каких-либо сведений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6.   Традиционная форма проведения родительского   собрания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7.   Основной метод изучения семей воспитанников </a:t>
            </a:r>
          </a:p>
          <a:p>
            <a:pPr algn="l" eaLnBrk="1" hangingPunct="1">
              <a:defRPr/>
            </a:pPr>
            <a:r>
              <a:rPr lang="ru-RU" sz="2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8.  Нетрадиционная форма проведения родительского собрания</a:t>
            </a:r>
          </a:p>
          <a:p>
            <a:pPr eaLnBrk="1" hangingPunct="1">
              <a:defRPr/>
            </a:pPr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483" name="Group 547"/>
          <p:cNvGraphicFramePr>
            <a:graphicFrameLocks noGrp="1"/>
          </p:cNvGraphicFramePr>
          <p:nvPr/>
        </p:nvGraphicFramePr>
        <p:xfrm>
          <a:off x="323850" y="188913"/>
          <a:ext cx="8496300" cy="6599237"/>
        </p:xfrm>
        <a:graphic>
          <a:graphicData uri="http://schemas.openxmlformats.org/drawingml/2006/table">
            <a:tbl>
              <a:tblPr/>
              <a:tblGrid>
                <a:gridCol w="720725"/>
                <a:gridCol w="722313"/>
                <a:gridCol w="855662"/>
                <a:gridCol w="776288"/>
                <a:gridCol w="800100"/>
                <a:gridCol w="952500"/>
                <a:gridCol w="720725"/>
                <a:gridCol w="762000"/>
                <a:gridCol w="719137"/>
                <a:gridCol w="763588"/>
                <a:gridCol w="703262"/>
              </a:tblGrid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Symbol" pitchFamily="18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ndar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188913"/>
            <a:ext cx="7772400" cy="131921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РАУНД 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5516563"/>
            <a:ext cx="7519988" cy="66357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«КОТ В МЕШКЕ»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3011" name="Рисунок 5"/>
          <p:cNvPicPr>
            <a:picLocks noChangeAspect="1"/>
          </p:cNvPicPr>
          <p:nvPr/>
        </p:nvPicPr>
        <p:blipFill>
          <a:blip r:embed="rId3"/>
          <a:srcRect b="9387"/>
          <a:stretch>
            <a:fillRect/>
          </a:stretch>
        </p:blipFill>
        <p:spPr bwMode="auto">
          <a:xfrm>
            <a:off x="1835150" y="1412875"/>
            <a:ext cx="6096000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звук гонг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00113" y="573405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78" fill="hold"/>
                                        <p:tgtEl>
                                          <p:spTgt spid="409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967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188913"/>
            <a:ext cx="7772400" cy="131921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РАУНД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5589588"/>
            <a:ext cx="7519988" cy="6651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«ТЫ – МНЕ, Я – ТЕБЕ»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4035" name="Рисунок 8"/>
          <p:cNvPicPr>
            <a:picLocks noChangeAspect="1"/>
          </p:cNvPicPr>
          <p:nvPr/>
        </p:nvPicPr>
        <p:blipFill>
          <a:blip r:embed="rId3"/>
          <a:srcRect r="10870" b="42191"/>
          <a:stretch>
            <a:fillRect/>
          </a:stretch>
        </p:blipFill>
        <p:spPr bwMode="auto">
          <a:xfrm>
            <a:off x="955675" y="1844675"/>
            <a:ext cx="7145338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звук гонг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55650" y="580548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78" fill="hold"/>
                                        <p:tgtEl>
                                          <p:spTgt spid="419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991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188913"/>
            <a:ext cx="7772400" cy="131921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РАУНД </a:t>
            </a:r>
            <a:r>
              <a:rPr lang="ru-RU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5445125"/>
            <a:ext cx="7519988" cy="6651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«ПЕДАГОГИЧЕСКИЕ ПАЗЛЫ»</a:t>
            </a:r>
            <a:endParaRPr lang="ru-RU" sz="4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/>
          </a:blip>
          <a:srcRect l="13245" t="8609" r="12251" b="8609"/>
          <a:stretch/>
        </p:blipFill>
        <p:spPr>
          <a:xfrm>
            <a:off x="2133253" y="1565316"/>
            <a:ext cx="5040560" cy="3731989"/>
          </a:xfrm>
          <a:prstGeom prst="ellipse">
            <a:avLst/>
          </a:prstGeom>
        </p:spPr>
      </p:pic>
      <p:pic>
        <p:nvPicPr>
          <p:cNvPr id="43015" name="звук гонг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39750" y="594995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78" fill="hold"/>
                                        <p:tgtEl>
                                          <p:spTgt spid="430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3015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61443" name="Rectangle 3"/>
          <p:cNvSpPr>
            <a:spLocks noGrp="1"/>
          </p:cNvSpPr>
          <p:nvPr>
            <p:ph type="body" idx="4294967295"/>
          </p:nvPr>
        </p:nvSpPr>
        <p:spPr>
          <a:xfrm>
            <a:off x="1042988" y="1412875"/>
            <a:ext cx="7408862" cy="3451225"/>
          </a:xfrm>
        </p:spPr>
        <p:txBody>
          <a:bodyPr/>
          <a:lstStyle/>
          <a:p>
            <a:pPr algn="ctr" eaLnBrk="1" hangingPunct="1">
              <a:buFont typeface="Symbol" pitchFamily="18" charset="2"/>
              <a:buNone/>
              <a:defRPr/>
            </a:pPr>
            <a:r>
              <a:rPr lang="ru-RU" sz="4400" b="1" i="1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1.Воспитывая детей, нынешние родители воспитывают будущую историю нашей страны, а значит - и историю мира.</a:t>
            </a:r>
          </a:p>
          <a:p>
            <a:pPr>
              <a:defRPr/>
            </a:pPr>
            <a:endParaRPr lang="ru-RU" sz="4400" dirty="0" smtClean="0">
              <a:solidFill>
                <a:srgbClr val="CC00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ctrTitle"/>
          </p:nvPr>
        </p:nvSpPr>
        <p:spPr>
          <a:xfrm>
            <a:off x="179388" y="0"/>
            <a:ext cx="8713787" cy="8921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i="1" u="sng" smtClean="0"/>
              <a:t/>
            </a:r>
            <a:br>
              <a:rPr lang="ru-RU" sz="2800" b="1" i="1" u="sng" smtClean="0"/>
            </a:br>
            <a:endParaRPr lang="ru-RU" sz="2800" b="1" i="1" u="sng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908050"/>
            <a:ext cx="8424862" cy="6119813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2.Ребенок - зеркало семьи; как в капле воды отражается солнце, так в  детях отражается нравственная чистота матери и отца.</a:t>
            </a:r>
          </a:p>
          <a:p>
            <a:pPr eaLnBrk="1" hangingPunct="1">
              <a:defRPr/>
            </a:pPr>
            <a:endParaRPr lang="ru-RU" sz="4400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9154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836613"/>
            <a:ext cx="7408862" cy="3451225"/>
          </a:xfrm>
        </p:spPr>
        <p:txBody>
          <a:bodyPr/>
          <a:lstStyle/>
          <a:p>
            <a:pPr algn="ctr">
              <a:buFont typeface="Symbol" pitchFamily="18" charset="2"/>
              <a:buNone/>
            </a:pPr>
            <a:r>
              <a:rPr lang="ru-RU" sz="4000" b="1" i="1" smtClean="0">
                <a:solidFill>
                  <a:srgbClr val="FF0000"/>
                </a:solidFill>
              </a:rPr>
              <a:t>3.Культурное воспитание ребёнка должно начинаться очень рано, когда ребёнку очень далеко до грамотности, когда он только научился хорошо видеть, слышать и кое-что говорить.</a:t>
            </a:r>
          </a:p>
          <a:p>
            <a:endParaRPr lang="ru-RU" sz="400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188913"/>
            <a:ext cx="7772400" cy="1319212"/>
          </a:xfrm>
        </p:spPr>
        <p:txBody>
          <a:bodyPr/>
          <a:lstStyle/>
          <a:p>
            <a:pPr eaLnBrk="1" hangingPunct="1">
              <a:defRPr/>
            </a:pPr>
            <a:r>
              <a:rPr lang="ru-RU" sz="720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РАУНД </a:t>
            </a:r>
            <a:r>
              <a:rPr lang="ru-RU" sz="7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6</a:t>
            </a:r>
            <a:endParaRPr lang="ru-RU" b="1" smtClean="0">
              <a:latin typeface="Arial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088" y="5445125"/>
            <a:ext cx="7519987" cy="6651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4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«Синквейн»</a:t>
            </a:r>
          </a:p>
        </p:txBody>
      </p:sp>
      <p:pic>
        <p:nvPicPr>
          <p:cNvPr id="50179" name="Picture 6" descr="Поэты в Крыму, Крым в поэта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68413"/>
            <a:ext cx="5183188" cy="419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9" name="звук гонг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116013" y="5876925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78" fill="hold"/>
                                        <p:tgtEl>
                                          <p:spTgt spid="491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15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3314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5400675"/>
            <a:ext cx="7408862" cy="787400"/>
          </a:xfrm>
        </p:spPr>
        <p:txBody>
          <a:bodyPr/>
          <a:lstStyle/>
          <a:p>
            <a:pPr algn="ctr">
              <a:buFont typeface="Symbol" pitchFamily="18" charset="2"/>
              <a:buNone/>
            </a:pPr>
            <a:r>
              <a:rPr lang="ru-RU" sz="4400" b="1" i="1" smtClean="0">
                <a:solidFill>
                  <a:srgbClr val="FF0000"/>
                </a:solidFill>
                <a:latin typeface="Times New Roman" pitchFamily="18" charset="0"/>
              </a:rPr>
              <a:t>Тема: Содержание и формы работы с семьей</a:t>
            </a:r>
          </a:p>
        </p:txBody>
      </p:sp>
      <p:pic>
        <p:nvPicPr>
          <p:cNvPr id="13315" name="Picture 5" descr="Брейн-рин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37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>
          <a:xfrm>
            <a:off x="971550" y="476250"/>
            <a:ext cx="7408863" cy="3451225"/>
          </a:xfrm>
        </p:spPr>
        <p:txBody>
          <a:bodyPr/>
          <a:lstStyle/>
          <a:p>
            <a:pPr lvl="1">
              <a:buFont typeface="Symbol" pitchFamily="18" charset="2"/>
              <a:buNone/>
            </a:pPr>
            <a:r>
              <a:rPr lang="ru-RU" sz="4000" b="1" i="1" smtClean="0"/>
              <a:t>Синквейн – пятистрочная стихотворная форма, возникла она в США в начале 20 века под воздействием японской поэзии. </a:t>
            </a:r>
          </a:p>
          <a:p>
            <a:pPr lvl="1">
              <a:buFont typeface="Symbol" pitchFamily="18" charset="2"/>
              <a:buNone/>
            </a:pPr>
            <a:r>
              <a:rPr lang="ru-RU" sz="4000" b="1" i="1" smtClean="0"/>
              <a:t>Ее прародителем считается американская поэтесса Аделаида Крэпси. 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2226" name="Rectangle 3"/>
          <p:cNvSpPr>
            <a:spLocks noGrp="1"/>
          </p:cNvSpPr>
          <p:nvPr>
            <p:ph type="body" idx="4294967295"/>
          </p:nvPr>
        </p:nvSpPr>
        <p:spPr>
          <a:xfrm>
            <a:off x="871538" y="549275"/>
            <a:ext cx="7408862" cy="5576888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2227" name="Picture 5" descr="Правила написания синквейна: - Картинка 9093/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85338" cy="868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325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53251" name="Picture 5" descr="Синквейн - Картинка 2907/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233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427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 typeface="Symbol" pitchFamily="18" charset="2"/>
              <a:buNone/>
            </a:pPr>
            <a:r>
              <a:rPr lang="ru-RU" sz="7200" b="1" i="1" smtClean="0">
                <a:latin typeface="Century Schoolbook" pitchFamily="18" charset="0"/>
              </a:rPr>
              <a:t>РЕЗУЛЬТАТЫ ИГРЫ</a:t>
            </a:r>
          </a:p>
        </p:txBody>
      </p:sp>
    </p:spTree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31946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i="1" cap="all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СПАСИБО ЗА ИГРУ,</a:t>
            </a:r>
            <a:endParaRPr lang="ru-RU" sz="7200" b="1" i="1" cap="all" dirty="0">
              <a:ln w="9000" cmpd="sng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550" y="5084763"/>
            <a:ext cx="7450138" cy="86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3700" b="1" i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5299" name="Picture 2" descr="http://komintern.mogilev.edu.by/sm_full.aspx?guid=122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916113"/>
            <a:ext cx="7345363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481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4868863"/>
            <a:ext cx="6400800" cy="896937"/>
          </a:xfrm>
        </p:spPr>
        <p:txBody>
          <a:bodyPr/>
          <a:lstStyle/>
          <a:p>
            <a:pPr eaLnBrk="1" hangingPunct="1">
              <a:defRPr/>
            </a:pPr>
            <a:r>
              <a:rPr lang="ru-RU" sz="3300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 новых мозговых сражений…</a:t>
            </a:r>
          </a:p>
          <a:p>
            <a:pPr eaLnBrk="1" hangingPunct="1">
              <a:defRPr/>
            </a:pPr>
            <a:endParaRPr lang="ru-RU" smtClean="0"/>
          </a:p>
        </p:txBody>
      </p:sp>
      <p:pic>
        <p:nvPicPr>
          <p:cNvPr id="56323" name="Picture 4" descr="Ноар - Новости - Обществ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836613"/>
            <a:ext cx="734536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 flipV="1">
            <a:off x="900113" y="180975"/>
            <a:ext cx="7704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endParaRPr lang="ru-RU">
              <a:latin typeface="Candara" pitchFamily="34" charset="0"/>
            </a:endParaRPr>
          </a:p>
        </p:txBody>
      </p:sp>
      <p:pic>
        <p:nvPicPr>
          <p:cNvPr id="14338" name="Рисунок 4" descr="C:\Users\User\Pictures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0" y="260350"/>
            <a:ext cx="1835150" cy="1655763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Эпиграф</a:t>
            </a:r>
          </a:p>
          <a:p>
            <a:pPr eaLnBrk="1" hangingPunct="1"/>
            <a:endParaRPr lang="ru-RU" sz="2400" b="1" i="1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188" y="15875"/>
            <a:ext cx="7772400" cy="1535113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РАУНД 1</a:t>
            </a:r>
            <a:endParaRPr lang="ru-RU" sz="7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5362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59038" y="1484313"/>
            <a:ext cx="4410075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58888" y="5229225"/>
            <a:ext cx="7329487" cy="1311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ndara" pitchFamily="34" charset="0"/>
              </a:rPr>
              <a:t>«ПЕДАГОГИЧЕСКИЙ СЛОВАРЬ»</a:t>
            </a:r>
          </a:p>
        </p:txBody>
      </p:sp>
      <p:pic>
        <p:nvPicPr>
          <p:cNvPr id="16391" name="звук гонг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27088" y="580548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78" fill="hold"/>
                                        <p:tgtEl>
                                          <p:spTgt spid="163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684213" y="0"/>
            <a:ext cx="7772400" cy="1779588"/>
          </a:xfrm>
        </p:spPr>
        <p:txBody>
          <a:bodyPr/>
          <a:lstStyle/>
          <a:p>
            <a:pPr eaLnBrk="1" hangingPunct="1"/>
            <a:endParaRPr lang="ru-RU" sz="660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1557338"/>
            <a:ext cx="8208963" cy="3471862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Процесс общения, взаимопроникновения, обмен мыслями, чувствами, идеями.</a:t>
            </a:r>
          </a:p>
          <a:p>
            <a:pPr eaLnBrk="1" hangingPunct="1">
              <a:defRPr/>
            </a:pPr>
            <a:endParaRPr lang="ru-RU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341438"/>
            <a:ext cx="8229600" cy="2298700"/>
          </a:xfrm>
        </p:spPr>
        <p:txBody>
          <a:bodyPr/>
          <a:lstStyle/>
          <a:p>
            <a:r>
              <a:rPr lang="ru-RU" sz="6600" b="1" i="1" u="sng" smtClean="0"/>
              <a:t>- Взаимодействие</a:t>
            </a:r>
            <a:r>
              <a:rPr lang="ru-RU" sz="6600" smtClean="0"/>
              <a:t> 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4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11188" y="558958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40" fill="hold"/>
                                        <p:tgtEl>
                                          <p:spTgt spid="204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1781175"/>
          </a:xfrm>
        </p:spPr>
        <p:txBody>
          <a:bodyPr/>
          <a:lstStyle/>
          <a:p>
            <a:pPr eaLnBrk="1" hangingPunct="1">
              <a:defRPr/>
            </a:pPr>
            <a:endParaRPr lang="ru-RU" sz="720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981075"/>
            <a:ext cx="8280400" cy="5256213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специфический для субъектов способ взаимных отношений, способ бытия человека во взаимосвязях с другими людьми.</a:t>
            </a:r>
          </a:p>
          <a:p>
            <a:pPr eaLnBrk="1" hangingPunct="1">
              <a:defRPr/>
            </a:pPr>
            <a:endParaRPr lang="ru-RU" sz="4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25538"/>
            <a:ext cx="8229600" cy="2659062"/>
          </a:xfrm>
        </p:spPr>
        <p:txBody>
          <a:bodyPr/>
          <a:lstStyle/>
          <a:p>
            <a:pPr>
              <a:defRPr/>
            </a:pPr>
            <a:r>
              <a:rPr lang="ru-RU" sz="7200" b="1" i="1" u="sng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Общение</a:t>
            </a:r>
            <a:r>
              <a:rPr lang="ru-RU" sz="72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7200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992</TotalTime>
  <Words>381</Words>
  <Application>Microsoft Office PowerPoint</Application>
  <PresentationFormat>Экран (4:3)</PresentationFormat>
  <Paragraphs>112</Paragraphs>
  <Slides>35</Slides>
  <Notes>0</Notes>
  <HiddenSlides>0</HiddenSlides>
  <MMClips>7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35</vt:i4>
      </vt:variant>
    </vt:vector>
  </HeadingPairs>
  <TitlesOfParts>
    <vt:vector size="49" baseType="lpstr">
      <vt:lpstr>Arial</vt:lpstr>
      <vt:lpstr>Candara</vt:lpstr>
      <vt:lpstr>Symbol</vt:lpstr>
      <vt:lpstr>Calibri</vt:lpstr>
      <vt:lpstr>Times New Roman</vt:lpstr>
      <vt:lpstr>Arial Black</vt:lpstr>
      <vt:lpstr>Century Schoolbook</vt:lpstr>
      <vt:lpstr>Волна</vt:lpstr>
      <vt:lpstr>Волна</vt:lpstr>
      <vt:lpstr>Волна</vt:lpstr>
      <vt:lpstr>Волна</vt:lpstr>
      <vt:lpstr>Волна</vt:lpstr>
      <vt:lpstr>Волна</vt:lpstr>
      <vt:lpstr>Волна</vt:lpstr>
      <vt:lpstr>ГАПОУ ТО  «Тюменский педагогический колледж»</vt:lpstr>
      <vt:lpstr>Слайд 2</vt:lpstr>
      <vt:lpstr>Слайд 3</vt:lpstr>
      <vt:lpstr>Слайд 4</vt:lpstr>
      <vt:lpstr>РАУНД 1</vt:lpstr>
      <vt:lpstr>Слайд 6</vt:lpstr>
      <vt:lpstr>- Взаимодействие </vt:lpstr>
      <vt:lpstr>Слайд 8</vt:lpstr>
      <vt:lpstr>- Общение </vt:lpstr>
      <vt:lpstr>Слайд 10</vt:lpstr>
      <vt:lpstr>- Педагогическая рефлексия</vt:lpstr>
      <vt:lpstr>Слайд 12</vt:lpstr>
      <vt:lpstr>- Семья</vt:lpstr>
      <vt:lpstr>Слайд 14</vt:lpstr>
      <vt:lpstr>Содержание</vt:lpstr>
      <vt:lpstr>Слайд 16</vt:lpstr>
      <vt:lpstr>- Метод</vt:lpstr>
      <vt:lpstr>Слайд 18</vt:lpstr>
      <vt:lpstr>- Форма</vt:lpstr>
      <vt:lpstr>РАУНД 2</vt:lpstr>
      <vt:lpstr>«Кроссворд»</vt:lpstr>
      <vt:lpstr>Слайд 22</vt:lpstr>
      <vt:lpstr>РАУНД 3</vt:lpstr>
      <vt:lpstr>РАУНД 4</vt:lpstr>
      <vt:lpstr>РАУНД 5</vt:lpstr>
      <vt:lpstr>Слайд 26</vt:lpstr>
      <vt:lpstr> </vt:lpstr>
      <vt:lpstr>Слайд 28</vt:lpstr>
      <vt:lpstr>РАУНД 6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Викторовна</dc:creator>
  <cp:lastModifiedBy>Имя</cp:lastModifiedBy>
  <cp:revision>39</cp:revision>
  <dcterms:created xsi:type="dcterms:W3CDTF">2013-02-07T02:39:48Z</dcterms:created>
  <dcterms:modified xsi:type="dcterms:W3CDTF">2016-09-19T17:12:43Z</dcterms:modified>
</cp:coreProperties>
</file>