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326" r:id="rId2"/>
    <p:sldId id="332" r:id="rId3"/>
    <p:sldId id="331" r:id="rId4"/>
    <p:sldId id="294" r:id="rId5"/>
    <p:sldId id="324" r:id="rId6"/>
    <p:sldId id="325" r:id="rId7"/>
    <p:sldId id="321" r:id="rId8"/>
    <p:sldId id="333" r:id="rId9"/>
    <p:sldId id="334" r:id="rId10"/>
    <p:sldId id="335" r:id="rId11"/>
    <p:sldId id="33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185" autoAdjust="0"/>
  </p:normalViewPr>
  <p:slideViewPr>
    <p:cSldViewPr>
      <p:cViewPr varScale="1">
        <p:scale>
          <a:sx n="57" d="100"/>
          <a:sy n="57" d="100"/>
        </p:scale>
        <p:origin x="-9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872"/>
    </p:cViewPr>
  </p:notesTextViewPr>
  <p:notesViewPr>
    <p:cSldViewPr>
      <p:cViewPr>
        <p:scale>
          <a:sx n="100" d="100"/>
          <a:sy n="100" d="100"/>
        </p:scale>
        <p:origin x="-1806" y="115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5C999140-59BA-4BD9-99F5-2208015785CD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705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705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CC5CB99A-C061-4BD0-B4C3-3888B3A72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886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6F4A2EA0-D1B9-421F-8B91-64CC42FE19EB}" type="datetimeFigureOut">
              <a:rPr lang="ru-RU" smtClean="0"/>
              <a:t>11.12.2015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89B9576F-CD9B-4A8F-8763-70F2114E1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792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Целью деятельности регионального центра по работе с одаренными детьми, созданным на базе Тюменского областного государственного института развития регионального образования, является</a:t>
            </a:r>
            <a:r>
              <a:rPr lang="ru-RU" b="1" dirty="0" smtClean="0"/>
              <a:t> </a:t>
            </a:r>
            <a:r>
              <a:rPr lang="ru-RU" dirty="0" smtClean="0"/>
              <a:t>построение профессионального сетевого партнёрства образовательных организаций, организаций социальной сферы и бизнес-сообщества с целью консолидации усилий по организационно-методическому сопровождению и научно-методической поддержке выявления и сопровождения одарённых детей и молодёжи Тюменской области.</a:t>
            </a:r>
          </a:p>
          <a:p>
            <a:pPr marL="455005" indent="-455005" algn="just">
              <a:buFontTx/>
              <a:buAutoNum type="arabicPeriod"/>
              <a:defRPr/>
            </a:pPr>
            <a:r>
              <a:rPr lang="ru-RU" dirty="0" smtClean="0"/>
              <a:t>Скорректирован перечень </a:t>
            </a:r>
            <a:r>
              <a:rPr lang="ru-RU" dirty="0" err="1" smtClean="0"/>
              <a:t>стажировочных</a:t>
            </a:r>
            <a:r>
              <a:rPr lang="ru-RU" dirty="0" smtClean="0"/>
              <a:t> площадок по работе с одаренными детьми. Областных площадок – 6. муниципальных площадок – 52, в том числе сельских базовых школ – 35.</a:t>
            </a:r>
          </a:p>
          <a:p>
            <a:pPr marL="455005" indent="-455005" algn="just">
              <a:buFontTx/>
              <a:buAutoNum type="arabicPeriod"/>
              <a:defRPr/>
            </a:pPr>
            <a:r>
              <a:rPr lang="ru-RU" dirty="0" smtClean="0"/>
              <a:t>В каждой территории (МОУО)  определены кураторы направления.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8188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6650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26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288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34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06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78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750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2194E9B4-E490-4D09-9422-8D8EFB7CEF73}" type="slidenum">
              <a:rPr lang="ru-RU" altLang="ru-RU" smtClean="0"/>
              <a:pPr>
                <a:spcBef>
                  <a:spcPct val="0"/>
                </a:spcBef>
              </a:pPr>
              <a:t>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Турнир городов – 3 опорные площадки.</a:t>
            </a:r>
          </a:p>
          <a:p>
            <a:r>
              <a:rPr lang="ru-RU" altLang="ru-RU" smtClean="0"/>
              <a:t>Олимпиада Эйлера.</a:t>
            </a:r>
          </a:p>
          <a:p>
            <a:r>
              <a:rPr lang="ru-RU" altLang="ru-RU" smtClean="0"/>
              <a:t>Дистанционные олимпиады</a:t>
            </a: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C24DB1E-92CF-4A4F-A453-410449D5DCB8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Совершенствование инфраструктуры.</a:t>
            </a:r>
          </a:p>
          <a:p>
            <a:r>
              <a:rPr lang="ru-RU" altLang="ru-RU" smtClean="0"/>
              <a:t>Ресурсная недостаточность:  создание компетентностной модели – музеи, ЭОР,  «полигоны производственных практик и др. </a:t>
            </a:r>
          </a:p>
          <a:p>
            <a:r>
              <a:rPr lang="ru-RU" altLang="ru-RU" smtClean="0"/>
              <a:t>Отраслевая замкнутость  - </a:t>
            </a:r>
            <a:r>
              <a:rPr lang="ru-RU" altLang="ru-RU" b="1" smtClean="0"/>
              <a:t>модель «интенсивного развития» - выход за пределы предметного поля и формирование метапредметных компетенций в решении сложных комплексных задач, принятие нестандартных решений</a:t>
            </a:r>
            <a:endParaRPr lang="ru-RU" altLang="ru-RU" smtClean="0"/>
          </a:p>
          <a:p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CED1795-0F00-43BF-9CA5-9C3010254558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AA7BA1C-A373-4DDF-9DFF-070E0227E1C7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9638"/>
            <a:r>
              <a:rPr lang="ru-RU" altLang="ru-RU" dirty="0" smtClean="0"/>
              <a:t>В 1998 году в докладе «Антинаучная революция и математика» на сессии Папской академии наук в Ватикане академик РАН В.И. Арнольд сказал: «Тот, кто не научился искусству доказательства в школе, не способен отличить правильное рассуждение от неправильного. Такими людьми могут легко манипулировать безответственные политики. Результатом может стать массовый гипноз и социальные потрясения».</a:t>
            </a:r>
          </a:p>
          <a:p>
            <a:pPr defTabSz="909638"/>
            <a:r>
              <a:rPr lang="ru-RU" altLang="ru-RU" dirty="0" smtClean="0"/>
              <a:t>давать ученику инструмент для познания других предметов: физики, химии, биологии, географии, истории, языков, литературы, – поскольку математика не только и не столько уравнения и их системы, а, в первую очередь, правила для точных рассуждений и сформированная ответственность за полученный результат;</a:t>
            </a:r>
          </a:p>
          <a:p>
            <a:pPr defTabSz="909638"/>
            <a:r>
              <a:rPr lang="ru-RU" altLang="ru-RU" dirty="0" smtClean="0"/>
              <a:t>также развивать пространственное воображение (этому способствует более всего изучение геометрии): без развитого пространственного воображения невозможно стать ни хорошим инженером, ни архитектором или дизайнером, ни диспетчером, ни специалистом в области маркетинга.</a:t>
            </a:r>
          </a:p>
          <a:p>
            <a:pPr defTabSz="909638"/>
            <a:endParaRPr lang="ru-RU" altLang="ru-RU" dirty="0" smtClean="0"/>
          </a:p>
          <a:p>
            <a:pPr algn="just" defTabSz="909638" eaLnBrk="1" hangingPunct="1">
              <a:spcBef>
                <a:spcPct val="0"/>
              </a:spcBef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defTabSz="909638"/>
            <a:endParaRPr lang="ru-RU" alt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14BA62A-9679-4CDD-8731-8E18952017B2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14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86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65EC79A-65E9-4EAA-AD27-7AEDAECEEF1A}" type="slidenum">
              <a:rPr lang="ru-RU" altLang="ru-RU" smtClean="0"/>
              <a:pPr>
                <a:spcBef>
                  <a:spcPct val="0"/>
                </a:spcBef>
              </a:pPr>
              <a:t>11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603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10DA3-FEB7-4454-945E-D9F24EC5D1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241630"/>
      </p:ext>
    </p:extLst>
  </p:cSld>
  <p:clrMapOvr>
    <a:masterClrMapping/>
  </p:clrMapOvr>
  <p:transition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AEB00-2D0D-4DC3-8EE5-AEB109138B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957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04764D-7D8D-4A1C-8BAF-10AB70F75868}" type="datetimeFigureOut">
              <a:rPr lang="ru-RU" smtClean="0"/>
              <a:pPr/>
              <a:t>11.12.2015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8A3C09-A988-4B55-B129-1EBBF2EA1A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7.emf"/><Relationship Id="rId5" Type="http://schemas.openxmlformats.org/officeDocument/2006/relationships/image" Target="../media/image3.png"/><Relationship Id="rId10" Type="http://schemas.openxmlformats.org/officeDocument/2006/relationships/image" Target="../media/image6.wmf"/><Relationship Id="rId4" Type="http://schemas.openxmlformats.org/officeDocument/2006/relationships/image" Target="../media/image2.png"/><Relationship Id="rId9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204864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Развитие </a:t>
            </a:r>
            <a:r>
              <a:rPr lang="ru-RU" sz="3200" b="1" dirty="0">
                <a:solidFill>
                  <a:srgbClr val="C00000"/>
                </a:solidFill>
              </a:rPr>
              <a:t>политехнического образования в образовательных организациях Тюменской области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33265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Тюменский областной государственный институт развития регионального образования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577390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Н.Г. </a:t>
            </a:r>
            <a:r>
              <a:rPr lang="ru-RU" dirty="0" err="1" smtClean="0"/>
              <a:t>Милованова</a:t>
            </a:r>
            <a:r>
              <a:rPr lang="ru-RU" dirty="0" smtClean="0"/>
              <a:t>, </a:t>
            </a:r>
            <a:r>
              <a:rPr lang="ru-RU" dirty="0" err="1" smtClean="0"/>
              <a:t>д.пед.н</a:t>
            </a:r>
            <a:r>
              <a:rPr lang="ru-RU" dirty="0" smtClean="0"/>
              <a:t>., профессор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5929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дл\Desktop\Концепция матем образования\Конференция ГИМЦ 27.09.2014\Материал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28860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Box 6"/>
          <p:cNvSpPr txBox="1">
            <a:spLocks noChangeArrowheads="1"/>
          </p:cNvSpPr>
          <p:nvPr/>
        </p:nvSpPr>
        <p:spPr bwMode="auto">
          <a:xfrm>
            <a:off x="323850" y="3416300"/>
            <a:ext cx="85693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400"/>
              <a:t>«Тот, кто не научился искусству доказательства в школе, не способен отличить правильное рассуждение от неправильного. </a:t>
            </a:r>
          </a:p>
          <a:p>
            <a:r>
              <a:rPr lang="ru-RU" altLang="ru-RU" sz="2400"/>
              <a:t>Такими людьми могут легко манипулировать безответственные политики. </a:t>
            </a:r>
          </a:p>
          <a:p>
            <a:r>
              <a:rPr lang="ru-RU" altLang="ru-RU" sz="2400"/>
              <a:t>Результатом может стать массовый гипноз и социальные потрясения».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4356100" y="765175"/>
            <a:ext cx="45370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400"/>
              <a:t>Академик РАН В.И. Арнольд.</a:t>
            </a:r>
          </a:p>
          <a:p>
            <a:pPr algn="ctr"/>
            <a:r>
              <a:rPr lang="ru-RU" altLang="ru-RU" sz="2400"/>
              <a:t>1998 г.</a:t>
            </a:r>
          </a:p>
          <a:p>
            <a:pPr algn="ctr"/>
            <a:r>
              <a:rPr lang="ru-RU" altLang="ru-RU" sz="2400"/>
              <a:t>Доклад «Антинаучная революция и математика» на сессии Папской академии наук в Ватикане</a:t>
            </a:r>
          </a:p>
        </p:txBody>
      </p:sp>
    </p:spTree>
    <p:extLst>
      <p:ext uri="{BB962C8B-B14F-4D97-AF65-F5344CB8AC3E}">
        <p14:creationId xmlns:p14="http://schemas.microsoft.com/office/powerpoint/2010/main" val="37953113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7D7889F6-C446-487C-BFB3-6A0FA8610A97}" type="slidenum">
              <a:rPr lang="ru-RU" altLang="ru-RU" sz="1200" smtClean="0">
                <a:solidFill>
                  <a:srgbClr val="7F7F7F"/>
                </a:solidFill>
                <a:latin typeface="Calibri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ru-RU" altLang="ru-RU" sz="1200" smtClean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21507" name="Group 15"/>
          <p:cNvGrpSpPr>
            <a:grpSpLocks/>
          </p:cNvGrpSpPr>
          <p:nvPr/>
        </p:nvGrpSpPr>
        <p:grpSpPr bwMode="auto">
          <a:xfrm>
            <a:off x="61913" y="12700"/>
            <a:ext cx="9082087" cy="823913"/>
            <a:chOff x="39" y="8"/>
            <a:chExt cx="5721" cy="519"/>
          </a:xfrm>
        </p:grpSpPr>
        <p:sp>
          <p:nvSpPr>
            <p:cNvPr id="21511" name="Text Box 16"/>
            <p:cNvSpPr txBox="1">
              <a:spLocks noChangeArrowheads="1"/>
            </p:cNvSpPr>
            <p:nvPr/>
          </p:nvSpPr>
          <p:spPr bwMode="auto">
            <a:xfrm>
              <a:off x="612" y="28"/>
              <a:ext cx="5126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ru-RU" altLang="ru-RU" sz="15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rPr>
                <a:t>Тюменский областной государственный институт развития регионального образования</a:t>
              </a:r>
            </a:p>
          </p:txBody>
        </p:sp>
        <p:sp>
          <p:nvSpPr>
            <p:cNvPr id="21512" name="Line 17"/>
            <p:cNvSpPr>
              <a:spLocks noChangeShapeType="1"/>
            </p:cNvSpPr>
            <p:nvPr/>
          </p:nvSpPr>
          <p:spPr bwMode="auto">
            <a:xfrm>
              <a:off x="793" y="255"/>
              <a:ext cx="4967" cy="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21513" name="Picture 18" descr="логотип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" y="8"/>
              <a:ext cx="664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4" name="Line 19"/>
            <p:cNvSpPr>
              <a:spLocks noChangeShapeType="1"/>
            </p:cNvSpPr>
            <p:nvPr/>
          </p:nvSpPr>
          <p:spPr bwMode="auto">
            <a:xfrm>
              <a:off x="975" y="300"/>
              <a:ext cx="4785" cy="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08" name="Прямоугольник 1"/>
          <p:cNvSpPr>
            <a:spLocks noChangeArrowheads="1"/>
          </p:cNvSpPr>
          <p:nvPr/>
        </p:nvSpPr>
        <p:spPr bwMode="auto">
          <a:xfrm>
            <a:off x="790575" y="1916113"/>
            <a:ext cx="77771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3600" b="1">
                <a:solidFill>
                  <a:srgbClr val="C00000"/>
                </a:solidFill>
                <a:latin typeface="Calibri" pitchFamily="34" charset="0"/>
              </a:rPr>
              <a:t>Спасибо за внимание!</a:t>
            </a: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1258888" y="4632325"/>
            <a:ext cx="66262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Calibri" pitchFamily="34" charset="0"/>
              </a:rPr>
              <a:t>Милованова Наталья Геннадьевна,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Calibri" pitchFamily="34" charset="0"/>
              </a:rPr>
              <a:t>проректор , д.пед.н., профессор ТОГИРРО</a:t>
            </a: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ru-RU" sz="1800">
                <a:solidFill>
                  <a:schemeClr val="tx1"/>
                </a:solidFill>
                <a:latin typeface="Calibri" pitchFamily="34" charset="0"/>
              </a:rPr>
              <a:t>natamil2004@mail.ru</a:t>
            </a:r>
            <a:endParaRPr lang="ru-RU" altLang="ru-RU" sz="18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1510" name="TextBox 1"/>
          <p:cNvSpPr txBox="1">
            <a:spLocks noChangeArrowheads="1"/>
          </p:cNvSpPr>
          <p:nvPr/>
        </p:nvSpPr>
        <p:spPr bwMode="auto">
          <a:xfrm>
            <a:off x="3492500" y="6199188"/>
            <a:ext cx="2068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Calibri" pitchFamily="34" charset="0"/>
              </a:rPr>
              <a:t>2015 г.</a:t>
            </a:r>
          </a:p>
        </p:txBody>
      </p:sp>
    </p:spTree>
    <p:extLst>
      <p:ext uri="{BB962C8B-B14F-4D97-AF65-F5344CB8AC3E}">
        <p14:creationId xmlns:p14="http://schemas.microsoft.com/office/powerpoint/2010/main" val="57191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1" y="836712"/>
            <a:ext cx="863256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Цель Проекта </a:t>
            </a:r>
            <a:r>
              <a:rPr lang="ru-RU" dirty="0" smtClean="0"/>
              <a:t>– развитие политехнического образования; формирование </a:t>
            </a:r>
            <a:r>
              <a:rPr lang="ru-RU" dirty="0"/>
              <a:t>гибкой системы непрерывного инфокоммуникационного и технического образования на основе программ повышения компетенций обучающихся в сфере информационных технологий, робототехники и </a:t>
            </a:r>
            <a:r>
              <a:rPr lang="ru-RU" dirty="0" err="1"/>
              <a:t>мехатроники</a:t>
            </a:r>
            <a:r>
              <a:rPr lang="ru-RU" dirty="0"/>
              <a:t>. </a:t>
            </a:r>
          </a:p>
          <a:p>
            <a:r>
              <a:rPr lang="ru-RU" b="1" dirty="0"/>
              <a:t>Задачи: </a:t>
            </a:r>
            <a:endParaRPr lang="ru-RU" dirty="0"/>
          </a:p>
          <a:p>
            <a:r>
              <a:rPr lang="ru-RU" dirty="0"/>
              <a:t>- расширение категорий участников и спектра форм образовательной, научно-прикладной и досуговой деятельности обучающихся учреждений дошкольного, общего, дополнительного и профессионального образования в сфере робототехники и научно-технического творчества; </a:t>
            </a:r>
          </a:p>
          <a:p>
            <a:r>
              <a:rPr lang="ru-RU" dirty="0"/>
              <a:t>- популяризация информационных технологий и технических специальностей в рамках профессиональной ориентации детей и молодёжи;</a:t>
            </a:r>
          </a:p>
          <a:p>
            <a:r>
              <a:rPr lang="ru-RU" dirty="0"/>
              <a:t>- обеспечение эффективной системы межведомственного и профессионально-общественного взаимодействия в части реализации механизмов непрерывного политехнического образования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08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Направления:</a:t>
            </a:r>
            <a:endParaRPr lang="ru-RU" sz="2000" dirty="0"/>
          </a:p>
          <a:p>
            <a:r>
              <a:rPr lang="ru-RU" sz="2000" dirty="0"/>
              <a:t>- </a:t>
            </a:r>
            <a:r>
              <a:rPr lang="ru-RU" altLang="ru-RU" sz="2000" dirty="0"/>
              <a:t>совершенствование профильного обучения и </a:t>
            </a:r>
            <a:r>
              <a:rPr lang="ru-RU" altLang="ru-RU" sz="2000" dirty="0" err="1"/>
              <a:t>предпрофильной</a:t>
            </a:r>
            <a:r>
              <a:rPr lang="ru-RU" altLang="ru-RU" sz="2000" dirty="0"/>
              <a:t> подготовки</a:t>
            </a:r>
            <a:r>
              <a:rPr lang="ru-RU" altLang="ru-RU" sz="2000" dirty="0" smtClean="0"/>
              <a:t>;</a:t>
            </a:r>
            <a:endParaRPr lang="ru-RU" sz="2000" dirty="0" smtClean="0"/>
          </a:p>
          <a:p>
            <a:pPr marL="285750" indent="-285750">
              <a:buFontTx/>
              <a:buChar char="-"/>
            </a:pPr>
            <a:r>
              <a:rPr lang="ru-RU" sz="2000" dirty="0" smtClean="0"/>
              <a:t>развитие </a:t>
            </a:r>
            <a:r>
              <a:rPr lang="ru-RU" sz="2000" i="1" dirty="0"/>
              <a:t>образовательной робототехники</a:t>
            </a:r>
            <a:r>
              <a:rPr lang="ru-RU" sz="2000" dirty="0"/>
              <a:t> на базе школьных технопарков и ОО</a:t>
            </a:r>
            <a:r>
              <a:rPr lang="ru-RU" sz="20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altLang="ru-RU" sz="2000" dirty="0"/>
              <a:t>сетевое взаимодействие образовательных учреждений, осуществляющих дополнительную (углубленную) подготовку по физико-математическому, естественнонаучному, информационно-технологическому и агротехнологическому направлениям;</a:t>
            </a:r>
          </a:p>
          <a:p>
            <a:pPr marL="285750" indent="-285750">
              <a:buFontTx/>
              <a:buChar char="-"/>
            </a:pPr>
            <a:r>
              <a:rPr lang="ru-RU" altLang="ru-RU" sz="2000" dirty="0"/>
              <a:t>сетевое взаимодействие естественно-математических лабораторий (межшкольное, межмуниципальное) с профильными вузами Тюменской области;</a:t>
            </a:r>
          </a:p>
          <a:p>
            <a:pPr marL="285750" indent="-285750">
              <a:buFontTx/>
              <a:buChar char="-"/>
            </a:pPr>
            <a:r>
              <a:rPr lang="ru-RU" altLang="ru-RU" sz="2000" dirty="0"/>
              <a:t>совершенствование математического образования в рамках реализации Концепции математического образования в РФ</a:t>
            </a:r>
            <a:r>
              <a:rPr lang="ru-RU" altLang="ru-RU" sz="20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altLang="ru-RU" sz="2000" dirty="0" smtClean="0"/>
              <a:t>Реализация проекта «Развитие непрерывного аграрного образования»;</a:t>
            </a:r>
          </a:p>
          <a:p>
            <a:r>
              <a:rPr lang="ru-RU" sz="2000" dirty="0" smtClean="0"/>
              <a:t>- </a:t>
            </a:r>
            <a:r>
              <a:rPr lang="ru-RU" sz="2000" dirty="0"/>
              <a:t>внедрение </a:t>
            </a:r>
            <a:r>
              <a:rPr lang="en-US" sz="2000" i="1" dirty="0"/>
              <a:t>IT</a:t>
            </a:r>
            <a:r>
              <a:rPr lang="ru-RU" sz="2000" i="1" dirty="0"/>
              <a:t>-обучения</a:t>
            </a:r>
            <a:r>
              <a:rPr lang="ru-RU" sz="2000" dirty="0"/>
              <a:t> в рамках реализации программ дополнительного образования и проектной деятельности;</a:t>
            </a:r>
          </a:p>
          <a:p>
            <a:r>
              <a:rPr lang="ru-RU" sz="2000" dirty="0"/>
              <a:t>- </a:t>
            </a:r>
            <a:r>
              <a:rPr lang="ru-RU" sz="2000" i="1" dirty="0" err="1"/>
              <a:t>профориентационная</a:t>
            </a:r>
            <a:r>
              <a:rPr lang="ru-RU" sz="2000" dirty="0"/>
              <a:t> работа, в том числе</a:t>
            </a:r>
            <a:r>
              <a:rPr lang="ru-RU" sz="2000" b="1" dirty="0"/>
              <a:t> </a:t>
            </a:r>
            <a:r>
              <a:rPr lang="ru-RU" sz="2000" dirty="0"/>
              <a:t>проектирование индивидуальной образовательной траектории, включая подготовку к конкурсным </a:t>
            </a:r>
            <a:r>
              <a:rPr lang="ru-RU" sz="2000" dirty="0" smtClean="0"/>
              <a:t>мероприятиям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535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8139" y="793740"/>
            <a:ext cx="405181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мая 2012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599</a:t>
            </a:r>
          </a:p>
          <a:p>
            <a:pPr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«Правительству Российской Федерации: </a:t>
            </a:r>
          </a:p>
          <a:p>
            <a:pPr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обеспечить реализацию следующих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образования:… </a:t>
            </a:r>
          </a:p>
          <a:p>
            <a:pPr algn="just">
              <a:defRPr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и утверждение в декабре 2013 г.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 развития математического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Российской Федерации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аналитических данных о состоянии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математического образования на различных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уровнях образования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РФ от 24 дек. 2013 г. № 2506-р.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Концепции развития математического образования в РФ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3 апреля 2014 № 265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плана мероприятий по реализации Концепции математического образования в РФ.</a:t>
            </a:r>
          </a:p>
          <a:p>
            <a:pPr algn="just"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968" y="437958"/>
            <a:ext cx="486003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2012 г.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Губернаторские чтения в Тюменской области. Обсуждение проекта Концепции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Январь 2014 г.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рабочая группа по разработке плана мероприятий по реализации Концепции развития математического образования в образовательных организациях Тюменской области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г.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Департамента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и науки Тюменской области от 15.08.2014 № 295/ОД «О реализации Концепции развития математического образования в Тюменской области»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г.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плана мероприятий по реализации Концепции развития математического образования в Тюменской области.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г.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Областного экспертного совета и Общественного совета при Департаменте образования и науки Тюменской области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реализации в Тюменской области Концепции развития математического образования в Российской Федерации»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27.10.2015г.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развитию политехнического образования в образовательных организациях Тюменской области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99404"/>
            <a:ext cx="8335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Процесс разработки Концепции развития математического образования в РФ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1136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900113" y="65088"/>
            <a:ext cx="7775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-RU" altLang="ru-RU" sz="2000" b="1" cap="all" dirty="0" smtClean="0">
                <a:solidFill>
                  <a:srgbClr val="C00000"/>
                </a:solidFill>
                <a:latin typeface="Calibri" pitchFamily="34" charset="0"/>
              </a:rPr>
              <a:t>Инфраструктура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3505200" y="3357563"/>
            <a:ext cx="2660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</a:rPr>
              <a:t>Сетевые лаборатории</a:t>
            </a:r>
          </a:p>
        </p:txBody>
      </p:sp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20638" y="2433638"/>
            <a:ext cx="272256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Классы робототехники и программирования  </a:t>
            </a:r>
            <a:r>
              <a:rPr lang="ru-RU" altLang="ru-RU" sz="16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(11 ОУ)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52388" y="3557588"/>
            <a:ext cx="27559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Практико-ориентированные </a:t>
            </a:r>
            <a:r>
              <a:rPr lang="en-US" altLang="ru-RU" sz="20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IT-</a:t>
            </a: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лаборатории </a:t>
            </a:r>
            <a:r>
              <a:rPr lang="ru-RU" altLang="ru-RU" sz="16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(10 ОУ)</a:t>
            </a: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6200775" y="676275"/>
            <a:ext cx="29686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Центр робототехники и автоматизированных систем управления</a:t>
            </a:r>
          </a:p>
        </p:txBody>
      </p:sp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6329363" y="1924050"/>
            <a:ext cx="2754312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Центр прототипирования  </a:t>
            </a:r>
            <a:r>
              <a:rPr lang="ru-RU" altLang="ru-RU" sz="18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(технопарк)</a:t>
            </a:r>
          </a:p>
        </p:txBody>
      </p:sp>
      <p:sp>
        <p:nvSpPr>
          <p:cNvPr id="10248" name="TextBox 8"/>
          <p:cNvSpPr txBox="1">
            <a:spLocks noChangeArrowheads="1"/>
          </p:cNvSpPr>
          <p:nvPr/>
        </p:nvSpPr>
        <p:spPr bwMode="auto">
          <a:xfrm>
            <a:off x="52388" y="4733925"/>
            <a:ext cx="276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Областная физико-математическая школа</a:t>
            </a:r>
          </a:p>
        </p:txBody>
      </p:sp>
      <p:sp>
        <p:nvSpPr>
          <p:cNvPr id="10249" name="TextBox 9"/>
          <p:cNvSpPr txBox="1">
            <a:spLocks noChangeArrowheads="1"/>
          </p:cNvSpPr>
          <p:nvPr/>
        </p:nvSpPr>
        <p:spPr bwMode="auto">
          <a:xfrm>
            <a:off x="6432550" y="3297238"/>
            <a:ext cx="2654300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355600" algn="l"/>
              </a:tabLst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355600" algn="l"/>
              </a:tabLst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355600" algn="l"/>
              </a:tabLst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355600" algn="l"/>
              </a:tabLst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3556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3556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3556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3556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tabLst>
                <a:tab pos="355600" algn="l"/>
              </a:tabLst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Школа одарённых ТюмГУ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Школа инженерного резерва ТюмГНГУ</a:t>
            </a:r>
          </a:p>
        </p:txBody>
      </p:sp>
      <p:sp>
        <p:nvSpPr>
          <p:cNvPr id="10250" name="TextBox 11"/>
          <p:cNvSpPr txBox="1">
            <a:spLocks noChangeArrowheads="1"/>
          </p:cNvSpPr>
          <p:nvPr/>
        </p:nvSpPr>
        <p:spPr bwMode="auto">
          <a:xfrm>
            <a:off x="20638" y="5564188"/>
            <a:ext cx="3830637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Региональный Центр развития робототехники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(Тюменский педагогический колледж)</a:t>
            </a:r>
          </a:p>
        </p:txBody>
      </p:sp>
      <p:sp>
        <p:nvSpPr>
          <p:cNvPr id="10251" name="TextBox 14"/>
          <p:cNvSpPr txBox="1">
            <a:spLocks noChangeArrowheads="1"/>
          </p:cNvSpPr>
          <p:nvPr/>
        </p:nvSpPr>
        <p:spPr bwMode="auto">
          <a:xfrm>
            <a:off x="68263" y="65088"/>
            <a:ext cx="259397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tx1"/>
                </a:solidFill>
                <a:latin typeface="Calibri" pitchFamily="34" charset="0"/>
              </a:rPr>
              <a:t>Образовательные организации с дополнительным (углубленным) изучением отдельных предметов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31840" y="273141"/>
            <a:ext cx="2660114" cy="50286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b="1" dirty="0"/>
          </a:p>
          <a:p>
            <a:pPr algn="ctr" eaLnBrk="1" hangingPunct="1">
              <a:defRPr/>
            </a:pPr>
            <a:r>
              <a:rPr lang="ru-RU" sz="2000" b="1" dirty="0">
                <a:latin typeface="Calibri" panose="020F0502020204030204" pitchFamily="34" charset="0"/>
              </a:rPr>
              <a:t>ТОГИРРО</a:t>
            </a:r>
          </a:p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10255" name="TextBox 16"/>
          <p:cNvSpPr txBox="1">
            <a:spLocks noChangeArrowheads="1"/>
          </p:cNvSpPr>
          <p:nvPr/>
        </p:nvSpPr>
        <p:spPr bwMode="auto">
          <a:xfrm>
            <a:off x="3506788" y="2693988"/>
            <a:ext cx="24114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</a:rPr>
              <a:t>Стажировочные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</a:rPr>
              <a:t>площадки </a:t>
            </a:r>
          </a:p>
        </p:txBody>
      </p:sp>
      <p:sp>
        <p:nvSpPr>
          <p:cNvPr id="10256" name="TextBox 17"/>
          <p:cNvSpPr txBox="1">
            <a:spLocks noChangeArrowheads="1"/>
          </p:cNvSpPr>
          <p:nvPr/>
        </p:nvSpPr>
        <p:spPr bwMode="auto">
          <a:xfrm>
            <a:off x="3557588" y="3757613"/>
            <a:ext cx="2555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>
                <a:solidFill>
                  <a:schemeClr val="tx1"/>
                </a:solidFill>
                <a:latin typeface="Calibri" pitchFamily="34" charset="0"/>
              </a:rPr>
              <a:t>Многопрофильные смены</a:t>
            </a:r>
          </a:p>
        </p:txBody>
      </p:sp>
      <p:sp>
        <p:nvSpPr>
          <p:cNvPr id="10257" name="TextBox 1"/>
          <p:cNvSpPr txBox="1">
            <a:spLocks noChangeArrowheads="1"/>
          </p:cNvSpPr>
          <p:nvPr/>
        </p:nvSpPr>
        <p:spPr bwMode="auto">
          <a:xfrm>
            <a:off x="3603625" y="4465638"/>
            <a:ext cx="2755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2000" b="1"/>
              <a:t>Учебно-тренировочные сборы</a:t>
            </a:r>
          </a:p>
        </p:txBody>
      </p:sp>
      <p:sp>
        <p:nvSpPr>
          <p:cNvPr id="10258" name="TextBox 2"/>
          <p:cNvSpPr txBox="1">
            <a:spLocks noChangeArrowheads="1"/>
          </p:cNvSpPr>
          <p:nvPr/>
        </p:nvSpPr>
        <p:spPr bwMode="auto">
          <a:xfrm>
            <a:off x="5352544" y="5441950"/>
            <a:ext cx="379159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ru-RU" altLang="ru-RU" sz="2000" b="1" dirty="0"/>
              <a:t>НОВАТЕК НМЦ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altLang="ru-RU" sz="2000" b="1" dirty="0" smtClean="0"/>
              <a:t>Тюменский нефтяной </a:t>
            </a:r>
            <a:r>
              <a:rPr lang="ru-RU" altLang="ru-RU" sz="2000" b="1" dirty="0"/>
              <a:t>центр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altLang="ru-RU" sz="2000" b="1" dirty="0"/>
              <a:t>СИБУР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131840" y="1316127"/>
            <a:ext cx="2660114" cy="121584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b="1" dirty="0"/>
          </a:p>
          <a:p>
            <a:pPr algn="ctr" eaLnBrk="1" hangingPunct="1">
              <a:defRPr/>
            </a:pPr>
            <a:r>
              <a:rPr lang="ru-RU" sz="2000" b="1" dirty="0">
                <a:latin typeface="Calibri" panose="020F0502020204030204" pitchFamily="34" charset="0"/>
              </a:rPr>
              <a:t>Кафедра ЕМО.</a:t>
            </a:r>
          </a:p>
          <a:p>
            <a:pPr algn="ctr" eaLnBrk="1" hangingPunct="1">
              <a:defRPr/>
            </a:pPr>
            <a:r>
              <a:rPr lang="ru-RU" sz="2000" b="1" dirty="0">
                <a:latin typeface="Calibri" panose="020F0502020204030204" pitchFamily="34" charset="0"/>
              </a:rPr>
              <a:t>Региональный Центр по работе  с одаренными детьми</a:t>
            </a:r>
          </a:p>
          <a:p>
            <a:pPr algn="ctr" eaLnBrk="1" hangingPunct="1">
              <a:defRPr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284663" y="776288"/>
            <a:ext cx="0" cy="539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276600" y="2532063"/>
            <a:ext cx="0" cy="2201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10255" idx="1"/>
          </p:cNvCxnSpPr>
          <p:nvPr/>
        </p:nvCxnSpPr>
        <p:spPr>
          <a:xfrm flipH="1" flipV="1">
            <a:off x="3276600" y="3048000"/>
            <a:ext cx="230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3338513" y="3616325"/>
            <a:ext cx="2317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3341688" y="3933825"/>
            <a:ext cx="2301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3325813" y="4733925"/>
            <a:ext cx="2317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61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Объект 8" descr="logo_olimpсеребро"/>
          <p:cNvPicPr>
            <a:picLocks noGrp="1"/>
          </p:cNvPicPr>
          <p:nvPr>
            <p:ph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4048" y="512251"/>
            <a:ext cx="1512168" cy="1397552"/>
          </a:xfrm>
        </p:spPr>
      </p:pic>
      <p:pic>
        <p:nvPicPr>
          <p:cNvPr id="12" name="Рисунок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30" y="928688"/>
            <a:ext cx="2088232" cy="20267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5455" y="970602"/>
            <a:ext cx="1942529" cy="19848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269" name="Прямоугольник 3"/>
          <p:cNvSpPr>
            <a:spLocks noChangeArrowheads="1"/>
          </p:cNvSpPr>
          <p:nvPr/>
        </p:nvSpPr>
        <p:spPr bwMode="auto">
          <a:xfrm>
            <a:off x="-20638" y="6350"/>
            <a:ext cx="4572001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 b="1">
                <a:solidFill>
                  <a:srgbClr val="C00000"/>
                </a:solidFill>
                <a:latin typeface="Calibri" pitchFamily="34" charset="0"/>
              </a:rPr>
              <a:t>ОТ ИССЛЕДОВАНИЙ К ИЗОБРЕТЕНИЯМ…</a:t>
            </a:r>
            <a:r>
              <a:rPr lang="ru-RU" altLang="ru-RU" sz="1800">
                <a:solidFill>
                  <a:srgbClr val="C00000"/>
                </a:solidFill>
                <a:latin typeface="Calibri" pitchFamily="34" charset="0"/>
              </a:rPr>
              <a:t/>
            </a:r>
            <a:br>
              <a:rPr lang="ru-RU" altLang="ru-RU" sz="1800">
                <a:solidFill>
                  <a:srgbClr val="C00000"/>
                </a:solidFill>
                <a:latin typeface="Calibri" pitchFamily="34" charset="0"/>
              </a:rPr>
            </a:br>
            <a:r>
              <a:rPr lang="ru-RU" altLang="ru-RU" sz="1800" b="1">
                <a:solidFill>
                  <a:srgbClr val="C00000"/>
                </a:solidFill>
                <a:latin typeface="Calibri" pitchFamily="34" charset="0"/>
              </a:rPr>
              <a:t>ОБЛАСТНОЙ НАУЧНЫЙ ФОРУМ МОЛОДЫХ ИССЛЕДОВАТЕЛЕЙ «ШАГ В БУДУЩЕЕ»</a:t>
            </a:r>
            <a:endParaRPr lang="ru-RU" altLang="ru-RU" sz="180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11270" name="Group 2"/>
          <p:cNvGrpSpPr>
            <a:grpSpLocks/>
          </p:cNvGrpSpPr>
          <p:nvPr/>
        </p:nvGrpSpPr>
        <p:grpSpPr bwMode="auto">
          <a:xfrm>
            <a:off x="177800" y="3078163"/>
            <a:ext cx="2308225" cy="2266950"/>
            <a:chOff x="13417" y="7701"/>
            <a:chExt cx="2630" cy="3605"/>
          </a:xfrm>
        </p:grpSpPr>
        <p:graphicFrame>
          <p:nvGraphicFramePr>
            <p:cNvPr id="11274" name="Объект 18"/>
            <p:cNvGraphicFramePr>
              <a:graphicFrameLocks noChangeAspect="1"/>
            </p:cNvGraphicFramePr>
            <p:nvPr/>
          </p:nvGraphicFramePr>
          <p:xfrm>
            <a:off x="13630" y="8217"/>
            <a:ext cx="2005" cy="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r:id="rId7" imgW="6176880" imgH="9037800" progId="">
                    <p:embed/>
                  </p:oleObj>
                </mc:Choice>
                <mc:Fallback>
                  <p:oleObj r:id="rId7" imgW="6176880" imgH="903780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30" y="8217"/>
                          <a:ext cx="2005" cy="2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5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3417" y="7701"/>
              <a:ext cx="2630" cy="3605"/>
            </a:xfrm>
            <a:prstGeom prst="rect">
              <a:avLst/>
            </a:prstGeom>
          </p:spPr>
          <p:txBody>
            <a:bodyPr wrap="none" fromWordArt="1">
              <a:prstTxWarp prst="textArchUpPour">
                <a:avLst>
                  <a:gd name="adj1" fmla="val 8016876"/>
                  <a:gd name="adj2" fmla="val 49259"/>
                </a:avLst>
              </a:prstTxWarp>
            </a:bodyPr>
            <a:lstStyle/>
            <a:p>
              <a:pPr algn="ctr"/>
              <a:r>
                <a:rPr lang="ru-RU" sz="2400" kern="10">
                  <a:ln w="9525">
                    <a:solidFill>
                      <a:srgbClr val="004182"/>
                    </a:solidFill>
                    <a:round/>
                    <a:headEnd/>
                    <a:tailEnd/>
                  </a:ln>
                  <a:solidFill>
                    <a:srgbClr val="004182"/>
                  </a:solidFill>
                  <a:latin typeface="Arial"/>
                  <a:cs typeface="Arial"/>
                </a:rPr>
                <a:t>Интеллектуальный марафон учеников-занковцев </a:t>
              </a:r>
            </a:p>
            <a:p>
              <a:pPr algn="ctr"/>
              <a:r>
                <a:rPr lang="ru-RU" sz="2400" kern="10">
                  <a:ln w="9525">
                    <a:solidFill>
                      <a:srgbClr val="004182"/>
                    </a:solidFill>
                    <a:round/>
                    <a:headEnd/>
                    <a:tailEnd/>
                  </a:ln>
                  <a:solidFill>
                    <a:srgbClr val="004182"/>
                  </a:solidFill>
                  <a:latin typeface="Arial"/>
                  <a:cs typeface="Arial"/>
                </a:rPr>
                <a:t>Тюменской области</a:t>
              </a:r>
            </a:p>
          </p:txBody>
        </p:sp>
        <p:grpSp>
          <p:nvGrpSpPr>
            <p:cNvPr id="11276" name="Group 6"/>
            <p:cNvGrpSpPr>
              <a:grpSpLocks/>
            </p:cNvGrpSpPr>
            <p:nvPr/>
          </p:nvGrpSpPr>
          <p:grpSpPr bwMode="auto">
            <a:xfrm>
              <a:off x="14009" y="9023"/>
              <a:ext cx="1565" cy="2038"/>
              <a:chOff x="3902" y="8676"/>
              <a:chExt cx="5476" cy="7763"/>
            </a:xfrm>
          </p:grpSpPr>
          <p:grpSp>
            <p:nvGrpSpPr>
              <p:cNvPr id="11277" name="Group 7"/>
              <p:cNvGrpSpPr>
                <a:grpSpLocks/>
              </p:cNvGrpSpPr>
              <p:nvPr/>
            </p:nvGrpSpPr>
            <p:grpSpPr bwMode="auto">
              <a:xfrm>
                <a:off x="3902" y="8676"/>
                <a:ext cx="5476" cy="7763"/>
                <a:chOff x="5566" y="11220"/>
                <a:chExt cx="6790" cy="7855"/>
              </a:xfrm>
            </p:grpSpPr>
            <p:pic>
              <p:nvPicPr>
                <p:cNvPr id="20" name="Picture 8" descr="C41-07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66" y="11220"/>
                  <a:ext cx="6790" cy="7855"/>
                </a:xfrm>
                <a:prstGeom prst="roundRect">
                  <a:avLst/>
                </a:prstGeom>
                <a:ln>
                  <a:noFill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1281" name="WordArt 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281" y="11754"/>
                  <a:ext cx="1980" cy="900"/>
                </a:xfrm>
                <a:prstGeom prst="rect">
                  <a:avLst/>
                </a:prstGeom>
              </p:spPr>
              <p:txBody>
                <a:bodyPr wrap="none" fromWordArt="1">
                  <a:prstTxWarp prst="textWave1">
                    <a:avLst>
                      <a:gd name="adj1" fmla="val 20644"/>
                      <a:gd name="adj2" fmla="val -333"/>
                    </a:avLst>
                  </a:prstTxWarp>
                </a:bodyPr>
                <a:lstStyle/>
                <a:p>
                  <a:pPr algn="ctr"/>
                  <a:r>
                    <a:rPr lang="ru-RU" sz="3200" i="1" kern="10">
                      <a:ln w="9525">
                        <a:solidFill>
                          <a:srgbClr val="FFFFFF"/>
                        </a:solidFill>
                        <a:round/>
                        <a:headEnd/>
                        <a:tailEnd/>
                      </a:ln>
                      <a:solidFill>
                        <a:srgbClr val="FFFFFF"/>
                      </a:solidFill>
                      <a:latin typeface="Monotype Corsiva"/>
                    </a:rPr>
                    <a:t>Занковец</a:t>
                  </a:r>
                </a:p>
              </p:txBody>
            </p:sp>
          </p:grpSp>
          <p:pic>
            <p:nvPicPr>
              <p:cNvPr id="18" name="Picture 10" descr="41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82849">
                <a:off x="6713" y="9392"/>
                <a:ext cx="1800" cy="2182"/>
              </a:xfrm>
              <a:prstGeom prst="roundRect">
                <a:avLst/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11" descr="41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600477">
                <a:off x="4221" y="9441"/>
                <a:ext cx="1800" cy="1992"/>
              </a:xfrm>
              <a:prstGeom prst="roundRect">
                <a:avLst/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22" name="Рисунок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800" y="5494185"/>
            <a:ext cx="2625495" cy="12098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272" name="Прямоугольник 1"/>
          <p:cNvSpPr>
            <a:spLocks noChangeArrowheads="1"/>
          </p:cNvSpPr>
          <p:nvPr/>
        </p:nvSpPr>
        <p:spPr bwMode="auto">
          <a:xfrm>
            <a:off x="2803292" y="3447495"/>
            <a:ext cx="6340705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ru-RU" altLang="ru-RU" sz="1600" b="1" dirty="0" smtClean="0"/>
              <a:t>Развитие </a:t>
            </a:r>
            <a:r>
              <a:rPr lang="ru-RU" altLang="ru-RU" sz="1600" b="1" dirty="0"/>
              <a:t>политехнического </a:t>
            </a:r>
            <a:r>
              <a:rPr lang="ru-RU" altLang="ru-RU" sz="1600" b="1" dirty="0" smtClean="0"/>
              <a:t>образования в ОО.</a:t>
            </a:r>
            <a:endParaRPr lang="ru-RU" altLang="ru-RU" sz="1600" b="1" dirty="0"/>
          </a:p>
          <a:p>
            <a:pPr eaLnBrk="1" hangingPunct="1">
              <a:buFont typeface="Arial" pitchFamily="34" charset="0"/>
              <a:buChar char="•"/>
            </a:pPr>
            <a:r>
              <a:rPr lang="ru-RU" altLang="ru-RU" sz="1600" b="1" dirty="0"/>
              <a:t>Областная олимпиада младших школьников.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ru-RU" altLang="ru-RU" sz="1600" b="1" dirty="0" smtClean="0"/>
              <a:t>Языковое </a:t>
            </a:r>
            <a:r>
              <a:rPr lang="ru-RU" altLang="ru-RU" sz="1600" b="1" dirty="0"/>
              <a:t>развитие личности в системе общего </a:t>
            </a:r>
            <a:r>
              <a:rPr lang="ru-RU" altLang="ru-RU" sz="1600" b="1" dirty="0" smtClean="0"/>
              <a:t>образования.</a:t>
            </a:r>
            <a:endParaRPr lang="ru-RU" altLang="ru-RU" sz="1600" b="1" dirty="0"/>
          </a:p>
          <a:p>
            <a:pPr eaLnBrk="1" hangingPunct="1">
              <a:buFont typeface="Arial" pitchFamily="34" charset="0"/>
              <a:buChar char="•"/>
            </a:pPr>
            <a:r>
              <a:rPr lang="ru-RU" altLang="ru-RU" sz="1600" dirty="0"/>
              <a:t>Областной проект-игра</a:t>
            </a:r>
            <a:r>
              <a:rPr lang="ru-RU" altLang="ru-RU" sz="1600" b="1" dirty="0"/>
              <a:t> «Квадрат Декарта</a:t>
            </a:r>
            <a:r>
              <a:rPr lang="ru-RU" altLang="ru-RU" sz="1600" b="1" dirty="0" smtClean="0"/>
              <a:t>».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Многопрофильные </a:t>
            </a:r>
            <a:r>
              <a:rPr lang="ru-RU" sz="1600" dirty="0"/>
              <a:t>смены</a:t>
            </a:r>
            <a:r>
              <a:rPr lang="ru-RU" sz="1600" b="1" dirty="0"/>
              <a:t>: «Физико-математическая лаборатория»; «Лаборатория образовательной робототехники</a:t>
            </a:r>
            <a:r>
              <a:rPr lang="ru-RU" sz="1600" b="1" dirty="0" smtClean="0"/>
              <a:t>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/>
              <a:t>Проектирование </a:t>
            </a:r>
            <a:r>
              <a:rPr lang="ru-RU" sz="1600" b="1" dirty="0"/>
              <a:t>развивающей предметно-пространственной среды в учреждениях дошкольного образования (</a:t>
            </a:r>
            <a:r>
              <a:rPr lang="ru-RU" sz="1600" b="1" dirty="0" smtClean="0"/>
              <a:t>апробация математического </a:t>
            </a:r>
            <a:r>
              <a:rPr lang="ru-RU" sz="1600" b="1" dirty="0"/>
              <a:t>оборудования в МАДОУ №№ </a:t>
            </a:r>
            <a:r>
              <a:rPr lang="ru-RU" sz="1600" b="1" dirty="0" smtClean="0"/>
              <a:t>50; </a:t>
            </a:r>
            <a:r>
              <a:rPr lang="ru-RU" sz="1600" b="1" dirty="0"/>
              <a:t>172 г. Тюмени)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Апробация современного оборудования в ОУ </a:t>
            </a:r>
            <a:r>
              <a:rPr lang="ru-RU" sz="1600" b="1" dirty="0" smtClean="0"/>
              <a:t>№ 81; 88 </a:t>
            </a:r>
            <a:r>
              <a:rPr lang="ru-RU" sz="1600" b="1" dirty="0"/>
              <a:t>г. Тюмени (</a:t>
            </a:r>
            <a:r>
              <a:rPr lang="ru-RU" sz="1600" b="1" dirty="0" smtClean="0"/>
              <a:t>Мат-Решка;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Mimio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мобильные естественно-научные лаборатории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ЛабДиск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Гломир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мобильные лаборатории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einsteinTablet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/>
              <a:t>Поддержка педагогов, работающих с ОД</a:t>
            </a:r>
            <a:endParaRPr lang="ru-RU" sz="1600" b="1" dirty="0"/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 eaLnBrk="1" hangingPunct="1">
              <a:buFont typeface="Arial" pitchFamily="34" charset="0"/>
              <a:buChar char="•"/>
            </a:pPr>
            <a:endParaRPr lang="ru-RU" alt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537200" y="176213"/>
            <a:ext cx="3606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cap="all" dirty="0">
                <a:solidFill>
                  <a:srgbClr val="C00000"/>
                </a:solidFill>
              </a:rPr>
              <a:t>Олимпиадное движение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7777" y="3078163"/>
            <a:ext cx="600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Региональные проекты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91510" y="785936"/>
            <a:ext cx="26524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Турнир имени М.В. </a:t>
            </a:r>
            <a:r>
              <a:rPr lang="ru-RU" sz="1600" dirty="0" smtClean="0"/>
              <a:t>Ломоносова.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Турнир </a:t>
            </a:r>
            <a:r>
              <a:rPr lang="ru-RU" sz="1600" dirty="0" smtClean="0"/>
              <a:t>городов.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/>
              <a:t>Всесибирская</a:t>
            </a:r>
            <a:r>
              <a:rPr lang="ru-RU" sz="1600" dirty="0"/>
              <a:t> олимпиада </a:t>
            </a:r>
            <a:r>
              <a:rPr lang="ru-RU" sz="1600" dirty="0" smtClean="0"/>
              <a:t>школьников.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err="1" smtClean="0"/>
              <a:t>Фоксфорд</a:t>
            </a:r>
            <a:r>
              <a:rPr lang="ru-RU" sz="1600" dirty="0" smtClean="0"/>
              <a:t> (</a:t>
            </a:r>
            <a:r>
              <a:rPr lang="ru-RU" sz="1600" dirty="0" err="1" smtClean="0"/>
              <a:t>матем</a:t>
            </a:r>
            <a:r>
              <a:rPr lang="ru-RU" sz="1600" dirty="0" smtClean="0"/>
              <a:t>., Физика)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3993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7" y="269864"/>
            <a:ext cx="9059144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Конференции: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2014 г. </a:t>
            </a:r>
            <a:r>
              <a:rPr lang="ru-RU" b="1" dirty="0" smtClean="0"/>
              <a:t>Всероссийская научно-практическая конференция</a:t>
            </a:r>
            <a:r>
              <a:rPr lang="ru-RU" b="1" cap="all" dirty="0" smtClean="0"/>
              <a:t> </a:t>
            </a:r>
            <a:r>
              <a:rPr lang="ru-RU" b="1" cap="all" dirty="0"/>
              <a:t>«М</a:t>
            </a:r>
            <a:r>
              <a:rPr lang="ru-RU" b="1" dirty="0"/>
              <a:t>атематика и информационные технологии в естественнонаучном образовании»</a:t>
            </a:r>
            <a:r>
              <a:rPr lang="ru-RU" dirty="0"/>
              <a:t> (совместно с </a:t>
            </a:r>
            <a:r>
              <a:rPr lang="ru-RU" dirty="0" err="1"/>
              <a:t>ТюмГУ</a:t>
            </a:r>
            <a:r>
              <a:rPr lang="ru-RU" dirty="0" smtClean="0"/>
              <a:t>). Секция «Школьное математическое образование». Дискуссионная площадка </a:t>
            </a:r>
            <a:r>
              <a:rPr lang="ru-RU" dirty="0"/>
              <a:t>по вопросам реализации концепции математического образования (</a:t>
            </a:r>
            <a:r>
              <a:rPr lang="ru-RU" dirty="0" err="1"/>
              <a:t>форсайт</a:t>
            </a:r>
            <a:r>
              <a:rPr lang="ru-RU" dirty="0"/>
              <a:t>-игра</a:t>
            </a:r>
            <a:r>
              <a:rPr lang="ru-RU" dirty="0" smtClean="0"/>
              <a:t>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2014, 2015 гг. Межрегиональная научно-практическая конференция </a:t>
            </a:r>
            <a:r>
              <a:rPr lang="ru-RU" b="1" dirty="0"/>
              <a:t>«Интеграция в преподавании предметов естественно-математического цикла и информатики: механизмы и средства</a:t>
            </a:r>
            <a:r>
              <a:rPr lang="ru-RU" b="1" dirty="0" smtClean="0"/>
              <a:t>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2014 г. Городская научно-практическая </a:t>
            </a:r>
            <a:r>
              <a:rPr lang="ru-RU" dirty="0"/>
              <a:t>конференция </a:t>
            </a:r>
            <a:r>
              <a:rPr lang="ru-RU" b="1" dirty="0"/>
              <a:t>«Методические и дидактические аспекты реализации Концепции математического образования»</a:t>
            </a:r>
            <a:r>
              <a:rPr lang="ru-RU" dirty="0"/>
              <a:t> </a:t>
            </a:r>
            <a:r>
              <a:rPr lang="ru-RU" dirty="0" smtClean="0"/>
              <a:t>(г</a:t>
            </a:r>
            <a:r>
              <a:rPr lang="ru-RU" dirty="0"/>
              <a:t>. </a:t>
            </a:r>
            <a:r>
              <a:rPr lang="ru-RU" dirty="0" smtClean="0"/>
              <a:t>Тюмень).</a:t>
            </a:r>
            <a:endParaRPr lang="ru-RU" b="1" dirty="0"/>
          </a:p>
          <a:p>
            <a:r>
              <a:rPr lang="ru-RU" b="1" dirty="0" smtClean="0"/>
              <a:t>Рекомендации, пособия: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2014 г. Методические рекомендации </a:t>
            </a:r>
            <a:r>
              <a:rPr lang="ru-RU" b="1" dirty="0"/>
              <a:t>«Анализ учебно-методических комплексов по математике».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2015 г. Методические рекомендации </a:t>
            </a:r>
            <a:r>
              <a:rPr lang="ru-RU" b="1" dirty="0" smtClean="0"/>
              <a:t>«Совершенствование </a:t>
            </a:r>
            <a:r>
              <a:rPr lang="ru-RU" b="1" dirty="0"/>
              <a:t>математического образования: проблемы и пути решения».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2015 </a:t>
            </a:r>
            <a:r>
              <a:rPr lang="ru-RU" dirty="0"/>
              <a:t>г. </a:t>
            </a:r>
            <a:r>
              <a:rPr lang="ru-RU" dirty="0" smtClean="0"/>
              <a:t>Сборник </a:t>
            </a:r>
            <a:r>
              <a:rPr lang="ru-RU" dirty="0"/>
              <a:t>инструктивно-методических материалов </a:t>
            </a:r>
            <a:r>
              <a:rPr lang="ru-RU" b="1" dirty="0"/>
              <a:t>«Проектирование </a:t>
            </a:r>
            <a:r>
              <a:rPr lang="ru-RU" b="1" dirty="0" err="1"/>
              <a:t>профориентационной</a:t>
            </a:r>
            <a:r>
              <a:rPr lang="ru-RU" b="1" dirty="0"/>
              <a:t> работы в образовательной организации» </a:t>
            </a:r>
            <a:r>
              <a:rPr lang="ru-RU" dirty="0"/>
              <a:t>в рамках реализации проекта «Политехническая школа</a:t>
            </a:r>
            <a:r>
              <a:rPr lang="ru-RU" dirty="0" smtClean="0"/>
              <a:t>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2015 г. Методические рекомендации </a:t>
            </a:r>
            <a:r>
              <a:rPr lang="ru-RU" dirty="0" smtClean="0"/>
              <a:t>«</a:t>
            </a:r>
            <a:r>
              <a:rPr lang="ru-RU" b="1" dirty="0" smtClean="0"/>
              <a:t>Школьная </a:t>
            </a:r>
            <a:r>
              <a:rPr lang="ru-RU" b="1" dirty="0"/>
              <a:t>неуспеваемость: </a:t>
            </a:r>
            <a:r>
              <a:rPr lang="ru-RU" b="1" dirty="0" smtClean="0"/>
              <a:t>технологии </a:t>
            </a:r>
            <a:r>
              <a:rPr lang="ru-RU" b="1" dirty="0"/>
              <a:t>работы с </a:t>
            </a:r>
            <a:r>
              <a:rPr lang="ru-RU" b="1" dirty="0" err="1" smtClean="0"/>
              <a:t>низкомотивированными</a:t>
            </a:r>
            <a:r>
              <a:rPr lang="ru-RU" b="1" dirty="0" smtClean="0"/>
              <a:t> обучающимися».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2015 г. Методические рекомендации </a:t>
            </a:r>
            <a:r>
              <a:rPr lang="ru-RU" dirty="0" smtClean="0"/>
              <a:t>«</a:t>
            </a:r>
            <a:r>
              <a:rPr lang="ru-RU" b="1" dirty="0" smtClean="0"/>
              <a:t>Организация</a:t>
            </a:r>
            <a:r>
              <a:rPr lang="ru-RU" b="1" dirty="0"/>
              <a:t>, содержание и технологии работы с высокомотивированными </a:t>
            </a:r>
            <a:r>
              <a:rPr lang="ru-RU" b="1" dirty="0" smtClean="0"/>
              <a:t>детьми» </a:t>
            </a:r>
            <a:endParaRPr lang="ru-RU" dirty="0"/>
          </a:p>
          <a:p>
            <a:endParaRPr lang="ru-RU" dirty="0" smtClean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75982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Научно-методическое сопровождение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3482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1042988" y="188913"/>
            <a:ext cx="756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Приоритеты работы с детской одаренностью</a:t>
            </a: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250825" y="1592263"/>
            <a:ext cx="82089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b="1" dirty="0">
                <a:solidFill>
                  <a:srgbClr val="9933FF"/>
                </a:solidFill>
              </a:rPr>
              <a:t>Цель </a:t>
            </a:r>
            <a:r>
              <a:rPr lang="ru-RU" altLang="ru-RU" dirty="0"/>
              <a:t>– создание пространства возможностей для выявления и сопровождения детской	 одаренности.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8" y="2349500"/>
            <a:ext cx="8856662" cy="4246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dirty="0"/>
              <a:t>Направления организационно-педагогической деятельности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FF0000"/>
                </a:solidFill>
              </a:rPr>
              <a:t>Проектирование и апробация особых моделей </a:t>
            </a:r>
            <a:r>
              <a:rPr lang="ru-RU" b="1" dirty="0">
                <a:solidFill>
                  <a:srgbClr val="FF0000"/>
                </a:solidFill>
              </a:rPr>
              <a:t>работы с детской одаренностью:  </a:t>
            </a:r>
            <a:r>
              <a:rPr lang="ru-RU" b="1" dirty="0" err="1">
                <a:solidFill>
                  <a:srgbClr val="FF0000"/>
                </a:solidFill>
              </a:rPr>
              <a:t>компетентностная</a:t>
            </a:r>
            <a:r>
              <a:rPr lang="ru-RU" b="1" dirty="0">
                <a:solidFill>
                  <a:srgbClr val="FF0000"/>
                </a:solidFill>
              </a:rPr>
              <a:t> модель; модель «интенсивного развития»; модель интеграции основных и дополнительных общеобразовательных программ (общеразвивающих и предпрофессиональных)…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rgbClr val="FF0000"/>
                </a:solidFill>
              </a:rPr>
              <a:t>Выработка инновационных стратегий работы с детской одаренностью, обусловленных социокультурно спецификой региона: рекордные стратегии; </a:t>
            </a:r>
            <a:r>
              <a:rPr lang="ru-RU" dirty="0" err="1">
                <a:solidFill>
                  <a:srgbClr val="FF0000"/>
                </a:solidFill>
              </a:rPr>
              <a:t>компетентностные</a:t>
            </a:r>
            <a:r>
              <a:rPr lang="ru-RU" dirty="0">
                <a:solidFill>
                  <a:srgbClr val="FF0000"/>
                </a:solidFill>
              </a:rPr>
              <a:t> практики; дистанционное образование как ресурс обнаружения одаренности; детско-взрослые образовательные производства…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rgbClr val="00B050"/>
                </a:solidFill>
              </a:rPr>
              <a:t>Технологии развития детской одаренности: когнитивная технология; очно-заочное и семейное обучение; проектные технологии; технологии </a:t>
            </a:r>
            <a:r>
              <a:rPr lang="ru-RU" b="1" dirty="0" err="1">
                <a:solidFill>
                  <a:srgbClr val="00B050"/>
                </a:solidFill>
              </a:rPr>
              <a:t>межвозрастного</a:t>
            </a:r>
            <a:r>
              <a:rPr lang="ru-RU" b="1" dirty="0">
                <a:solidFill>
                  <a:srgbClr val="00B050"/>
                </a:solidFill>
              </a:rPr>
              <a:t> и детско-взрослого взаимодействия; производственные практики; инженерные технологии; визуальные технологии;  технологии культурной политики…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ru-RU" b="1" dirty="0">
                <a:solidFill>
                  <a:srgbClr val="00B050"/>
                </a:solidFill>
              </a:rPr>
              <a:t>Проектирование и реализация индивидуальных траекторий развития: от диагностики и сопровождения к продуктивности (достижение рекордных целей).</a:t>
            </a:r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250825" y="836613"/>
            <a:ext cx="8497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b="1" dirty="0"/>
              <a:t>Идея : </a:t>
            </a:r>
            <a:r>
              <a:rPr lang="ru-RU" altLang="ru-RU" dirty="0"/>
              <a:t>Перенастройка системы: от диагностики одаренности – к конструированию </a:t>
            </a:r>
            <a:r>
              <a:rPr lang="ru-RU" altLang="ru-RU" dirty="0" err="1"/>
              <a:t>мотивированности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11975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1042988" y="188913"/>
            <a:ext cx="756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2000" b="1" i="1">
                <a:solidFill>
                  <a:srgbClr val="C00000"/>
                </a:solidFill>
              </a:rPr>
              <a:t>Приоритеты работы с детской одаренностью</a:t>
            </a: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250825" y="1592263"/>
            <a:ext cx="82089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rgbClr val="9933FF"/>
                </a:solidFill>
              </a:rPr>
              <a:t>Цель </a:t>
            </a:r>
            <a:r>
              <a:rPr lang="ru-RU" altLang="ru-RU"/>
              <a:t>– создание пространства возможностей для выявления и сопровождения детской	 одаренности. </a:t>
            </a:r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71438" y="2349500"/>
            <a:ext cx="885666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ru-RU" altLang="ru-RU" b="1" dirty="0"/>
          </a:p>
          <a:p>
            <a:pPr eaLnBrk="1" hangingPunct="1"/>
            <a:r>
              <a:rPr lang="ru-RU" altLang="ru-RU" b="1" dirty="0">
                <a:solidFill>
                  <a:srgbClr val="9933FF"/>
                </a:solidFill>
              </a:rPr>
              <a:t>Механизмы реализации: </a:t>
            </a:r>
          </a:p>
          <a:p>
            <a:pPr eaLnBrk="1" hangingPunct="1"/>
            <a:r>
              <a:rPr lang="ru-RU" altLang="ru-RU" b="1" dirty="0"/>
              <a:t>конструирование </a:t>
            </a:r>
            <a:r>
              <a:rPr lang="ru-RU" altLang="ru-RU" b="1" dirty="0" err="1"/>
              <a:t>мотивированности</a:t>
            </a:r>
            <a:r>
              <a:rPr lang="ru-RU" altLang="ru-RU" b="1" dirty="0"/>
              <a:t>; </a:t>
            </a:r>
          </a:p>
          <a:p>
            <a:pPr eaLnBrk="1" hangingPunct="1"/>
            <a:r>
              <a:rPr lang="ru-RU" altLang="ru-RU" b="1" dirty="0" err="1"/>
              <a:t>полисубъектность</a:t>
            </a:r>
            <a:r>
              <a:rPr lang="ru-RU" altLang="ru-RU" b="1" dirty="0"/>
              <a:t> и разделенная ответственность; </a:t>
            </a:r>
          </a:p>
          <a:p>
            <a:pPr eaLnBrk="1" hangingPunct="1"/>
            <a:r>
              <a:rPr lang="ru-RU" altLang="ru-RU" b="1" dirty="0"/>
              <a:t>интеграция ресурсов сферы образования, культуры, производства; </a:t>
            </a:r>
          </a:p>
          <a:p>
            <a:pPr eaLnBrk="1" hangingPunct="1"/>
            <a:r>
              <a:rPr lang="ru-RU" altLang="ru-RU" b="1" dirty="0"/>
              <a:t>модульный принцип построения учебных планов школ; </a:t>
            </a:r>
          </a:p>
          <a:p>
            <a:pPr eaLnBrk="1" hangingPunct="1"/>
            <a:r>
              <a:rPr lang="ru-RU" altLang="ru-RU" b="1" dirty="0"/>
              <a:t>развивающие и формирующие образовательные пространства (</a:t>
            </a:r>
            <a:r>
              <a:rPr lang="ru-RU" altLang="ru-RU" dirty="0"/>
              <a:t>интерактивные музеи, зоопарки, </a:t>
            </a:r>
            <a:r>
              <a:rPr lang="ru-RU" altLang="ru-RU" dirty="0" err="1"/>
              <a:t>диснейдленды</a:t>
            </a:r>
            <a:r>
              <a:rPr lang="ru-RU" altLang="ru-RU" dirty="0"/>
              <a:t>, специализированные театры и кинотеатры и др.; содержательный и продуктивный досуг (как на уровне проб, так и на уровне устойчивых интересов и хобби); </a:t>
            </a:r>
          </a:p>
          <a:p>
            <a:pPr eaLnBrk="1" hangingPunct="1"/>
            <a:r>
              <a:rPr lang="ru-RU" altLang="ru-RU" b="1" dirty="0"/>
              <a:t>образовательная мобильность </a:t>
            </a:r>
            <a:r>
              <a:rPr lang="ru-RU" altLang="ru-RU" dirty="0"/>
              <a:t>(событийность; образовательный туризм); </a:t>
            </a:r>
            <a:r>
              <a:rPr lang="ru-RU" altLang="ru-RU" b="1" dirty="0"/>
              <a:t>академическое </a:t>
            </a:r>
            <a:r>
              <a:rPr lang="ru-RU" altLang="ru-RU" b="1" dirty="0" err="1"/>
              <a:t>тьюторство</a:t>
            </a:r>
            <a:r>
              <a:rPr lang="ru-RU" altLang="ru-RU" b="1" dirty="0"/>
              <a:t>.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250825" y="836613"/>
            <a:ext cx="84978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b="1"/>
              <a:t>Идея : </a:t>
            </a:r>
            <a:r>
              <a:rPr lang="ru-RU" altLang="ru-RU"/>
              <a:t>Перенастройка системы: от диагностики одаренности – к конструированию мотивированности</a:t>
            </a:r>
          </a:p>
        </p:txBody>
      </p:sp>
    </p:spTree>
    <p:extLst>
      <p:ext uri="{BB962C8B-B14F-4D97-AF65-F5344CB8AC3E}">
        <p14:creationId xmlns:p14="http://schemas.microsoft.com/office/powerpoint/2010/main" val="359045878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3602</TotalTime>
  <Words>1466</Words>
  <Application>Microsoft Office PowerPoint</Application>
  <PresentationFormat>Экран (4:3)</PresentationFormat>
  <Paragraphs>136</Paragraphs>
  <Slides>11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123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семинар</dc:title>
  <dc:creator>123</dc:creator>
  <cp:lastModifiedBy>дл</cp:lastModifiedBy>
  <cp:revision>399</cp:revision>
  <cp:lastPrinted>2014-09-17T07:38:08Z</cp:lastPrinted>
  <dcterms:created xsi:type="dcterms:W3CDTF">2012-04-07T10:22:57Z</dcterms:created>
  <dcterms:modified xsi:type="dcterms:W3CDTF">2015-12-11T04:30:43Z</dcterms:modified>
</cp:coreProperties>
</file>