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93" r:id="rId3"/>
    <p:sldId id="285" r:id="rId4"/>
    <p:sldId id="281" r:id="rId5"/>
    <p:sldId id="284" r:id="rId6"/>
    <p:sldId id="294" r:id="rId7"/>
    <p:sldId id="297" r:id="rId8"/>
    <p:sldId id="290" r:id="rId9"/>
    <p:sldId id="289" r:id="rId10"/>
    <p:sldId id="264" r:id="rId11"/>
    <p:sldId id="262" r:id="rId12"/>
    <p:sldId id="298" r:id="rId13"/>
    <p:sldId id="300" r:id="rId14"/>
    <p:sldId id="267" r:id="rId15"/>
    <p:sldId id="301" r:id="rId16"/>
    <p:sldId id="302" r:id="rId17"/>
    <p:sldId id="303" r:id="rId18"/>
    <p:sldId id="304" r:id="rId19"/>
    <p:sldId id="305" r:id="rId20"/>
    <p:sldId id="306" r:id="rId21"/>
    <p:sldId id="292" r:id="rId22"/>
    <p:sldId id="295" r:id="rId23"/>
    <p:sldId id="296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FFFF66"/>
    <a:srgbClr val="FB11DF"/>
    <a:srgbClr val="FFCCFF"/>
    <a:srgbClr val="FFFFCC"/>
    <a:srgbClr val="A50021"/>
    <a:srgbClr val="13F93F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89541" autoAdjust="0"/>
  </p:normalViewPr>
  <p:slideViewPr>
    <p:cSldViewPr snapToObjects="1">
      <p:cViewPr>
        <p:scale>
          <a:sx n="66" d="100"/>
          <a:sy n="66" d="100"/>
        </p:scale>
        <p:origin x="-84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-1890" y="2316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pPr>
              <a:defRPr/>
            </a:pPr>
            <a:fld id="{BE6C51AC-A41E-4F14-8690-333D4698E1EE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pPr>
              <a:defRPr/>
            </a:pPr>
            <a:fld id="{1292AC1D-63B9-4EF7-AE43-2E9BBE07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75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pPr>
              <a:defRPr/>
            </a:pPr>
            <a:fld id="{8C00F8B0-705D-4423-8B33-956C29DC57A6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pPr>
              <a:defRPr/>
            </a:pPr>
            <a:fld id="{E0F6CFB4-32E3-4FEB-9AAE-BCEB201FC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458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«Развитие областного проекта "</a:t>
            </a:r>
            <a:r>
              <a:rPr lang="ru-RU" dirty="0" err="1" smtClean="0"/>
              <a:t>Агропоколение</a:t>
            </a:r>
            <a:r>
              <a:rPr lang="ru-RU" dirty="0" smtClean="0"/>
              <a:t>" должно распространяться на все муниципальные образования Тюменской области» -такую заинтересованность озвучили депутаты Тюменской областной думы, обсуждая проект в рамках работы комитета по аграрным вопросам и земельным отношениям.</a:t>
            </a:r>
            <a:endParaRPr lang="ru-RU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Так в холле второго этажа возникла целая лаборатория, которая включает в себя</a:t>
            </a:r>
          </a:p>
          <a:p>
            <a:pPr lvl="0"/>
            <a:r>
              <a:rPr lang="ru-RU" dirty="0" smtClean="0"/>
              <a:t>сбор книг, энциклопедий, газет, рассказов, фотографий, брошюр и других материалов. Здесь собраны авторские конспекты, сценарии и дидактические пособия по успешному внедрению проекта в образовательную деятельность.</a:t>
            </a:r>
          </a:p>
          <a:p>
            <a:pPr lvl="0"/>
            <a:r>
              <a:rPr lang="ru-RU" dirty="0" smtClean="0"/>
              <a:t>В лаборатории дети чувствуют себя полноправными исследователями, главными первооткрывателями, «</a:t>
            </a:r>
            <a:r>
              <a:rPr lang="ru-RU" dirty="0" err="1" smtClean="0"/>
              <a:t>знайками</a:t>
            </a:r>
            <a:r>
              <a:rPr lang="ru-RU" dirty="0" smtClean="0"/>
              <a:t>» и «</a:t>
            </a:r>
            <a:r>
              <a:rPr lang="ru-RU" dirty="0" err="1" smtClean="0"/>
              <a:t>умейками</a:t>
            </a:r>
            <a:r>
              <a:rPr lang="ru-RU" dirty="0" smtClean="0"/>
              <a:t>». Зачастую неподдельное удивление малышей, их первые открытия становятся для нас, педагогов настоящей наградой и желанием раскрывать для них все большие таинства нашей жизни на селе.</a:t>
            </a:r>
          </a:p>
          <a:p>
            <a:endParaRPr lang="ru-RU" b="1" dirty="0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723B28-DDA7-4DD2-8CA8-A7FC1A3506C0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6522" algn="just" eaLnBrk="1" hangingPunct="1">
              <a:lnSpc>
                <a:spcPct val="150000"/>
              </a:lnSpc>
            </a:pPr>
            <a:r>
              <a:rPr lang="ru-RU" sz="1100" b="1" dirty="0" smtClean="0"/>
              <a:t>В лаборатории предусмотрены все материалы и оборудования для опытнической деятельности детей.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9BF0BF-7939-4B9A-B858-9DAB4EEB727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помощью смоделированных микро – моделей нам удалось отразить главную на наш взгляд идею –как же мясная, молочная, хлебобулочная продукция попадает к детям на обед</a:t>
            </a:r>
            <a:r>
              <a:rPr lang="ru-RU" baseline="0" dirty="0" smtClean="0"/>
              <a:t> в детском саду.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помощи фотоматериалов,</a:t>
            </a:r>
            <a:r>
              <a:rPr lang="ru-RU" baseline="0" dirty="0" smtClean="0"/>
              <a:t> предоставленных нам ГАПОУ ТО «</a:t>
            </a:r>
            <a:r>
              <a:rPr lang="ru-RU" baseline="0" dirty="0" err="1" smtClean="0"/>
              <a:t>Агротехнологический</a:t>
            </a:r>
            <a:r>
              <a:rPr lang="ru-RU" baseline="0" dirty="0" smtClean="0"/>
              <a:t> колледж», отделения Нижней Тавды дошколята  узнают о  профессиях, которые незаменимы для работы  в сельском хозяйстве. Особенно эта зона привлекает внимание мальчишек – наверняка у кого -то из них закрадется мечта стать механизатором или комбайнером.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6117" y="4722138"/>
            <a:ext cx="5756379" cy="447460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6522"/>
            <a:r>
              <a:rPr lang="ru-RU" b="1" dirty="0" smtClean="0"/>
              <a:t>В подготовительной группе «АБВГД</a:t>
            </a:r>
            <a:r>
              <a:rPr lang="ru-RU" b="1" baseline="0" dirty="0" smtClean="0"/>
              <a:t> – </a:t>
            </a:r>
            <a:r>
              <a:rPr lang="ru-RU" b="1" baseline="0" dirty="0" err="1" smtClean="0"/>
              <a:t>ка</a:t>
            </a:r>
            <a:r>
              <a:rPr lang="ru-RU" b="1" baseline="0" dirty="0" smtClean="0"/>
              <a:t>» все решено - вся группа мечтает стать фермерами и доярками. Дети с удовольствием ухаживают за своими подопечными: коровами, козлятами, барашками, кроликами. Совсем недавно на ферме случилось пополнение – свинка </a:t>
            </a:r>
            <a:r>
              <a:rPr lang="ru-RU" b="1" baseline="0" dirty="0" err="1" smtClean="0"/>
              <a:t>Марфуша</a:t>
            </a:r>
            <a:r>
              <a:rPr lang="ru-RU" b="1" baseline="0" dirty="0" smtClean="0"/>
              <a:t> опоросилась. Дети используя свой жизненный опыт  (на селе есть семьи, которые имеют личное подсобное хозяйство) с удовольствием делятся с ним со своими сверстниками и детьми младшего возраста при организации очередной  игры «Юный фермер»</a:t>
            </a:r>
            <a:endParaRPr lang="ru-RU" b="1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82475-0030-4B1C-A96D-ACA9A2DA162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скучает детвора старшей группы «Радуга», ведь они никто иначе, как «селекционеры». Кто как не они знают как выбирать лучшие семена</a:t>
            </a:r>
            <a:r>
              <a:rPr lang="ru-RU" baseline="0" dirty="0" smtClean="0"/>
              <a:t> для посадки, какой сорт картофеля наиболее подходит для высадки в нашей местности. </a:t>
            </a:r>
            <a:r>
              <a:rPr lang="ru-RU" baseline="0" dirty="0" err="1" smtClean="0"/>
              <a:t>Безних</a:t>
            </a:r>
            <a:r>
              <a:rPr lang="ru-RU" baseline="0" dirty="0" smtClean="0"/>
              <a:t> не один цветник нашего детского сада не заполыхает яркими красками лучших сортов бархатцев, </a:t>
            </a:r>
            <a:r>
              <a:rPr lang="ru-RU" baseline="0" dirty="0" err="1" smtClean="0"/>
              <a:t>петуний,георгинов</a:t>
            </a:r>
            <a:r>
              <a:rPr lang="ru-RU" baseline="0" dirty="0" smtClean="0"/>
              <a:t>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Маленькие исследователи</a:t>
            </a:r>
            <a:r>
              <a:rPr lang="ru-RU" baseline="0" dirty="0" smtClean="0"/>
              <a:t> второй младшей группы «</a:t>
            </a:r>
            <a:r>
              <a:rPr lang="ru-RU" baseline="0" dirty="0" err="1" smtClean="0"/>
              <a:t>Капитошка</a:t>
            </a:r>
            <a:r>
              <a:rPr lang="ru-RU" baseline="0" dirty="0" smtClean="0"/>
              <a:t>» выполняют очень важную миссию: однажды к ним в группу пришла «мама </a:t>
            </a:r>
            <a:r>
              <a:rPr lang="ru-RU" baseline="0" dirty="0" err="1" smtClean="0"/>
              <a:t>страусиха</a:t>
            </a:r>
            <a:r>
              <a:rPr lang="ru-RU" baseline="0" dirty="0" smtClean="0"/>
              <a:t>» со своими страусятами и попросила детей поухаживать за ними(причем еще и яйца принесла в придачу) пока на ферме не починят их загон. Дети охотно согласились принять гостей в своей группе. Они даже и загон для них изготовили и много интересного узнали о жизни страусов, и с большим желанием заботятся о них (</a:t>
            </a:r>
            <a:r>
              <a:rPr lang="ru-RU" baseline="0" dirty="0" err="1" smtClean="0"/>
              <a:t>Кормт</a:t>
            </a:r>
            <a:r>
              <a:rPr lang="ru-RU" baseline="0" dirty="0" smtClean="0"/>
              <a:t>, поят, в чистоте содержат)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мы обзавелись таким большим количеством животных, сама</a:t>
            </a:r>
            <a:r>
              <a:rPr lang="ru-RU" baseline="0" dirty="0" smtClean="0"/>
              <a:t> собой встала необходимость в открытии ветеринарной станции «Айболит». Дети средней группы «Лучики» настоящие профессионалы своего дел- и выслушают, и вылечат, и процедуры необходимые проведут, и лечение назначат, да и доброе слово необычным пациентам скажут. «Скорая </a:t>
            </a:r>
            <a:r>
              <a:rPr lang="ru-RU" baseline="0" dirty="0" err="1" smtClean="0"/>
              <a:t>ветпомощь</a:t>
            </a:r>
            <a:r>
              <a:rPr lang="ru-RU" baseline="0" dirty="0" smtClean="0"/>
              <a:t>» никогда не дремлет, всегда нужно быть на чеку и поспеть в любой уголок детского сада.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Детки первой младшей</a:t>
            </a:r>
            <a:r>
              <a:rPr lang="ru-RU" baseline="0" dirty="0" smtClean="0"/>
              <a:t> группе «</a:t>
            </a:r>
            <a:r>
              <a:rPr lang="ru-RU" baseline="0" dirty="0" err="1" smtClean="0"/>
              <a:t>Топотушки</a:t>
            </a:r>
            <a:r>
              <a:rPr lang="ru-RU" baseline="0" dirty="0" smtClean="0"/>
              <a:t>»</a:t>
            </a:r>
            <a:r>
              <a:rPr lang="ru-RU" dirty="0" smtClean="0"/>
              <a:t> настоящая кладовая</a:t>
            </a:r>
            <a:r>
              <a:rPr lang="ru-RU" baseline="0" dirty="0" smtClean="0"/>
              <a:t> вкусных и полезных рецептов.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Самые маленькие</a:t>
            </a:r>
            <a:r>
              <a:rPr lang="ru-RU" baseline="0" dirty="0" smtClean="0"/>
              <a:t> наши исследователи не отстают от ребят постарше – они уже узнали много интересного о лечебных свойствах лука. Судите сами - у каждого ребенка в группе посажен свой персональный лучок!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связи с этим в нашем детском саду разработан исследовательский проект «Доброе семя, добрый и </a:t>
            </a:r>
            <a:r>
              <a:rPr lang="ru-RU" dirty="0" err="1" smtClean="0"/>
              <a:t>всход</a:t>
            </a:r>
            <a:r>
              <a:rPr lang="ru-RU" dirty="0" smtClean="0"/>
              <a:t>». Данный проект позволяет достигать высоких результатов в усвоении детьми определенных знаний касающихся сельского хозяйства. В реализации проекта участвует 12 педагогических работников и 187 дошколят посещающих наш детский сад.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проект открыт и мы охотно ищем себе друзей и единомышленников. Представители одного из ведомств Нижнетавдинского Муниципального района - ПК «Молоко» посетили наш детский сад с целью активного взаимодействия в рамках нашего проекта, ведь кто, как не они заинтересованы в подготовке аграриев начиная с раннего детства. О нашей встрече расскажет корреспондент газеты «Светлый путь», Надежда </a:t>
            </a:r>
            <a:r>
              <a:rPr lang="ru-RU" dirty="0" err="1" smtClean="0"/>
              <a:t>Клементьева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Мы</a:t>
            </a:r>
            <a:r>
              <a:rPr lang="ru-RU" b="1" baseline="0" dirty="0" smtClean="0"/>
              <a:t> рады любым гостям, кому наши заботы кажутся современными и актуальными.</a:t>
            </a:r>
            <a:endParaRPr lang="ru-RU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8822"/>
            <a:r>
              <a:rPr lang="ru-RU" b="1" dirty="0" smtClean="0">
                <a:solidFill>
                  <a:srgbClr val="C00000"/>
                </a:solidFill>
              </a:rPr>
              <a:t>1.Посетить  фермы, предприятия ПК «Молоко, поля при засеве злаковыми культурами</a:t>
            </a:r>
          </a:p>
          <a:p>
            <a:pPr defTabSz="908822"/>
            <a:r>
              <a:rPr lang="ru-RU" b="1" dirty="0" smtClean="0">
                <a:solidFill>
                  <a:srgbClr val="C00000"/>
                </a:solidFill>
              </a:rPr>
              <a:t>2.Организовать исследовательскую работу на игровых участках детского сада в летний период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3.Организовать на базе нашего корпуса </a:t>
            </a:r>
            <a:r>
              <a:rPr lang="ru-RU" b="1" dirty="0" smtClean="0">
                <a:solidFill>
                  <a:srgbClr val="C00000"/>
                </a:solidFill>
              </a:rPr>
              <a:t>экспериментальную </a:t>
            </a:r>
            <a:r>
              <a:rPr lang="ru-RU" b="1" dirty="0" smtClean="0">
                <a:solidFill>
                  <a:srgbClr val="C00000"/>
                </a:solidFill>
              </a:rPr>
              <a:t>площадку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 развитию областного проекта «</a:t>
            </a:r>
            <a:r>
              <a:rPr lang="ru-RU" b="1" dirty="0" err="1" smtClean="0">
                <a:solidFill>
                  <a:srgbClr val="C00000"/>
                </a:solidFill>
              </a:rPr>
              <a:t>Агропоколение</a:t>
            </a:r>
            <a:r>
              <a:rPr lang="ru-RU" b="1" dirty="0" smtClean="0">
                <a:solidFill>
                  <a:srgbClr val="C00000"/>
                </a:solidFill>
              </a:rPr>
              <a:t>» в 2016 году</a:t>
            </a:r>
          </a:p>
          <a:p>
            <a:pPr defTabSz="908822"/>
            <a:r>
              <a:rPr lang="ru-RU" b="1" dirty="0" smtClean="0">
                <a:solidFill>
                  <a:srgbClr val="C00000"/>
                </a:solidFill>
              </a:rPr>
              <a:t>4.Осветить свой опыт работы на сайте педагогического портала «Детские сады Тюменской области»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/>
            <a:r>
              <a:rPr lang="ru-RU" dirty="0" smtClean="0"/>
              <a:t>Актуальность проекта заключается в том, чтобы доказать , что повышение престижа сельскохозяйственных </a:t>
            </a:r>
            <a:r>
              <a:rPr lang="ru-RU" i="1" dirty="0" smtClean="0"/>
              <a:t>профессий можно начинать с раннего детства, с дошкольного учреждения.</a:t>
            </a:r>
            <a:endParaRPr lang="ru-RU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системы работы по формированию у дошкольников представлений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социальной значимости сельскохозяйственного  труда взрослых.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8822"/>
            <a:r>
              <a:rPr lang="ru-RU" dirty="0" smtClean="0"/>
              <a:t>Метод интегрированного обучения дошкольников, интересы детей и самостоятельная активность дошкольника является основой для определения задач проекта. Без сомнения наш проект выступает как особый механизм взаимодействия семьи и ДОУ.</a:t>
            </a:r>
          </a:p>
          <a:p>
            <a:endParaRPr lang="ru-RU" b="1" dirty="0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F0ADE-D014-4DD3-A100-B0051D70B9E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1-й этап работы над проектом – организационно-подготовительный:</a:t>
            </a:r>
            <a:endParaRPr lang="ru-RU" dirty="0" smtClean="0"/>
          </a:p>
          <a:p>
            <a:pPr lvl="0"/>
            <a:r>
              <a:rPr lang="ru-RU" dirty="0" smtClean="0"/>
              <a:t>- подборка программно-методического обеспечения для реализации проекта;</a:t>
            </a:r>
          </a:p>
          <a:p>
            <a:pPr lvl="0"/>
            <a:r>
              <a:rPr lang="ru-RU" dirty="0" smtClean="0"/>
              <a:t>- изучение опыта педагогов-новаторов по вопросам исследовательской деятельности;</a:t>
            </a:r>
          </a:p>
          <a:p>
            <a:pPr lvl="0"/>
            <a:r>
              <a:rPr lang="ru-RU" dirty="0" smtClean="0"/>
              <a:t>- Организация предметно-развивающей среды;</a:t>
            </a:r>
          </a:p>
          <a:p>
            <a:r>
              <a:rPr lang="ru-RU" dirty="0" smtClean="0"/>
              <a:t>- Подборка детской художественной литературы и дидактических игр;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baseline="0" dirty="0" smtClean="0"/>
              <a:t> Изготовление игровых, демонстрационных атрибутов для использования детьми и педагогами в организации непосредственной образовательной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6CFB4-32E3-4FEB-9AAE-BCEB201FC1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/>
              <a:t>Для привлечения внимания детей и родителей было организовано игровое поле по мотивам русской народной сказки «Пых»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71091" y="4950629"/>
            <a:ext cx="5898801" cy="447460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2-й этап – рефлексивно-диагностический:</a:t>
            </a:r>
            <a:endParaRPr lang="ru-RU" dirty="0" smtClean="0"/>
          </a:p>
          <a:p>
            <a:pPr lvl="0"/>
            <a:r>
              <a:rPr lang="ru-RU" dirty="0" smtClean="0"/>
              <a:t>Анализируя проявленный интерес дошколят к исследовательской деятельности на </a:t>
            </a:r>
            <a:r>
              <a:rPr lang="ru-RU" dirty="0" err="1" smtClean="0"/>
              <a:t>минисовете</a:t>
            </a:r>
            <a:r>
              <a:rPr lang="ru-RU" dirty="0" smtClean="0"/>
              <a:t> педагогов было решено организовать в группах и холлах детского сада различные исследовательские объекты.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</a:t>
            </a:r>
            <a:endParaRPr lang="ru-RU" sz="1000" b="1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31326" y="9444277"/>
            <a:ext cx="2929837" cy="496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3E6453-04B4-42D0-A57C-4C28F98A5AB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6E0D-868E-478D-A629-E31448A1655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2313-1C27-4F47-B411-0A2490C43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ACBB-EB9B-4D8F-99E7-DA3B97B5BFC3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5016-C3A6-418F-A168-5371E8540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A956-5339-433A-A295-3BA76D410D3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D19C-2053-4F66-BB46-ECB5D5B50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5876-9FDF-4D21-9296-47B965A2C3A6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0A64-D9CE-4191-974C-935A4140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DF0C-4662-4D08-AAD0-A2B5DC7A2C33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4AF1-9F44-4F42-AA76-18FFE9F66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246B-A767-4DD8-AEFC-3E0A749D9DD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13A6-77CD-49DC-B0C8-3FBD4290E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73B7-1A9C-4DDE-BCE4-6BA532898DBF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3F4E-5BF5-4B62-B9C8-C4868AD9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8AA3-91BC-4D20-A2E0-0F5C12B6786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9657-DFB7-42F6-8CFA-99F7971A8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A296-CDFE-49B3-BF7F-89B65DD4405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B7F1-6450-4825-AE45-E2909C332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B48E-BF89-4BE8-AB8D-1EB6742CA0F4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C777-E8AE-48D7-B337-834B0062E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2395-7FDC-4DA3-9C5A-E08551DECE67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731E-29C6-4186-A44B-A59B934C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EEA69-077F-4F44-923C-21339364AFCD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433B6-B99E-4628-B146-9CB69C3E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jpeg"/><Relationship Id="rId7" Type="http://schemas.openxmlformats.org/officeDocument/2006/relationships/image" Target="../media/image63.jpe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6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hyperlink" Target="http://www.youtube.com/watch?v=cuNXh0ug5jI" TargetMode="External"/><Relationship Id="rId9" Type="http://schemas.openxmlformats.org/officeDocument/2006/relationships/hyperlink" Target="https://vk.com/photo251668271_32815164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6" y="-457200"/>
            <a:ext cx="9145325" cy="7315200"/>
          </a:xfrm>
          <a:prstGeom prst="rect">
            <a:avLst/>
          </a:prstGeom>
          <a:noFill/>
        </p:spPr>
      </p:pic>
      <p:sp>
        <p:nvSpPr>
          <p:cNvPr id="2052" name="WordArt 12"/>
          <p:cNvSpPr>
            <a:spLocks noChangeArrowheads="1" noChangeShapeType="1" noTextEdit="1"/>
          </p:cNvSpPr>
          <p:nvPr/>
        </p:nvSpPr>
        <p:spPr bwMode="auto">
          <a:xfrm rot="21028943">
            <a:off x="1504950" y="1008063"/>
            <a:ext cx="7559675" cy="388937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>
              <a:defRPr/>
            </a:pP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 bwMode="auto">
          <a:xfrm>
            <a:off x="4572000" y="4797425"/>
            <a:ext cx="4179888" cy="1828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Презентацию подготовила:</a:t>
            </a:r>
          </a:p>
          <a:p>
            <a:pPr algn="ctr" eaLnBrk="0" hangingPunct="0">
              <a:defRPr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Старший Воспитатель</a:t>
            </a:r>
          </a:p>
          <a:p>
            <a:pPr algn="ctr" eaLnBrk="0" hangingPunct="0">
              <a:defRPr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Воронина Наталья Геннадьевна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2800" y="0"/>
            <a:ext cx="7518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автономное дошкольное образовательное учреждение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Нижнетавдинский» детский сад «Колосок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Рисунок 10" descr="http://fs.4geo.ru/get/news/image/1502131589_larg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3861048"/>
            <a:ext cx="32385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18832" y="1412776"/>
            <a:ext cx="771236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 ходе реализации областного проекта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</a:t>
            </a:r>
            <a:r>
              <a:rPr lang="ru-RU" sz="28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Агропоколение</a:t>
            </a:r>
            <a:r>
              <a:rPr lang="ru-RU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» </a:t>
            </a:r>
            <a:endParaRPr lang="ru-RU" sz="28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 МАДОУ «</a:t>
            </a:r>
            <a:r>
              <a:rPr lang="ru-RU" sz="28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Нижнетавдинский</a:t>
            </a:r>
            <a:endParaRPr lang="ru-RU" sz="28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Детский сад «Колосок», корпус №4</a:t>
            </a:r>
            <a:endParaRPr lang="ru-RU" sz="28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5" name="Рисунок 14" descr="C:\Users\метод\Desktop\iCANOQI7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37165"/>
            <a:ext cx="2265406" cy="146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256292"/>
            <a:ext cx="737233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Практический этап реализации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193" y="1084094"/>
            <a:ext cx="56175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Исследовательская лаборатория (фойе детского сада)</a:t>
            </a:r>
          </a:p>
        </p:txBody>
      </p:sp>
      <p:pic>
        <p:nvPicPr>
          <p:cNvPr id="4099" name="Picture 3" descr="C:\Users\метод\Desktop\проект добро\фото оформления\154___02\IMG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12" y="1603085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метод\Desktop\проект добро\фото оформления\155___03\IMG_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03085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метод\Desktop\Profess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850707" cy="1228293"/>
          </a:xfrm>
          <a:prstGeom prst="rect">
            <a:avLst/>
          </a:prstGeom>
          <a:noFill/>
        </p:spPr>
      </p:pic>
      <p:pic>
        <p:nvPicPr>
          <p:cNvPr id="10" name="Picture 6" descr="C:\Users\метод\Desktop\проект добро\фото оформления\Фото Воронина-Корус 4\IMG_0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139208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I:\DCIM\155___03\IMG_01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112" y="4139208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8454"/>
            <a:ext cx="9753600" cy="7315200"/>
          </a:xfrm>
          <a:prstGeom prst="rect">
            <a:avLst/>
          </a:prstGeom>
          <a:noFill/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endParaRPr lang="ru-RU" sz="40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4" descr="C:\Users\метод\Desktop\проект добро\фото оформления\Фото Воронина-Корус 4\IMG_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0325" y="4365104"/>
            <a:ext cx="3273675" cy="245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метод\Desktop\проект добро\фото оформления\Фото Воронина-Корус 4\IMG_0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44" y="4365104"/>
            <a:ext cx="3273675" cy="245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C:\Users\метод\Desktop\проект добро\фото оформления\Фото Воронина-Корус 4\IMG_0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145" y="159632"/>
            <a:ext cx="3254767" cy="244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C:\Users\метод\Desktop\проект добро\фото оформления\IMG_77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8073" y="159632"/>
            <a:ext cx="3525927" cy="2350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C:\Users\метод\Desktop\проект добро\фото оформления\IMG_77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510250"/>
            <a:ext cx="3277830" cy="2185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етод\Desktop\проект добро\фото оформления\Фото Воронина-Корус 4\IMG_0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C:\Users\метод\Desktop\проект добро\фото оформления\Фото Воронина-Корус 4\IMG_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I:\DCIM\154___02\IMG_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I:\DCIM\154___02\IMG_0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73016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31640" y="705907"/>
            <a:ext cx="201622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Поле               Ферма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106016"/>
            <a:ext cx="259228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ПК «Молоко»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3573016"/>
            <a:ext cx="1451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Магазин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3911570"/>
            <a:ext cx="23042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Детский сад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етод\Desktop\фото агро\IMG_02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04664"/>
            <a:ext cx="3382991" cy="253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Users\метод\Desktop\фото агро\IMG_0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3382990" cy="253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метод\Desktop\техникум фото\DSC05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64237"/>
            <a:ext cx="3166966" cy="2375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I:\DCIM\154___02\IMG_0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132856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метод\Desktop\техникум фото\DSC053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8" y="3802191"/>
            <a:ext cx="3382991" cy="253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7825" y="-375678"/>
            <a:ext cx="9753600" cy="73152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0"/>
            <a:ext cx="5832648" cy="476672"/>
          </a:xfrm>
        </p:spPr>
        <p:txBody>
          <a:bodyPr/>
          <a:lstStyle/>
          <a:p>
            <a:pPr indent="449263"/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«Мега -ферма»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50800" y="5073650"/>
            <a:ext cx="909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1165225" algn="l"/>
              </a:tabLst>
            </a:pPr>
            <a:endParaRPr lang="ru-RU" sz="2400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-377825" y="-2363788"/>
            <a:ext cx="9093200" cy="581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3600"/>
          </a:p>
          <a:p>
            <a:pPr algn="ctr" eaLnBrk="0" hangingPunct="0"/>
            <a:endParaRPr lang="ru-RU" sz="3600"/>
          </a:p>
          <a:p>
            <a:pPr algn="ctr" eaLnBrk="0" hangingPunct="0"/>
            <a:endParaRPr lang="ru-RU" sz="3600"/>
          </a:p>
          <a:p>
            <a:pPr algn="ctr" eaLnBrk="0" hangingPunct="0"/>
            <a:endParaRPr lang="ru-RU" sz="4400">
              <a:solidFill>
                <a:srgbClr val="FF0000"/>
              </a:solidFill>
            </a:endParaRPr>
          </a:p>
          <a:p>
            <a:pPr algn="ctr" eaLnBrk="0" hangingPunct="0"/>
            <a:endParaRPr lang="ru-RU" sz="4400">
              <a:solidFill>
                <a:srgbClr val="FF0000"/>
              </a:solidFill>
            </a:endParaRPr>
          </a:p>
          <a:p>
            <a:pPr algn="ctr" eaLnBrk="0" hangingPunct="0"/>
            <a:endParaRPr lang="ru-RU" sz="4400">
              <a:solidFill>
                <a:srgbClr val="FF0000"/>
              </a:solidFill>
            </a:endParaRPr>
          </a:p>
          <a:p>
            <a:pPr algn="ctr" eaLnBrk="0" hangingPunct="0"/>
            <a:endParaRPr lang="ru-RU" sz="4400">
              <a:solidFill>
                <a:srgbClr val="FF0000"/>
              </a:solidFill>
            </a:endParaRPr>
          </a:p>
          <a:p>
            <a:pPr algn="ctr" eaLnBrk="0" hangingPunct="0"/>
            <a:endParaRPr lang="ru-RU" sz="4400">
              <a:solidFill>
                <a:srgbClr val="FF0000"/>
              </a:solidFill>
            </a:endParaRPr>
          </a:p>
          <a:p>
            <a:pPr algn="ctr" eaLnBrk="0" hangingPunct="0"/>
            <a:endParaRPr lang="ru-RU" sz="4400">
              <a:solidFill>
                <a:srgbClr val="FF0000"/>
              </a:solidFill>
            </a:endParaRPr>
          </a:p>
        </p:txBody>
      </p:sp>
      <p:pic>
        <p:nvPicPr>
          <p:cNvPr id="9218" name="Picture 2" descr="C:\Users\метод\Desktop\проект добро\фото оформления\IMG_7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207876" cy="280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метод\Desktop\Фото Воронина-Корус 4\IMG_01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72143"/>
            <a:ext cx="3855343" cy="2788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метод\Desktop\фото агро\IMG_0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452813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метод\Desktop\фото агро\IMG_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93" y="1422839"/>
            <a:ext cx="3522138" cy="2641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«Селекционная лаборатория»</a:t>
            </a:r>
            <a:r>
              <a:rPr lang="ru-RU" b="1" dirty="0" err="1" smtClean="0">
                <a:solidFill>
                  <a:srgbClr val="002060"/>
                </a:solidFill>
              </a:rPr>
              <a:t>Семидолька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0242" name="Picture 2" descr="C:\Users\метод\Desktop\фото агро\IMG_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28" y="1123003"/>
            <a:ext cx="4293804" cy="3220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метод\Desktop\фото агро\IMG_0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967" y="3662265"/>
            <a:ext cx="3572065" cy="267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метод\Desktop\Фото Воронина-Корус 4\IMG_01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64442"/>
            <a:ext cx="3114461" cy="217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388843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«Страусиная ферма»</a:t>
            </a:r>
          </a:p>
        </p:txBody>
      </p:sp>
      <p:pic>
        <p:nvPicPr>
          <p:cNvPr id="12290" name="Picture 2" descr="C:\Users\метод\Desktop\проект добро\фото оформления\Фото Воронина-Корус 4\IMG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976" y="1196752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G:\Фото Воронина-Корус 4\фото оформления\IMG_7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4472760" cy="298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G:\Фото Воронина-Корус 4\фото оформления\IMG_77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976" y="3789040"/>
            <a:ext cx="3675600" cy="245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45365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«Ветеринарная станция»</a:t>
            </a:r>
          </a:p>
        </p:txBody>
      </p:sp>
      <p:pic>
        <p:nvPicPr>
          <p:cNvPr id="13314" name="Picture 2" descr="G:\Фото Воронина-Корус 4\фото оформления\IMG_7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556792"/>
            <a:ext cx="3096344" cy="2064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G:\Фото Воронина-Корус 4\фото оформления\IMG_7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47498"/>
            <a:ext cx="3091272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C9B8~1\AppData\Local\Temp\Rar$DI08.879\IMG_2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4031940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 descr="C:\Users\C9B8~1\AppData\Local\Temp\Rar$DI13.943\IMG_2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500" y="4197085"/>
            <a:ext cx="3419872" cy="2279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8" name="Picture 6" descr="C:\Users\C9B8~1\AppData\Local\Temp\Rar$DI17.638\IMG_22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5604" y="980728"/>
            <a:ext cx="3295792" cy="2197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«Пункт приема и выдачи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полезных рецептов»</a:t>
            </a:r>
          </a:p>
        </p:txBody>
      </p:sp>
      <p:pic>
        <p:nvPicPr>
          <p:cNvPr id="14338" name="Picture 2" descr="C:\Users\C9B8~1\AppData\Local\Temp\Rar$DI04.687\IMG_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04773"/>
            <a:ext cx="3275856" cy="218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метод\Desktop\фото агро\IMG_0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04773"/>
            <a:ext cx="3150096" cy="220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метод\Desktop\фото агро\IMG_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872844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метод\Desktop\фото агро\IMG_02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67164"/>
            <a:ext cx="3150096" cy="236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32656"/>
            <a:ext cx="2561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«Малышкин огород»</a:t>
            </a:r>
          </a:p>
        </p:txBody>
      </p:sp>
      <p:pic>
        <p:nvPicPr>
          <p:cNvPr id="4" name="Рисунок 3" descr="C:\Users\метод\Desktop\Фото Воронина-Корус 4\IMG_01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4725729" cy="3544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C:\Users\метод\Desktop\Фото Воронина-Корус 4\IMG_0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55" y="908720"/>
            <a:ext cx="4905153" cy="3678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:\проект добро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064896" cy="5529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5736" y="6021288"/>
            <a:ext cx="54726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Тип проекта: исследовательский, долгосрочный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  5 февраля 2016 года до  5 сентября 2016 года</a:t>
            </a:r>
          </a:p>
        </p:txBody>
      </p:sp>
      <p:pic>
        <p:nvPicPr>
          <p:cNvPr id="6" name="Рисунок 5" descr="C:\Users\метод\Desktop\rosendeutschschweizerblatt_flower_flower_valentine-999px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467293" cy="14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5527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Взаимодействие с  представителями ПК МОЛОКО</a:t>
            </a:r>
          </a:p>
        </p:txBody>
      </p:sp>
      <p:pic>
        <p:nvPicPr>
          <p:cNvPr id="51202" name="Picture 2" descr="C:\Users\C9B8~1\AppData\Local\Temp\Rar$DI01.300\IMG_2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602162" cy="44014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877272"/>
            <a:ext cx="698477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Михаил Кун и Олег </a:t>
            </a:r>
            <a:r>
              <a:rPr lang="ru-RU" b="1" dirty="0" err="1" smtClean="0">
                <a:solidFill>
                  <a:srgbClr val="002060"/>
                </a:solidFill>
              </a:rPr>
              <a:t>Куценков</a:t>
            </a:r>
            <a:r>
              <a:rPr lang="ru-RU" b="1" dirty="0" smtClean="0">
                <a:solidFill>
                  <a:srgbClr val="002060"/>
                </a:solidFill>
              </a:rPr>
              <a:t> попали в разгар приема «пациентов» в регистратуре ветеринарной клиники «Айболит»</a:t>
            </a: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5534" cy="6851650"/>
          </a:xfrm>
          <a:prstGeom prst="rect">
            <a:avLst/>
          </a:prstGeom>
          <a:noFill/>
        </p:spPr>
      </p:pic>
      <p:sp>
        <p:nvSpPr>
          <p:cNvPr id="2052" name="WordArt 12"/>
          <p:cNvSpPr>
            <a:spLocks noChangeArrowheads="1" noChangeShapeType="1" noTextEdit="1"/>
          </p:cNvSpPr>
          <p:nvPr/>
        </p:nvSpPr>
        <p:spPr bwMode="auto">
          <a:xfrm rot="21028943">
            <a:off x="1504950" y="1008063"/>
            <a:ext cx="7559675" cy="388937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>
              <a:defRPr/>
            </a:pP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/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 bwMode="auto">
          <a:xfrm>
            <a:off x="4427538" y="3656013"/>
            <a:ext cx="4179887" cy="1828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endParaRPr lang="ru-RU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 bwMode="auto">
          <a:xfrm>
            <a:off x="4572000" y="4797425"/>
            <a:ext cx="4179888" cy="1828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19396" y="2380930"/>
            <a:ext cx="27462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youtube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watch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?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v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=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cuNXh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0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ug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5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jI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метод\Desktop\фото агро\IMG_0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6260" y="3656013"/>
            <a:ext cx="1667115" cy="1250336"/>
          </a:xfrm>
          <a:prstGeom prst="rect">
            <a:avLst/>
          </a:prstGeom>
          <a:noFill/>
        </p:spPr>
      </p:pic>
      <p:pic>
        <p:nvPicPr>
          <p:cNvPr id="11267" name="Picture 3" descr="C:\Users\метод\Desktop\фото агро\IMG_0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56886"/>
            <a:ext cx="2732617" cy="20494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08270" y="385740"/>
            <a:ext cx="65320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Наши гости из областного центра:</a:t>
            </a:r>
          </a:p>
        </p:txBody>
      </p:sp>
      <p:pic>
        <p:nvPicPr>
          <p:cNvPr id="11268" name="Picture 4" descr="C:\Users\метод\Desktop\%20%20~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1093626"/>
            <a:ext cx="2806700" cy="1533525"/>
          </a:xfrm>
          <a:prstGeom prst="rect">
            <a:avLst/>
          </a:prstGeom>
          <a:noFill/>
        </p:spPr>
      </p:pic>
      <p:pic>
        <p:nvPicPr>
          <p:cNvPr id="11270" name="Picture 6" descr="http://sibinformburo.ru/static/upload/Analytics/%D0%9C%D0%B8%D1%85%D0%B0%D0%B9%D0%BB%D0%BE%D0%B2%D1%81%D0%BA%D0%B0%D1%8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8270" y="847405"/>
            <a:ext cx="2935106" cy="165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 descr="Наталья  Худорожкова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736" y="2856886"/>
            <a:ext cx="1905000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476260" y="5157192"/>
            <a:ext cx="36799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Наталья </a:t>
            </a:r>
            <a:r>
              <a:rPr lang="ru-RU" b="1" dirty="0" err="1" smtClean="0"/>
              <a:t>Худорожкова</a:t>
            </a:r>
            <a:endParaRPr lang="ru-RU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9552" y="2129070"/>
            <a:ext cx="280831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Инна Михайловская</a:t>
            </a:r>
          </a:p>
        </p:txBody>
      </p:sp>
      <p:pic>
        <p:nvPicPr>
          <p:cNvPr id="11274" name="Picture 10" descr="2016-03-18_1124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8865" y="847405"/>
            <a:ext cx="2525886" cy="147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1" descr="C:\Users\метод\Desktop\%20%20~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4751" y="4906349"/>
            <a:ext cx="3810000" cy="90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Наши планы: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метод\Desktop\фото агро\IMG_02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im3-tub-ru.yandex.net/i?id=4c73567f49c5a1c546ee8f2afb3c77f3&amp;n=33&amp;h=215&amp;w=38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0" y="4452937"/>
            <a:ext cx="36385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1916832"/>
            <a:ext cx="3600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1.Посетить  фермы, предприятия ПК «Молоко, поля при засеве злаковыми культурами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725144"/>
            <a:ext cx="84896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3.Организовать на базе нашего корпуса </a:t>
            </a:r>
            <a:r>
              <a:rPr lang="ru-RU" b="1" dirty="0" err="1" smtClean="0">
                <a:solidFill>
                  <a:srgbClr val="C00000"/>
                </a:solidFill>
              </a:rPr>
              <a:t>эксперементальную</a:t>
            </a:r>
            <a:r>
              <a:rPr lang="ru-RU" b="1" dirty="0" smtClean="0">
                <a:solidFill>
                  <a:srgbClr val="C00000"/>
                </a:solidFill>
              </a:rPr>
              <a:t> площадку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 развитию областного проекта «</a:t>
            </a:r>
            <a:r>
              <a:rPr lang="ru-RU" b="1" dirty="0" err="1" smtClean="0">
                <a:solidFill>
                  <a:srgbClr val="C00000"/>
                </a:solidFill>
              </a:rPr>
              <a:t>Агропоколение</a:t>
            </a:r>
            <a:r>
              <a:rPr lang="ru-RU" b="1" dirty="0" smtClean="0">
                <a:solidFill>
                  <a:srgbClr val="C00000"/>
                </a:solidFill>
              </a:rPr>
              <a:t>» в 2016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777536"/>
            <a:ext cx="389877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4.Осветить свой опыт работы на сайте педагогического портала «Детские сады Тюменской области»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3356992"/>
            <a:ext cx="381642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2.Организовать исследовательскую работу на игровых участках детского сада в летний период</a:t>
            </a:r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800" b="1" dirty="0" smtClean="0">
                <a:solidFill>
                  <a:srgbClr val="C00000"/>
                </a:solidFill>
                <a:latin typeface="Adine Kirnberg" pitchFamily="2" charset="0"/>
              </a:rPr>
              <a:t>Спасибо за внимание !</a:t>
            </a:r>
            <a:endParaRPr lang="ru-RU" sz="8800" b="1" dirty="0">
              <a:solidFill>
                <a:srgbClr val="C00000"/>
              </a:solidFill>
              <a:latin typeface="Adine Kirnberg" pitchFamily="2" charset="0"/>
            </a:endParaRPr>
          </a:p>
        </p:txBody>
      </p:sp>
      <p:pic>
        <p:nvPicPr>
          <p:cNvPr id="1027" name="Picture 3" descr="C:\Users\метод\Desktop\7624015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2952328" cy="1968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7315200"/>
          </a:xfrm>
          <a:prstGeom prst="rect">
            <a:avLst/>
          </a:prstGeom>
          <a:noFill/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540000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31640" y="139900"/>
            <a:ext cx="69127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 в том, чтобы обеспечить высокий уровень мотивации на получение профессий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агротехнологического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иного профиля с последующим закреплением на селе, начиная с дошкольного детства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I:\проект добро\фото оформления\Фото Воронина-Корус 4\IMG_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3251200" cy="2438400"/>
          </a:xfrm>
          <a:prstGeom prst="rect">
            <a:avLst/>
          </a:prstGeom>
          <a:noFill/>
        </p:spPr>
      </p:pic>
      <p:pic>
        <p:nvPicPr>
          <p:cNvPr id="14" name="Рисунок 13" descr="C:\Users\метод\Desktop\w_025497b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1227">
            <a:off x="1331640" y="4149080"/>
            <a:ext cx="1170910" cy="106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C:\Users\метод\Desktop\iCA623QO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6944">
            <a:off x="7164288" y="4046796"/>
            <a:ext cx="1235592" cy="12355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548680"/>
            <a:ext cx="83701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системы работы по формированию у дошкольников представлений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социальной значимости сельскохозяйственного  труда взрослых.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I:\проект добро\фото оформления\Фото Воронина-Корус 4\IMG_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3127509" cy="234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метод\Desktop\rosendeutschschweizerblatt_flower_flower_valentine-999px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61048"/>
            <a:ext cx="1467293" cy="14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етод\Desktop\rosendeutschschweizerblatt_flower_flower_valentine-999px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861048"/>
            <a:ext cx="1467293" cy="14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3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 rot="13646721">
            <a:off x="3427476" y="1352559"/>
            <a:ext cx="1386138" cy="57635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трелка влево 7"/>
          <p:cNvSpPr/>
          <p:nvPr/>
        </p:nvSpPr>
        <p:spPr>
          <a:xfrm rot="18539891">
            <a:off x="5630061" y="1024257"/>
            <a:ext cx="1833563" cy="73342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олилиния 8"/>
          <p:cNvSpPr/>
          <p:nvPr/>
        </p:nvSpPr>
        <p:spPr>
          <a:xfrm>
            <a:off x="5800302" y="0"/>
            <a:ext cx="3182938" cy="1484784"/>
          </a:xfrm>
          <a:custGeom>
            <a:avLst/>
            <a:gdLst>
              <a:gd name="connsiteX0" fmla="*/ 0 w 2847662"/>
              <a:gd name="connsiteY0" fmla="*/ 136822 h 1368219"/>
              <a:gd name="connsiteX1" fmla="*/ 40074 w 2847662"/>
              <a:gd name="connsiteY1" fmla="*/ 40074 h 1368219"/>
              <a:gd name="connsiteX2" fmla="*/ 136822 w 2847662"/>
              <a:gd name="connsiteY2" fmla="*/ 0 h 1368219"/>
              <a:gd name="connsiteX3" fmla="*/ 2710840 w 2847662"/>
              <a:gd name="connsiteY3" fmla="*/ 0 h 1368219"/>
              <a:gd name="connsiteX4" fmla="*/ 2807588 w 2847662"/>
              <a:gd name="connsiteY4" fmla="*/ 40074 h 1368219"/>
              <a:gd name="connsiteX5" fmla="*/ 2847662 w 2847662"/>
              <a:gd name="connsiteY5" fmla="*/ 136822 h 1368219"/>
              <a:gd name="connsiteX6" fmla="*/ 2847662 w 2847662"/>
              <a:gd name="connsiteY6" fmla="*/ 1231397 h 1368219"/>
              <a:gd name="connsiteX7" fmla="*/ 2807588 w 2847662"/>
              <a:gd name="connsiteY7" fmla="*/ 1328145 h 1368219"/>
              <a:gd name="connsiteX8" fmla="*/ 2710840 w 2847662"/>
              <a:gd name="connsiteY8" fmla="*/ 1368219 h 1368219"/>
              <a:gd name="connsiteX9" fmla="*/ 136822 w 2847662"/>
              <a:gd name="connsiteY9" fmla="*/ 1368219 h 1368219"/>
              <a:gd name="connsiteX10" fmla="*/ 40074 w 2847662"/>
              <a:gd name="connsiteY10" fmla="*/ 1328145 h 1368219"/>
              <a:gd name="connsiteX11" fmla="*/ 0 w 2847662"/>
              <a:gd name="connsiteY11" fmla="*/ 1231397 h 1368219"/>
              <a:gd name="connsiteX12" fmla="*/ 0 w 2847662"/>
              <a:gd name="connsiteY12" fmla="*/ 136822 h 1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7662" h="1368219">
                <a:moveTo>
                  <a:pt x="0" y="136822"/>
                </a:moveTo>
                <a:cubicBezTo>
                  <a:pt x="0" y="100535"/>
                  <a:pt x="14415" y="65733"/>
                  <a:pt x="40074" y="40074"/>
                </a:cubicBezTo>
                <a:cubicBezTo>
                  <a:pt x="65733" y="14415"/>
                  <a:pt x="100534" y="0"/>
                  <a:pt x="136822" y="0"/>
                </a:cubicBezTo>
                <a:lnTo>
                  <a:pt x="2710840" y="0"/>
                </a:lnTo>
                <a:cubicBezTo>
                  <a:pt x="2747127" y="0"/>
                  <a:pt x="2781929" y="14415"/>
                  <a:pt x="2807588" y="40074"/>
                </a:cubicBezTo>
                <a:cubicBezTo>
                  <a:pt x="2833247" y="65733"/>
                  <a:pt x="2847662" y="100534"/>
                  <a:pt x="2847662" y="136822"/>
                </a:cubicBezTo>
                <a:lnTo>
                  <a:pt x="2847662" y="1231397"/>
                </a:lnTo>
                <a:cubicBezTo>
                  <a:pt x="2847662" y="1267684"/>
                  <a:pt x="2833247" y="1302486"/>
                  <a:pt x="2807588" y="1328145"/>
                </a:cubicBezTo>
                <a:cubicBezTo>
                  <a:pt x="2781929" y="1353804"/>
                  <a:pt x="2747128" y="1368219"/>
                  <a:pt x="2710840" y="1368219"/>
                </a:cubicBezTo>
                <a:lnTo>
                  <a:pt x="136822" y="1368219"/>
                </a:lnTo>
                <a:cubicBezTo>
                  <a:pt x="100535" y="1368219"/>
                  <a:pt x="65733" y="1353804"/>
                  <a:pt x="40074" y="1328145"/>
                </a:cubicBezTo>
                <a:cubicBezTo>
                  <a:pt x="14415" y="1302486"/>
                  <a:pt x="0" y="1267685"/>
                  <a:pt x="0" y="1231397"/>
                </a:cubicBezTo>
                <a:lnTo>
                  <a:pt x="0" y="136822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174" tIns="78174" rIns="78174" bIns="78174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484188" y="4022725"/>
            <a:ext cx="8281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dirty="0" smtClean="0">
                <a:solidFill>
                  <a:srgbClr val="800080"/>
                </a:solidFill>
              </a:rPr>
              <a:t>    </a:t>
            </a:r>
            <a:endParaRPr lang="ru-RU" sz="4400" dirty="0">
              <a:solidFill>
                <a:srgbClr val="800080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2816571">
            <a:off x="6109610" y="4111969"/>
            <a:ext cx="1595326" cy="70813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5800302" y="4808537"/>
            <a:ext cx="3182938" cy="1265089"/>
          </a:xfrm>
          <a:custGeom>
            <a:avLst/>
            <a:gdLst>
              <a:gd name="connsiteX0" fmla="*/ 0 w 2614430"/>
              <a:gd name="connsiteY0" fmla="*/ 150999 h 1509986"/>
              <a:gd name="connsiteX1" fmla="*/ 44227 w 2614430"/>
              <a:gd name="connsiteY1" fmla="*/ 44227 h 1509986"/>
              <a:gd name="connsiteX2" fmla="*/ 151000 w 2614430"/>
              <a:gd name="connsiteY2" fmla="*/ 1 h 1509986"/>
              <a:gd name="connsiteX3" fmla="*/ 2463431 w 2614430"/>
              <a:gd name="connsiteY3" fmla="*/ 0 h 1509986"/>
              <a:gd name="connsiteX4" fmla="*/ 2570203 w 2614430"/>
              <a:gd name="connsiteY4" fmla="*/ 44227 h 1509986"/>
              <a:gd name="connsiteX5" fmla="*/ 2614429 w 2614430"/>
              <a:gd name="connsiteY5" fmla="*/ 151000 h 1509986"/>
              <a:gd name="connsiteX6" fmla="*/ 2614430 w 2614430"/>
              <a:gd name="connsiteY6" fmla="*/ 1358987 h 1509986"/>
              <a:gd name="connsiteX7" fmla="*/ 2570203 w 2614430"/>
              <a:gd name="connsiteY7" fmla="*/ 1465759 h 1509986"/>
              <a:gd name="connsiteX8" fmla="*/ 2463431 w 2614430"/>
              <a:gd name="connsiteY8" fmla="*/ 1509986 h 1509986"/>
              <a:gd name="connsiteX9" fmla="*/ 150999 w 2614430"/>
              <a:gd name="connsiteY9" fmla="*/ 1509986 h 1509986"/>
              <a:gd name="connsiteX10" fmla="*/ 44227 w 2614430"/>
              <a:gd name="connsiteY10" fmla="*/ 1465759 h 1509986"/>
              <a:gd name="connsiteX11" fmla="*/ 1 w 2614430"/>
              <a:gd name="connsiteY11" fmla="*/ 1358987 h 1509986"/>
              <a:gd name="connsiteX12" fmla="*/ 0 w 2614430"/>
              <a:gd name="connsiteY12" fmla="*/ 150999 h 150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4430" h="1509986">
                <a:moveTo>
                  <a:pt x="0" y="150999"/>
                </a:moveTo>
                <a:cubicBezTo>
                  <a:pt x="0" y="110952"/>
                  <a:pt x="15909" y="72544"/>
                  <a:pt x="44227" y="44227"/>
                </a:cubicBezTo>
                <a:cubicBezTo>
                  <a:pt x="72545" y="15909"/>
                  <a:pt x="110952" y="1"/>
                  <a:pt x="151000" y="1"/>
                </a:cubicBezTo>
                <a:lnTo>
                  <a:pt x="2463431" y="0"/>
                </a:lnTo>
                <a:cubicBezTo>
                  <a:pt x="2503478" y="0"/>
                  <a:pt x="2541886" y="15909"/>
                  <a:pt x="2570203" y="44227"/>
                </a:cubicBezTo>
                <a:cubicBezTo>
                  <a:pt x="2598521" y="72545"/>
                  <a:pt x="2614429" y="110952"/>
                  <a:pt x="2614429" y="151000"/>
                </a:cubicBezTo>
                <a:cubicBezTo>
                  <a:pt x="2614429" y="553662"/>
                  <a:pt x="2614430" y="956325"/>
                  <a:pt x="2614430" y="1358987"/>
                </a:cubicBezTo>
                <a:cubicBezTo>
                  <a:pt x="2614430" y="1399034"/>
                  <a:pt x="2598521" y="1437442"/>
                  <a:pt x="2570203" y="1465759"/>
                </a:cubicBezTo>
                <a:cubicBezTo>
                  <a:pt x="2541885" y="1494077"/>
                  <a:pt x="2503478" y="1509986"/>
                  <a:pt x="2463431" y="1509986"/>
                </a:cubicBezTo>
                <a:lnTo>
                  <a:pt x="150999" y="1509986"/>
                </a:lnTo>
                <a:cubicBezTo>
                  <a:pt x="110952" y="1509986"/>
                  <a:pt x="72544" y="1494077"/>
                  <a:pt x="44227" y="1465759"/>
                </a:cubicBezTo>
                <a:cubicBezTo>
                  <a:pt x="15909" y="1437441"/>
                  <a:pt x="0" y="1399034"/>
                  <a:pt x="1" y="1358987"/>
                </a:cubicBezTo>
                <a:cubicBezTo>
                  <a:pt x="1" y="956324"/>
                  <a:pt x="0" y="553662"/>
                  <a:pt x="0" y="150999"/>
                </a:cubicBezTo>
                <a:close/>
              </a:path>
            </a:pathLst>
          </a:custGeom>
          <a:solidFill>
            <a:srgbClr val="FF99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2326" tIns="82326" rIns="82326" bIns="82326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Привлекать </a:t>
            </a:r>
            <a:r>
              <a:rPr lang="ru-RU" sz="2000" b="1" dirty="0" smtClean="0"/>
              <a:t>родительскую общественность</a:t>
            </a:r>
            <a:endParaRPr lang="ru-RU" sz="2000" b="1" dirty="0"/>
          </a:p>
        </p:txBody>
      </p:sp>
      <p:sp>
        <p:nvSpPr>
          <p:cNvPr id="16" name="Стрелка влево 15"/>
          <p:cNvSpPr/>
          <p:nvPr/>
        </p:nvSpPr>
        <p:spPr>
          <a:xfrm rot="7335516">
            <a:off x="1885383" y="4418012"/>
            <a:ext cx="1843087" cy="73342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1113858" y="5013176"/>
            <a:ext cx="2652712" cy="1060450"/>
          </a:xfrm>
          <a:custGeom>
            <a:avLst/>
            <a:gdLst>
              <a:gd name="connsiteX0" fmla="*/ 0 w 2847662"/>
              <a:gd name="connsiteY0" fmla="*/ 136822 h 1368219"/>
              <a:gd name="connsiteX1" fmla="*/ 40074 w 2847662"/>
              <a:gd name="connsiteY1" fmla="*/ 40074 h 1368219"/>
              <a:gd name="connsiteX2" fmla="*/ 136822 w 2847662"/>
              <a:gd name="connsiteY2" fmla="*/ 0 h 1368219"/>
              <a:gd name="connsiteX3" fmla="*/ 2710840 w 2847662"/>
              <a:gd name="connsiteY3" fmla="*/ 0 h 1368219"/>
              <a:gd name="connsiteX4" fmla="*/ 2807588 w 2847662"/>
              <a:gd name="connsiteY4" fmla="*/ 40074 h 1368219"/>
              <a:gd name="connsiteX5" fmla="*/ 2847662 w 2847662"/>
              <a:gd name="connsiteY5" fmla="*/ 136822 h 1368219"/>
              <a:gd name="connsiteX6" fmla="*/ 2847662 w 2847662"/>
              <a:gd name="connsiteY6" fmla="*/ 1231397 h 1368219"/>
              <a:gd name="connsiteX7" fmla="*/ 2807588 w 2847662"/>
              <a:gd name="connsiteY7" fmla="*/ 1328145 h 1368219"/>
              <a:gd name="connsiteX8" fmla="*/ 2710840 w 2847662"/>
              <a:gd name="connsiteY8" fmla="*/ 1368219 h 1368219"/>
              <a:gd name="connsiteX9" fmla="*/ 136822 w 2847662"/>
              <a:gd name="connsiteY9" fmla="*/ 1368219 h 1368219"/>
              <a:gd name="connsiteX10" fmla="*/ 40074 w 2847662"/>
              <a:gd name="connsiteY10" fmla="*/ 1328145 h 1368219"/>
              <a:gd name="connsiteX11" fmla="*/ 0 w 2847662"/>
              <a:gd name="connsiteY11" fmla="*/ 1231397 h 1368219"/>
              <a:gd name="connsiteX12" fmla="*/ 0 w 2847662"/>
              <a:gd name="connsiteY12" fmla="*/ 136822 h 136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7662" h="1368219">
                <a:moveTo>
                  <a:pt x="0" y="136822"/>
                </a:moveTo>
                <a:cubicBezTo>
                  <a:pt x="0" y="100535"/>
                  <a:pt x="14415" y="65733"/>
                  <a:pt x="40074" y="40074"/>
                </a:cubicBezTo>
                <a:cubicBezTo>
                  <a:pt x="65733" y="14415"/>
                  <a:pt x="100534" y="0"/>
                  <a:pt x="136822" y="0"/>
                </a:cubicBezTo>
                <a:lnTo>
                  <a:pt x="2710840" y="0"/>
                </a:lnTo>
                <a:cubicBezTo>
                  <a:pt x="2747127" y="0"/>
                  <a:pt x="2781929" y="14415"/>
                  <a:pt x="2807588" y="40074"/>
                </a:cubicBezTo>
                <a:cubicBezTo>
                  <a:pt x="2833247" y="65733"/>
                  <a:pt x="2847662" y="100534"/>
                  <a:pt x="2847662" y="136822"/>
                </a:cubicBezTo>
                <a:lnTo>
                  <a:pt x="2847662" y="1231397"/>
                </a:lnTo>
                <a:cubicBezTo>
                  <a:pt x="2847662" y="1267684"/>
                  <a:pt x="2833247" y="1302486"/>
                  <a:pt x="2807588" y="1328145"/>
                </a:cubicBezTo>
                <a:cubicBezTo>
                  <a:pt x="2781929" y="1353804"/>
                  <a:pt x="2747128" y="1368219"/>
                  <a:pt x="2710840" y="1368219"/>
                </a:cubicBezTo>
                <a:lnTo>
                  <a:pt x="136822" y="1368219"/>
                </a:lnTo>
                <a:cubicBezTo>
                  <a:pt x="100535" y="1368219"/>
                  <a:pt x="65733" y="1353804"/>
                  <a:pt x="40074" y="1328145"/>
                </a:cubicBezTo>
                <a:cubicBezTo>
                  <a:pt x="14415" y="1302486"/>
                  <a:pt x="0" y="1267685"/>
                  <a:pt x="0" y="1231397"/>
                </a:cubicBezTo>
                <a:lnTo>
                  <a:pt x="0" y="136822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174" tIns="78174" rIns="78174" bIns="78174" spcCol="127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элементарные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представления о хозяйственной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человека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56579" y="-272479"/>
            <a:ext cx="3596234" cy="2208659"/>
          </a:xfrm>
          <a:custGeom>
            <a:avLst/>
            <a:gdLst>
              <a:gd name="connsiteX0" fmla="*/ 0 w 2846562"/>
              <a:gd name="connsiteY0" fmla="*/ 135817 h 1358168"/>
              <a:gd name="connsiteX1" fmla="*/ 39780 w 2846562"/>
              <a:gd name="connsiteY1" fmla="*/ 39780 h 1358168"/>
              <a:gd name="connsiteX2" fmla="*/ 135817 w 2846562"/>
              <a:gd name="connsiteY2" fmla="*/ 0 h 1358168"/>
              <a:gd name="connsiteX3" fmla="*/ 2710745 w 2846562"/>
              <a:gd name="connsiteY3" fmla="*/ 0 h 1358168"/>
              <a:gd name="connsiteX4" fmla="*/ 2806782 w 2846562"/>
              <a:gd name="connsiteY4" fmla="*/ 39780 h 1358168"/>
              <a:gd name="connsiteX5" fmla="*/ 2846562 w 2846562"/>
              <a:gd name="connsiteY5" fmla="*/ 135817 h 1358168"/>
              <a:gd name="connsiteX6" fmla="*/ 2846562 w 2846562"/>
              <a:gd name="connsiteY6" fmla="*/ 1222351 h 1358168"/>
              <a:gd name="connsiteX7" fmla="*/ 2806782 w 2846562"/>
              <a:gd name="connsiteY7" fmla="*/ 1318388 h 1358168"/>
              <a:gd name="connsiteX8" fmla="*/ 2710745 w 2846562"/>
              <a:gd name="connsiteY8" fmla="*/ 1358168 h 1358168"/>
              <a:gd name="connsiteX9" fmla="*/ 135817 w 2846562"/>
              <a:gd name="connsiteY9" fmla="*/ 1358168 h 1358168"/>
              <a:gd name="connsiteX10" fmla="*/ 39780 w 2846562"/>
              <a:gd name="connsiteY10" fmla="*/ 1318388 h 1358168"/>
              <a:gd name="connsiteX11" fmla="*/ 0 w 2846562"/>
              <a:gd name="connsiteY11" fmla="*/ 1222351 h 1358168"/>
              <a:gd name="connsiteX12" fmla="*/ 0 w 2846562"/>
              <a:gd name="connsiteY12" fmla="*/ 135817 h 13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6562" h="1358168">
                <a:moveTo>
                  <a:pt x="0" y="135817"/>
                </a:moveTo>
                <a:cubicBezTo>
                  <a:pt x="0" y="99796"/>
                  <a:pt x="14309" y="65250"/>
                  <a:pt x="39780" y="39780"/>
                </a:cubicBezTo>
                <a:cubicBezTo>
                  <a:pt x="65251" y="14309"/>
                  <a:pt x="99796" y="0"/>
                  <a:pt x="135817" y="0"/>
                </a:cubicBezTo>
                <a:lnTo>
                  <a:pt x="2710745" y="0"/>
                </a:lnTo>
                <a:cubicBezTo>
                  <a:pt x="2746766" y="0"/>
                  <a:pt x="2781312" y="14309"/>
                  <a:pt x="2806782" y="39780"/>
                </a:cubicBezTo>
                <a:cubicBezTo>
                  <a:pt x="2832253" y="65251"/>
                  <a:pt x="2846562" y="99796"/>
                  <a:pt x="2846562" y="135817"/>
                </a:cubicBezTo>
                <a:lnTo>
                  <a:pt x="2846562" y="1222351"/>
                </a:lnTo>
                <a:cubicBezTo>
                  <a:pt x="2846562" y="1258372"/>
                  <a:pt x="2832253" y="1292918"/>
                  <a:pt x="2806782" y="1318388"/>
                </a:cubicBezTo>
                <a:cubicBezTo>
                  <a:pt x="2781311" y="1343859"/>
                  <a:pt x="2746766" y="1358168"/>
                  <a:pt x="2710745" y="1358168"/>
                </a:cubicBezTo>
                <a:lnTo>
                  <a:pt x="135817" y="1358168"/>
                </a:lnTo>
                <a:cubicBezTo>
                  <a:pt x="99796" y="1358168"/>
                  <a:pt x="65250" y="1343859"/>
                  <a:pt x="39780" y="1318388"/>
                </a:cubicBezTo>
                <a:cubicBezTo>
                  <a:pt x="14309" y="1292917"/>
                  <a:pt x="0" y="1258372"/>
                  <a:pt x="0" y="1222351"/>
                </a:cubicBezTo>
                <a:lnTo>
                  <a:pt x="0" y="1358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9784" tIns="79784" rIns="79784" bIns="79784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Помочь понять детям, о важности, необходимости каждой профессии в сельском хозяйстве (фермер, агроном, ветеринар, доярка, тракторист, телятница, комбайнер)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0214" y="2326061"/>
            <a:ext cx="496855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800302" y="104309"/>
            <a:ext cx="29658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пробудить интерес к предлагаемой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C:\Users\метод\Desktop\rosendeutschschweizerblatt_flower_flower_valentine-999px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822" y="1966764"/>
            <a:ext cx="1467293" cy="14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89855"/>
            <a:ext cx="6604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Организационно-подготовительный этап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реализации проекта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метод\Desktop\фото агро\IMG_0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79789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метод\Desktop\фото агро\IMG_0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8205"/>
            <a:ext cx="3763955" cy="2822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4008" y="1484784"/>
            <a:ext cx="376395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Загадки, стихи, поговорки, пословицы, дидактические игры, сюжетно-ролевые игры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437112"/>
            <a:ext cx="354397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Конспекты НОД, картины, схемы, плакаты, оборудование для трудовой деятельности, подборка музыкального репертуара, наборы для творчества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етод\Desktop\фото агро\IMG_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392291" cy="25442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метод\Desktop\фото агро\IMG_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564402"/>
            <a:ext cx="412846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 descr="C:\Users\метод\Desktop\фото агро\IMG_0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649" y="574293"/>
            <a:ext cx="3384375" cy="2538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метод\Desktop\iCA0X8YF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620690"/>
            <a:ext cx="1330188" cy="12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етод\Desktop\rosendeutschschweizerblatt_flower_flower_valentine-999px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365104"/>
            <a:ext cx="1467293" cy="14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13313" name="Picture 1" descr="I:\проект добро\фото оформления\Фото Воронина-Корус 4\IMG_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630"/>
            <a:ext cx="4907384" cy="3680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метод\Desktop\ar13307382011479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05606"/>
            <a:ext cx="2490234" cy="17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етод\Desktop\Фото Воронина-Корус 4\154___02\IMG_00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068960"/>
            <a:ext cx="475252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4365104"/>
            <a:ext cx="39604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Русская народная сказка «Пых»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literatura/Skazki-SHvartsa/0001-002-Bibliotechnyj-urok-dlja-4-kh-klassov-zhil-byl-skazochnik-o-zhizni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13060" y="-171400"/>
            <a:ext cx="850741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Рефлексивно-диагностический этап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реализации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887214"/>
            <a:ext cx="42484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«Мега -ферма»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740858"/>
            <a:ext cx="388843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«Страусиная ферма»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7496" y="3532946"/>
            <a:ext cx="45365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«Ветеринарная станция»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060" y="4299193"/>
            <a:ext cx="48965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«Селекционная лаборатория»</a:t>
            </a:r>
            <a:r>
              <a:rPr lang="ru-RU" sz="2000" b="1" dirty="0" err="1" smtClean="0">
                <a:solidFill>
                  <a:srgbClr val="002060"/>
                </a:solidFill>
              </a:rPr>
              <a:t>Семидолька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5186228"/>
            <a:ext cx="52565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«Пункт приема и выдачи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полезных рецептов»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540" y="6165502"/>
            <a:ext cx="55446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«Малышкин огород»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060" y="1094710"/>
            <a:ext cx="57606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Исследовательская лаборатория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 cstate="print"/>
          <a:stretch>
            <a:fillRect/>
          </a:stretch>
        </a:blipFill>
      </a:spPr>
      <a:bodyPr lIns="1216663" tIns="666200" rIns="1216663" bIns="666200" spcCol="1270" anchor="ctr"/>
      <a:lstStyle>
        <a:defPPr algn="ctr" defTabSz="1600200">
          <a:lnSpc>
            <a:spcPct val="90000"/>
          </a:lnSpc>
          <a:spcAft>
            <a:spcPct val="35000"/>
          </a:spcAft>
          <a:defRPr sz="3600" b="1" dirty="0" err="1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1330</Words>
  <Application>Microsoft Office PowerPoint</Application>
  <PresentationFormat>Экран (4:3)</PresentationFormat>
  <Paragraphs>129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Рефлексивно-диагностический этап  реализации проекта</vt:lpstr>
      <vt:lpstr>Слайд 10</vt:lpstr>
      <vt:lpstr>  </vt:lpstr>
      <vt:lpstr>Слайд 12</vt:lpstr>
      <vt:lpstr>Слайд 13</vt:lpstr>
      <vt:lpstr> «Мега -ферма»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Наши планы:</vt:lpstr>
      <vt:lpstr>Слайд 23</vt:lpstr>
    </vt:vector>
  </TitlesOfParts>
  <Company>ind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ind</dc:creator>
  <cp:lastModifiedBy>метод</cp:lastModifiedBy>
  <cp:revision>797</cp:revision>
  <cp:lastPrinted>2013-12-24T04:31:38Z</cp:lastPrinted>
  <dcterms:created xsi:type="dcterms:W3CDTF">2007-04-26T13:09:51Z</dcterms:created>
  <dcterms:modified xsi:type="dcterms:W3CDTF">2016-03-24T04:38:19Z</dcterms:modified>
</cp:coreProperties>
</file>