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4" r:id="rId2"/>
    <p:sldId id="305" r:id="rId3"/>
    <p:sldId id="297" r:id="rId4"/>
    <p:sldId id="301" r:id="rId5"/>
    <p:sldId id="302" r:id="rId6"/>
    <p:sldId id="303" r:id="rId7"/>
    <p:sldId id="306" r:id="rId8"/>
    <p:sldId id="308" r:id="rId9"/>
    <p:sldId id="310" r:id="rId10"/>
    <p:sldId id="311" r:id="rId11"/>
    <p:sldId id="309" r:id="rId12"/>
    <p:sldId id="313" r:id="rId13"/>
  </p:sldIdLst>
  <p:sldSz cx="9906000" cy="6858000" type="A4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70C4"/>
    <a:srgbClr val="E3351D"/>
    <a:srgbClr val="3CAB35"/>
    <a:srgbClr val="F9B407"/>
    <a:srgbClr val="51E9F9"/>
    <a:srgbClr val="004D86"/>
    <a:srgbClr val="23D3FD"/>
    <a:srgbClr val="007FDE"/>
    <a:srgbClr val="29A3FF"/>
    <a:srgbClr val="61B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2" autoAdjust="0"/>
    <p:restoredTop sz="94514" autoAdjust="0"/>
  </p:normalViewPr>
  <p:slideViewPr>
    <p:cSldViewPr>
      <p:cViewPr varScale="1">
        <p:scale>
          <a:sx n="99" d="100"/>
          <a:sy n="99" d="100"/>
        </p:scale>
        <p:origin x="-228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E81A5B-23B9-4900-9FC3-A20CA1B32076}" type="datetimeFigureOut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746125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D1135C-36D5-4006-9634-2C7E55FE36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7201F-EC9E-4A7E-9D29-5A1B681CE58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7201F-EC9E-4A7E-9D29-5A1B681CE58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7201F-EC9E-4A7E-9D29-5A1B681CE58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7201F-EC9E-4A7E-9D29-5A1B681CE58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7201F-EC9E-4A7E-9D29-5A1B681CE58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A2883-ACFC-4840-BBD3-AECB71854770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2A6C4-A1F1-416A-8618-5E09E85B19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8186D-591F-4754-A236-1927BEEFBC2D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B6E93-450B-417A-BA87-18FC50677E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01BA2-564B-49A0-B137-673C390D1528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7A9D6-15F2-4C3F-896B-ED98BB01E7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pPr>
                <a:defRPr/>
              </a:pPr>
              <a:t>3/30/2017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227D1F0-4EE7-4CBC-A758-D5CA530E31A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137EC-9741-4FE7-A25F-37EBD0FC853A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E5D21-00AD-4512-AAC7-E34445D713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6ED1-FDB0-4C3C-B268-3C672C86D864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5A714-7FDD-497E-8239-D5843B820A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6C906-B9D6-4DD9-9DBD-23D366FAE927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EE50-9499-4D09-BCBD-534AC72E86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34084-5FBD-42BE-B1A1-04E840F8F445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2687F-CD47-4A4C-83A0-CB8F7F2F95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CEB66-6F63-4D92-9AC3-B722D7061CFC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2243-9443-442D-8FE2-C97D4BB181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68A6-FCC5-495B-9A9C-983646751583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A2768-035C-49BD-BF70-176ED3636E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E169-F791-415C-BF7F-B798A5F247FF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2F0E-F75C-4A77-82A7-EB92C1612D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F3590-44C4-4D34-B260-6E3CB0751D3C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441B7-DA2D-40FC-9159-50536FCF46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A902BD-428C-4D34-8134-CB5E199BD24C}" type="datetime1">
              <a:rPr lang="ru-RU"/>
              <a:pPr>
                <a:defRPr/>
              </a:pPr>
              <a:t>30.03.2017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D38A90-4FD8-47E5-8BBA-89444A0D95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7D1F0-4EE7-4CBC-A758-D5CA530E31A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E5D21-00AD-4512-AAC7-E34445D713E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185738"/>
            <a:ext cx="9220200" cy="648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E5D21-00AD-4512-AAC7-E34445D713E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09550"/>
            <a:ext cx="9191625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E5D21-00AD-4512-AAC7-E34445D713E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8" y="223838"/>
            <a:ext cx="9153525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1568624" y="4869160"/>
            <a:ext cx="2520280" cy="648072"/>
          </a:xfrm>
          <a:prstGeom prst="rect">
            <a:avLst/>
          </a:prstGeom>
          <a:solidFill>
            <a:schemeClr val="bg1"/>
          </a:solidFill>
          <a:ln>
            <a:solidFill>
              <a:srgbClr val="E3351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5313040" y="4869160"/>
            <a:ext cx="2376264" cy="648072"/>
          </a:xfrm>
          <a:prstGeom prst="rect">
            <a:avLst/>
          </a:prstGeom>
          <a:solidFill>
            <a:schemeClr val="bg1"/>
          </a:solidFill>
          <a:ln>
            <a:solidFill>
              <a:srgbClr val="E3351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512840" y="1772816"/>
            <a:ext cx="2376264" cy="648072"/>
          </a:xfrm>
          <a:prstGeom prst="rect">
            <a:avLst/>
          </a:prstGeom>
          <a:solidFill>
            <a:schemeClr val="bg1"/>
          </a:solidFill>
          <a:ln>
            <a:solidFill>
              <a:srgbClr val="E3351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6105128" y="3212976"/>
            <a:ext cx="2376264" cy="648072"/>
          </a:xfrm>
          <a:prstGeom prst="rect">
            <a:avLst/>
          </a:prstGeom>
          <a:solidFill>
            <a:schemeClr val="bg1"/>
          </a:solidFill>
          <a:ln>
            <a:solidFill>
              <a:srgbClr val="E3351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848544" y="3212976"/>
            <a:ext cx="2376264" cy="648072"/>
          </a:xfrm>
          <a:prstGeom prst="rect">
            <a:avLst/>
          </a:prstGeom>
          <a:solidFill>
            <a:schemeClr val="bg1"/>
          </a:solidFill>
          <a:ln>
            <a:solidFill>
              <a:srgbClr val="E3351D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object 85"/>
          <p:cNvSpPr txBox="1">
            <a:spLocks noChangeArrowheads="1"/>
          </p:cNvSpPr>
          <p:nvPr/>
        </p:nvSpPr>
        <p:spPr bwMode="auto">
          <a:xfrm>
            <a:off x="2000672" y="404664"/>
            <a:ext cx="64087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1113">
              <a:defRPr/>
            </a:pPr>
            <a:r>
              <a:rPr lang="ru-RU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ТЕМАТИКА ОСНОВНЫХ МАТЕРИАЛОВ </a:t>
            </a:r>
          </a:p>
          <a:p>
            <a:pPr marL="11113">
              <a:defRPr/>
            </a:pPr>
            <a:r>
              <a:rPr lang="en-US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III</a:t>
            </a:r>
            <a:r>
              <a:rPr lang="ru-RU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 НАЦИОНАЛЬНОГО ЧЕМПИОНАТА «АБИЛИМПИКС»</a:t>
            </a:r>
          </a:p>
        </p:txBody>
      </p:sp>
      <p:pic>
        <p:nvPicPr>
          <p:cNvPr id="15" name="Picture 2" descr="\\192.168.132.155\306_ps\Дейко\Абилити Совфед\Изображения\2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530" y="264992"/>
            <a:ext cx="720078" cy="806936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1712640" y="272416"/>
            <a:ext cx="0" cy="792088"/>
          </a:xfrm>
          <a:prstGeom prst="line">
            <a:avLst/>
          </a:prstGeom>
          <a:ln w="5715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5-конечная звезда 39"/>
          <p:cNvSpPr/>
          <p:nvPr/>
        </p:nvSpPr>
        <p:spPr>
          <a:xfrm>
            <a:off x="4016896" y="2924944"/>
            <a:ext cx="1368152" cy="1368152"/>
          </a:xfrm>
          <a:prstGeom prst="star5">
            <a:avLst/>
          </a:prstGeom>
          <a:solidFill>
            <a:srgbClr val="007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275271" y="3284984"/>
            <a:ext cx="2052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Museo Sans Cyrl 500" pitchFamily="50" charset="-52"/>
              </a:rPr>
              <a:t>Истории волонтеров </a:t>
            </a:r>
          </a:p>
          <a:p>
            <a:pPr algn="ctr"/>
            <a:r>
              <a:rPr lang="ru-RU" sz="1400" dirty="0" smtClean="0">
                <a:latin typeface="Museo Sans Cyrl 500" pitchFamily="50" charset="-52"/>
              </a:rPr>
              <a:t>чемпионата</a:t>
            </a:r>
            <a:endParaRPr lang="ru-RU" sz="1400" dirty="0">
              <a:latin typeface="Museo Sans Cyrl 500" pitchFamily="50" charset="-5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57056" y="4941168"/>
            <a:ext cx="215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Museo Sans Cyrl 500" pitchFamily="50" charset="-52"/>
              </a:rPr>
              <a:t>Истории успеха </a:t>
            </a:r>
          </a:p>
          <a:p>
            <a:pPr algn="ctr"/>
            <a:r>
              <a:rPr lang="ru-RU" sz="1400" dirty="0" smtClean="0">
                <a:latin typeface="Museo Sans Cyrl 500" pitchFamily="50" charset="-52"/>
              </a:rPr>
              <a:t>участников чемпионат</a:t>
            </a:r>
            <a:endParaRPr lang="ru-RU" sz="1400" dirty="0">
              <a:latin typeface="Museo Sans Cyrl 500" pitchFamily="50" charset="-5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56856" y="1942964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Museo Sans Cyrl 500" pitchFamily="50" charset="-52"/>
              </a:rPr>
              <a:t>Новости чемпионата</a:t>
            </a:r>
            <a:endParaRPr lang="ru-RU" sz="1400" dirty="0">
              <a:latin typeface="Museo Sans Cyrl 500" pitchFamily="50" charset="-5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68624" y="4941168"/>
            <a:ext cx="2505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Museo Sans Cyrl 500" pitchFamily="50" charset="-52"/>
              </a:rPr>
              <a:t>Партнеры и работодатели </a:t>
            </a:r>
          </a:p>
          <a:p>
            <a:pPr algn="ctr"/>
            <a:r>
              <a:rPr lang="ru-RU" sz="1400" dirty="0" smtClean="0">
                <a:latin typeface="Museo Sans Cyrl 500" pitchFamily="50" charset="-52"/>
              </a:rPr>
              <a:t>чемпионата</a:t>
            </a:r>
            <a:endParaRPr lang="ru-RU" sz="1400" dirty="0">
              <a:latin typeface="Museo Sans Cyrl 500" pitchFamily="50" charset="-5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48544" y="3284984"/>
            <a:ext cx="2380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Museo Sans Cyrl 500" pitchFamily="50" charset="-52"/>
              </a:rPr>
              <a:t>Проблема социализации </a:t>
            </a:r>
          </a:p>
          <a:p>
            <a:pPr algn="ctr"/>
            <a:r>
              <a:rPr lang="ru-RU" sz="1400" dirty="0" smtClean="0">
                <a:latin typeface="Museo Sans Cyrl 500" pitchFamily="50" charset="-52"/>
              </a:rPr>
              <a:t>инвалидов</a:t>
            </a:r>
            <a:endParaRPr lang="ru-RU" sz="1400" dirty="0">
              <a:latin typeface="Museo Sans Cyrl 500" pitchFamily="50" charset="-52"/>
            </a:endParaRPr>
          </a:p>
        </p:txBody>
      </p:sp>
      <p:cxnSp>
        <p:nvCxnSpPr>
          <p:cNvPr id="63" name="Прямая соединительная линия 62"/>
          <p:cNvCxnSpPr>
            <a:stCxn id="40" idx="2"/>
          </p:cNvCxnSpPr>
          <p:nvPr/>
        </p:nvCxnSpPr>
        <p:spPr>
          <a:xfrm flipH="1">
            <a:off x="4088904" y="4293091"/>
            <a:ext cx="189285" cy="576069"/>
          </a:xfrm>
          <a:prstGeom prst="line">
            <a:avLst/>
          </a:prstGeom>
          <a:ln w="9525">
            <a:solidFill>
              <a:srgbClr val="0070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40" idx="3"/>
          </p:cNvCxnSpPr>
          <p:nvPr/>
        </p:nvCxnSpPr>
        <p:spPr>
          <a:xfrm>
            <a:off x="5123755" y="4293091"/>
            <a:ext cx="189285" cy="576069"/>
          </a:xfrm>
          <a:prstGeom prst="line">
            <a:avLst/>
          </a:prstGeom>
          <a:ln w="9525">
            <a:solidFill>
              <a:srgbClr val="0070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40" idx="4"/>
          </p:cNvCxnSpPr>
          <p:nvPr/>
        </p:nvCxnSpPr>
        <p:spPr>
          <a:xfrm flipV="1">
            <a:off x="5385047" y="3212976"/>
            <a:ext cx="720081" cy="234554"/>
          </a:xfrm>
          <a:prstGeom prst="line">
            <a:avLst/>
          </a:prstGeom>
          <a:ln w="9525">
            <a:solidFill>
              <a:srgbClr val="0070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0" idx="1"/>
          </p:cNvCxnSpPr>
          <p:nvPr/>
        </p:nvCxnSpPr>
        <p:spPr>
          <a:xfrm flipH="1" flipV="1">
            <a:off x="3224808" y="3212976"/>
            <a:ext cx="792089" cy="234554"/>
          </a:xfrm>
          <a:prstGeom prst="line">
            <a:avLst/>
          </a:prstGeom>
          <a:ln w="9525">
            <a:solidFill>
              <a:srgbClr val="0070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40" idx="0"/>
            <a:endCxn id="58" idx="2"/>
          </p:cNvCxnSpPr>
          <p:nvPr/>
        </p:nvCxnSpPr>
        <p:spPr>
          <a:xfrm flipV="1">
            <a:off x="4700972" y="2420888"/>
            <a:ext cx="0" cy="504056"/>
          </a:xfrm>
          <a:prstGeom prst="line">
            <a:avLst/>
          </a:prstGeom>
          <a:ln w="9525">
            <a:solidFill>
              <a:srgbClr val="0070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V="1">
            <a:off x="3728864" y="2636912"/>
            <a:ext cx="2016224" cy="158417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3800872" y="2852936"/>
            <a:ext cx="2016224" cy="158417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704528" y="4149080"/>
            <a:ext cx="8784976" cy="504052"/>
          </a:xfrm>
          <a:prstGeom prst="rect">
            <a:avLst/>
          </a:prstGeom>
          <a:gradFill flip="none" rotWithShape="1">
            <a:gsLst>
              <a:gs pos="22000">
                <a:srgbClr val="FFC000"/>
              </a:gs>
              <a:gs pos="0">
                <a:srgbClr val="FFCC00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04528" y="3140968"/>
            <a:ext cx="8784976" cy="504056"/>
          </a:xfrm>
          <a:prstGeom prst="rect">
            <a:avLst/>
          </a:prstGeom>
          <a:gradFill flip="none" rotWithShape="1">
            <a:gsLst>
              <a:gs pos="22000">
                <a:srgbClr val="FFC000"/>
              </a:gs>
              <a:gs pos="0">
                <a:srgbClr val="FFCC00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04528" y="3717032"/>
            <a:ext cx="8784976" cy="360038"/>
          </a:xfrm>
          <a:prstGeom prst="rect">
            <a:avLst/>
          </a:prstGeom>
          <a:gradFill flip="none" rotWithShape="1">
            <a:gsLst>
              <a:gs pos="22000">
                <a:srgbClr val="FFC000"/>
              </a:gs>
              <a:gs pos="0">
                <a:srgbClr val="FFCC00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704528" y="2564904"/>
            <a:ext cx="8784976" cy="515578"/>
          </a:xfrm>
          <a:prstGeom prst="rect">
            <a:avLst/>
          </a:prstGeom>
          <a:gradFill flip="none" rotWithShape="1">
            <a:gsLst>
              <a:gs pos="22000">
                <a:srgbClr val="FFC000"/>
              </a:gs>
              <a:gs pos="0">
                <a:srgbClr val="FFCC00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Шестиугольник 43"/>
          <p:cNvSpPr/>
          <p:nvPr/>
        </p:nvSpPr>
        <p:spPr>
          <a:xfrm rot="5400000">
            <a:off x="458705" y="2594701"/>
            <a:ext cx="432049" cy="372456"/>
          </a:xfrm>
          <a:prstGeom prst="hexagon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Шестиугольник 44"/>
          <p:cNvSpPr/>
          <p:nvPr/>
        </p:nvSpPr>
        <p:spPr>
          <a:xfrm rot="5400000">
            <a:off x="458705" y="3170765"/>
            <a:ext cx="432049" cy="372456"/>
          </a:xfrm>
          <a:prstGeom prst="hexagon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458705" y="3674821"/>
            <a:ext cx="432049" cy="372456"/>
          </a:xfrm>
          <a:prstGeom prst="hexagon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535909" y="262868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1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35909" y="3212977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2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909" y="3717032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3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44488" y="1196752"/>
            <a:ext cx="9145016" cy="936104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04528" y="5661246"/>
            <a:ext cx="8784976" cy="576064"/>
          </a:xfrm>
          <a:prstGeom prst="rect">
            <a:avLst/>
          </a:prstGeom>
          <a:gradFill flip="none" rotWithShape="1">
            <a:gsLst>
              <a:gs pos="22000">
                <a:srgbClr val="3CAB35">
                  <a:alpha val="92000"/>
                </a:srgbClr>
              </a:gs>
              <a:gs pos="0">
                <a:srgbClr val="3CAB35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04528" y="6309318"/>
            <a:ext cx="8784976" cy="288032"/>
          </a:xfrm>
          <a:prstGeom prst="rect">
            <a:avLst/>
          </a:prstGeom>
          <a:gradFill flip="none" rotWithShape="1">
            <a:gsLst>
              <a:gs pos="22000">
                <a:srgbClr val="3CAB35">
                  <a:alpha val="92000"/>
                </a:srgbClr>
              </a:gs>
              <a:gs pos="0">
                <a:srgbClr val="3CAB35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04528" y="5085182"/>
            <a:ext cx="8784976" cy="504056"/>
          </a:xfrm>
          <a:prstGeom prst="rect">
            <a:avLst/>
          </a:prstGeom>
          <a:gradFill flip="none" rotWithShape="1">
            <a:gsLst>
              <a:gs pos="22000">
                <a:srgbClr val="3CAB35">
                  <a:alpha val="92000"/>
                </a:srgbClr>
              </a:gs>
              <a:gs pos="0">
                <a:srgbClr val="3CAB35"/>
              </a:gs>
              <a:gs pos="96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object 85"/>
          <p:cNvSpPr txBox="1">
            <a:spLocks noChangeArrowheads="1"/>
          </p:cNvSpPr>
          <p:nvPr/>
        </p:nvSpPr>
        <p:spPr bwMode="auto">
          <a:xfrm>
            <a:off x="2000672" y="391461"/>
            <a:ext cx="547260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1113">
              <a:defRPr/>
            </a:pPr>
            <a:r>
              <a:rPr lang="ru-RU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ЦЕЛЬ СОЗДАНИЯ МЕДИАПЛАНА ИНФОРМАЦИОННОГО СОПРОВОЖДЕНИЯ</a:t>
            </a:r>
            <a:endParaRPr lang="ru-RU" altLang="ru-RU" b="1" dirty="0">
              <a:solidFill>
                <a:srgbClr val="223C93"/>
              </a:solidFill>
              <a:latin typeface="Museo Sans Cyrl 900" pitchFamily="50" charset="-52"/>
            </a:endParaRPr>
          </a:p>
        </p:txBody>
      </p:sp>
      <p:pic>
        <p:nvPicPr>
          <p:cNvPr id="15" name="Picture 2" descr="\\192.168.132.155\306_ps\Дейко\Абилити Совфед\Изображения\2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530" y="264992"/>
            <a:ext cx="720078" cy="806936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1712640" y="272416"/>
            <a:ext cx="0" cy="792088"/>
          </a:xfrm>
          <a:prstGeom prst="line">
            <a:avLst/>
          </a:prstGeom>
          <a:ln w="5715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16496" y="1249306"/>
            <a:ext cx="90730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Настоящий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медиаплан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 разработан с целью распространения идей движения «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Абилимпикс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» и успешного опыта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социокультурной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 инклюзии общества в Российской Федерации посредством системы конкурсов профессионального мастерства для людей с инвалидностью «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Абилимпикс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», обеспечивающей эффективную профессиональную ориентацию и мотивацию людей с инвалидностью к профессиональному образованию и повышению их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трудоустраиваемости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16496" y="2233464"/>
            <a:ext cx="9073008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Медиаплан ориентирован на следующие целевые аудитории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  <a:p>
            <a:pPr marL="446088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Представителей федеральной и региональной власти, отвечающих за вопросы социального развития и трудоустройство инвалидов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  <a:p>
            <a:pPr marL="446088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Граждан России, интересующихся проблемами социализации инвалидов и вопросами профессиональной инклюзии в обществе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  <a:p>
            <a:pPr marL="446088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Работодателей, ориентированных на создание социально-ответственного бизнеса и трудоустройство инвалидов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  <a:p>
            <a:pPr marL="446088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Инвалидов и общественные организации, представляющие их интересы, использующие систему конкурсов профессионального мастерства «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Абилимпикс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» -  как инструмент трудоустройства и личностного развития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16496" y="4768550"/>
            <a:ext cx="907300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Цели информационного сопровождения проекта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  <a:p>
            <a:pPr marL="4460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Создание положительного образа, мотивирующего людей с инвалидностью к профессиональному росту и личностному развитию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  <a:p>
            <a:pPr marL="4460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Формирование и тиражирование среди представителей государственных органов Российской Федерации и работодателей мнения о необходимости поддержки конкурсов профессионального мастерства с учетом их роли и места в проведении конкурсов</a:t>
            </a:r>
          </a:p>
          <a:p>
            <a:pPr marL="4460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Агитация физических лиц и организаций присоединиться к движению «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Абилимпикс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» через систему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useo Sans Cyrl 300" pitchFamily="50" charset="-52"/>
                <a:ea typeface="Calibri" pitchFamily="34" charset="0"/>
                <a:cs typeface="Times New Roman" pitchFamily="18" charset="0"/>
              </a:rPr>
              <a:t>волонтерства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Cyrl 300" pitchFamily="50" charset="-52"/>
              <a:cs typeface="Arial" pitchFamily="34" charset="0"/>
            </a:endParaRPr>
          </a:p>
        </p:txBody>
      </p:sp>
      <p:sp>
        <p:nvSpPr>
          <p:cNvPr id="18" name="Шестиугольник 17"/>
          <p:cNvSpPr/>
          <p:nvPr/>
        </p:nvSpPr>
        <p:spPr>
          <a:xfrm rot="5400000">
            <a:off x="458705" y="5175465"/>
            <a:ext cx="432049" cy="372456"/>
          </a:xfrm>
          <a:prstGeom prst="hexagon">
            <a:avLst/>
          </a:prstGeom>
          <a:solidFill>
            <a:srgbClr val="3CAB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458705" y="5763050"/>
            <a:ext cx="432049" cy="372456"/>
          </a:xfrm>
          <a:prstGeom prst="hexagon">
            <a:avLst/>
          </a:prstGeom>
          <a:solidFill>
            <a:srgbClr val="3CAB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Шестиугольник 21"/>
          <p:cNvSpPr/>
          <p:nvPr/>
        </p:nvSpPr>
        <p:spPr>
          <a:xfrm rot="5400000">
            <a:off x="458705" y="6267107"/>
            <a:ext cx="432049" cy="372456"/>
          </a:xfrm>
          <a:prstGeom prst="hexagon">
            <a:avLst/>
          </a:prstGeom>
          <a:solidFill>
            <a:srgbClr val="3CAB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35909" y="5209453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1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5909" y="580526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2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5909" y="6309318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3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  <p:sp>
        <p:nvSpPr>
          <p:cNvPr id="51" name="Шестиугольник 50"/>
          <p:cNvSpPr/>
          <p:nvPr/>
        </p:nvSpPr>
        <p:spPr>
          <a:xfrm rot="5400000">
            <a:off x="458705" y="4214878"/>
            <a:ext cx="432049" cy="372456"/>
          </a:xfrm>
          <a:prstGeom prst="hexagon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35909" y="4247218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Museo Sans Cyrl 700" pitchFamily="50" charset="-52"/>
              </a:rPr>
              <a:t>4</a:t>
            </a:r>
            <a:endParaRPr lang="ru-RU" sz="1400" dirty="0">
              <a:solidFill>
                <a:schemeClr val="bg1"/>
              </a:solidFill>
              <a:latin typeface="Museo Sans Cyrl 700" pitchFamily="50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Овал 64"/>
          <p:cNvSpPr/>
          <p:nvPr/>
        </p:nvSpPr>
        <p:spPr>
          <a:xfrm>
            <a:off x="1280592" y="3025755"/>
            <a:ext cx="6480720" cy="2246650"/>
          </a:xfrm>
          <a:prstGeom prst="ellipse">
            <a:avLst/>
          </a:prstGeom>
          <a:solidFill>
            <a:schemeClr val="accent4">
              <a:lumMod val="75000"/>
              <a:alpha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1280592" y="3212976"/>
            <a:ext cx="6480720" cy="1872208"/>
          </a:xfrm>
          <a:prstGeom prst="ellipse">
            <a:avLst/>
          </a:prstGeom>
          <a:solidFill>
            <a:schemeClr val="accent2">
              <a:lumMod val="40000"/>
              <a:lumOff val="60000"/>
              <a:alpha val="72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8481392" y="3789040"/>
            <a:ext cx="720080" cy="720080"/>
          </a:xfrm>
          <a:prstGeom prst="ellipse">
            <a:avLst/>
          </a:prstGeom>
          <a:solidFill>
            <a:srgbClr val="FFC000">
              <a:alpha val="61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4160912" y="3501008"/>
            <a:ext cx="2880320" cy="1296144"/>
          </a:xfrm>
          <a:prstGeom prst="ellipse">
            <a:avLst/>
          </a:prstGeom>
          <a:solidFill>
            <a:srgbClr val="FFC000">
              <a:alpha val="96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2000672" y="3212976"/>
            <a:ext cx="1440160" cy="1872208"/>
          </a:xfrm>
          <a:prstGeom prst="ellipse">
            <a:avLst/>
          </a:prstGeom>
          <a:solidFill>
            <a:srgbClr val="51E9F9">
              <a:alpha val="75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2720752" y="3356992"/>
            <a:ext cx="720080" cy="1584176"/>
          </a:xfrm>
          <a:prstGeom prst="ellipse">
            <a:avLst/>
          </a:prstGeom>
          <a:solidFill>
            <a:srgbClr val="FFC000">
              <a:alpha val="69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object 85"/>
          <p:cNvSpPr txBox="1">
            <a:spLocks noChangeArrowheads="1"/>
          </p:cNvSpPr>
          <p:nvPr/>
        </p:nvSpPr>
        <p:spPr bwMode="auto">
          <a:xfrm>
            <a:off x="2000672" y="332656"/>
            <a:ext cx="655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1113">
              <a:defRPr/>
            </a:pPr>
            <a:r>
              <a:rPr lang="ru-RU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МЕДИАПЛАН:</a:t>
            </a:r>
          </a:p>
          <a:p>
            <a:pPr marL="11113">
              <a:defRPr/>
            </a:pPr>
            <a:r>
              <a:rPr lang="ru-RU" altLang="ru-RU" sz="1400" b="1" dirty="0" smtClean="0">
                <a:solidFill>
                  <a:srgbClr val="223C93"/>
                </a:solidFill>
                <a:latin typeface="Museo Sans Cyrl 900" pitchFamily="50" charset="-52"/>
              </a:rPr>
              <a:t>ОРГАНИЗАЦИЯ РАБОТЫ ПУЛА ЖУРНАЛИСТОВ И СПЕЦИАЛИЗИРОВАННЫХ ПОРТАЛОВ ДЛЯ ИНВАЛИДОВ</a:t>
            </a:r>
          </a:p>
        </p:txBody>
      </p:sp>
      <p:pic>
        <p:nvPicPr>
          <p:cNvPr id="15" name="Picture 2" descr="\\192.168.132.155\306_ps\Дейко\Абилити Совфед\Изображения\2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530" y="264992"/>
            <a:ext cx="720078" cy="806936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1712640" y="272416"/>
            <a:ext cx="0" cy="792088"/>
          </a:xfrm>
          <a:prstGeom prst="line">
            <a:avLst/>
          </a:prstGeom>
          <a:ln w="5715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2000672" y="3356992"/>
            <a:ext cx="720080" cy="1584176"/>
          </a:xfrm>
          <a:prstGeom prst="ellipse">
            <a:avLst/>
          </a:prstGeom>
          <a:solidFill>
            <a:schemeClr val="accent6">
              <a:lumMod val="75000"/>
              <a:alpha val="74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720752" y="3573016"/>
            <a:ext cx="720080" cy="1152128"/>
          </a:xfrm>
          <a:prstGeom prst="ellipse">
            <a:avLst/>
          </a:prstGeom>
          <a:solidFill>
            <a:srgbClr val="51E9F9">
              <a:alpha val="44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761312" y="3789040"/>
            <a:ext cx="720080" cy="720080"/>
          </a:xfrm>
          <a:prstGeom prst="ellipse">
            <a:avLst/>
          </a:prstGeom>
          <a:solidFill>
            <a:schemeClr val="accent6">
              <a:lumMod val="75000"/>
              <a:alpha val="71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000672" y="3717032"/>
            <a:ext cx="1440160" cy="864096"/>
          </a:xfrm>
          <a:prstGeom prst="ellipse">
            <a:avLst/>
          </a:prstGeom>
          <a:solidFill>
            <a:srgbClr val="00B050">
              <a:alpha val="45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064568" y="4149080"/>
            <a:ext cx="8136904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05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январь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805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февраль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0067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март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72075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апрель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44083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май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1609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июнь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809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июль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0107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август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32115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сентябрь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4123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октябрь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7613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ноябрь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4813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декабрь</a:t>
            </a: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9201472" y="3897052"/>
            <a:ext cx="360040" cy="504056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223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44488" y="1412776"/>
            <a:ext cx="17281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ФЕВРАЛЬ - ОКТЯБРЬ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Освещение отборочных этапов в региональных СМИ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Не менее 1 эфира в субъектах Российской Федерации по итогам отборочного этапа</a:t>
            </a:r>
            <a:endParaRPr lang="ru-RU" sz="700" dirty="0">
              <a:latin typeface="Museo Sans Cyrl 300" pitchFamily="50" charset="-52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16496" y="4653136"/>
            <a:ext cx="158417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ФЕВРАЛЬ - ОКТЯБРЬ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err="1" smtClean="0">
                <a:latin typeface="Museo Sans Cyrl 300" pitchFamily="50" charset="-52"/>
              </a:rPr>
              <a:t>Пост-релизы</a:t>
            </a:r>
            <a:r>
              <a:rPr lang="ru-RU" sz="700" dirty="0" smtClean="0">
                <a:latin typeface="Museo Sans Cyrl 300" pitchFamily="50" charset="-52"/>
              </a:rPr>
              <a:t> по итогам отборочных этапов в региональных СМИ и интернет-изданиях 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Не менее 5 материалов, опубликованных по итогам региональных отборочных этапов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08484" y="1556792"/>
            <a:ext cx="0" cy="194421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272480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308484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272480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8484" y="4437112"/>
            <a:ext cx="1332148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2288704" y="1412776"/>
            <a:ext cx="1728192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МАРТ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Определение пула журналистов, специализирующихся на освещении специфики работы с инвалидами и лицами с ОВЗ 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Определены не менее 30 журналистов, освещающих работу по организации и проведению </a:t>
            </a:r>
            <a:r>
              <a:rPr lang="en-US" sz="700" dirty="0" smtClean="0">
                <a:latin typeface="Museo Sans Cyrl 300" pitchFamily="50" charset="-52"/>
              </a:rPr>
              <a:t>III </a:t>
            </a:r>
            <a:r>
              <a:rPr lang="ru-RU" sz="700" dirty="0" smtClean="0">
                <a:latin typeface="Museo Sans Cyrl 300" pitchFamily="50" charset="-52"/>
              </a:rPr>
              <a:t>Национального чемпионата</a:t>
            </a:r>
            <a:endParaRPr lang="ru-RU" sz="700" dirty="0">
              <a:latin typeface="Museo Sans Cyrl 300" pitchFamily="50" charset="-52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252700" y="1556792"/>
            <a:ext cx="0" cy="20882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2216696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4232920" y="1412776"/>
            <a:ext cx="1728192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МАРТ - АПРЕЛЬ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Проведение цикла обучающих мероприятий для журналистов, обеспечивающих организацию и проведение </a:t>
            </a:r>
            <a:r>
              <a:rPr lang="en-US" sz="700" dirty="0" smtClean="0">
                <a:latin typeface="Museo Sans Cyrl 300" pitchFamily="50" charset="-52"/>
              </a:rPr>
              <a:t>III </a:t>
            </a:r>
            <a:r>
              <a:rPr lang="ru-RU" sz="700" dirty="0" smtClean="0">
                <a:latin typeface="Museo Sans Cyrl 300" pitchFamily="50" charset="-52"/>
              </a:rPr>
              <a:t>Национального чемпионата «</a:t>
            </a:r>
            <a:r>
              <a:rPr lang="ru-RU" sz="700" dirty="0" err="1" smtClean="0">
                <a:latin typeface="Museo Sans Cyrl 300" pitchFamily="50" charset="-52"/>
              </a:rPr>
              <a:t>Абилимпикс</a:t>
            </a:r>
            <a:r>
              <a:rPr lang="ru-RU" sz="700" dirty="0" smtClean="0">
                <a:latin typeface="Museo Sans Cyrl 300" pitchFamily="50" charset="-52"/>
              </a:rPr>
              <a:t>»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Проведение не менее 3 обучающих мероприятий. В обучении приняли участие не менее 30 журналистов.</a:t>
            </a:r>
            <a:endParaRPr lang="ru-RU" sz="700" dirty="0">
              <a:latin typeface="Museo Sans Cyrl 300" pitchFamily="50" charset="-52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4196916" y="1556792"/>
            <a:ext cx="0" cy="172819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Овал 70"/>
          <p:cNvSpPr/>
          <p:nvPr/>
        </p:nvSpPr>
        <p:spPr>
          <a:xfrm>
            <a:off x="4160912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6177136" y="1412776"/>
            <a:ext cx="1728192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АПРЕЛЬ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Разработка положения и объявление конкурса для журналистов на лучший материал о профессиональной инклюзии в обществе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Утверждено положение конкурса для журналистов. Объявлен конкурс на лучший материал о профессиональной инклюзии в обществе.</a:t>
            </a: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6141132" y="1556792"/>
            <a:ext cx="0" cy="194421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Овал 73"/>
          <p:cNvSpPr/>
          <p:nvPr/>
        </p:nvSpPr>
        <p:spPr>
          <a:xfrm>
            <a:off x="6105128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8033792" y="1412776"/>
            <a:ext cx="1728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ИЮНЬ-СЕНТЯБРЬ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Сбор и оценка работ конкурса для журналистов на лучший материал о профессиональной инклюзии в обществе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r>
              <a:rPr lang="ru-RU" sz="700" dirty="0" smtClean="0">
                <a:latin typeface="Museo Sans Cyrl 300" pitchFamily="50" charset="-52"/>
              </a:rPr>
              <a:t>Проведена оценка работ, поступивших на конкурс. Определены победители</a:t>
            </a:r>
            <a:endParaRPr lang="ru-RU" sz="700" dirty="0">
              <a:latin typeface="Museo Sans Cyrl 300" pitchFamily="50" charset="-52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8013340" y="1556792"/>
            <a:ext cx="0" cy="20882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>
            <a:off x="7977336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308484" y="3501008"/>
            <a:ext cx="1692188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1640632" y="3933056"/>
            <a:ext cx="0" cy="50405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2288704" y="4653136"/>
            <a:ext cx="1728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МАРТ - АПРЕЛЬ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Публикация аналитического материала о перечне компетенций </a:t>
            </a:r>
            <a:r>
              <a:rPr lang="en-US" sz="700" dirty="0" smtClean="0">
                <a:latin typeface="Museo Sans Cyrl 300" pitchFamily="50" charset="-52"/>
              </a:rPr>
              <a:t>III</a:t>
            </a:r>
            <a:r>
              <a:rPr lang="ru-RU" sz="700" dirty="0" smtClean="0">
                <a:latin typeface="Museo Sans Cyrl 300" pitchFamily="50" charset="-52"/>
              </a:rPr>
              <a:t> Национального чемпионата «</a:t>
            </a:r>
            <a:r>
              <a:rPr lang="ru-RU" sz="700" dirty="0" err="1" smtClean="0">
                <a:latin typeface="Museo Sans Cyrl 300" pitchFamily="50" charset="-52"/>
              </a:rPr>
              <a:t>Абилимпикс</a:t>
            </a:r>
            <a:r>
              <a:rPr lang="ru-RU" sz="700" dirty="0" smtClean="0">
                <a:latin typeface="Museo Sans Cyrl 300" pitchFamily="50" charset="-52"/>
              </a:rPr>
              <a:t>» 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Публикация не менее 1 полосы в федеральной общественно-политической газете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2180692" y="3933056"/>
            <a:ext cx="0" cy="792088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Овал 89"/>
          <p:cNvSpPr/>
          <p:nvPr/>
        </p:nvSpPr>
        <p:spPr>
          <a:xfrm>
            <a:off x="2144688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>
            <a:off x="2792760" y="3284984"/>
            <a:ext cx="1404156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4232920" y="4653136"/>
            <a:ext cx="1728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АПРЕЛЬ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Определение трех ключевых регионов с целью создания опорных </a:t>
            </a:r>
            <a:r>
              <a:rPr lang="ru-RU" sz="700" dirty="0" err="1" smtClean="0">
                <a:latin typeface="Museo Sans Cyrl 300" pitchFamily="50" charset="-52"/>
              </a:rPr>
              <a:t>медиацентров</a:t>
            </a:r>
            <a:r>
              <a:rPr lang="ru-RU" sz="700" dirty="0" smtClean="0">
                <a:latin typeface="Museo Sans Cyrl 300" pitchFamily="50" charset="-52"/>
              </a:rPr>
              <a:t> «</a:t>
            </a:r>
            <a:r>
              <a:rPr lang="ru-RU" sz="700" dirty="0" err="1" smtClean="0">
                <a:latin typeface="Museo Sans Cyrl 300" pitchFamily="50" charset="-52"/>
              </a:rPr>
              <a:t>Абилимпикс</a:t>
            </a:r>
            <a:r>
              <a:rPr lang="ru-RU" sz="700" dirty="0" smtClean="0">
                <a:latin typeface="Museo Sans Cyrl 300" pitchFamily="50" charset="-52"/>
              </a:rPr>
              <a:t>» 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Определены 3 региона России, в которых созданы </a:t>
            </a:r>
            <a:r>
              <a:rPr lang="ru-RU" sz="700" dirty="0" err="1" smtClean="0">
                <a:latin typeface="Museo Sans Cyrl 300" pitchFamily="50" charset="-52"/>
              </a:rPr>
              <a:t>медиацентры</a:t>
            </a:r>
            <a:r>
              <a:rPr lang="ru-RU" sz="700" dirty="0" smtClean="0">
                <a:latin typeface="Museo Sans Cyrl 300" pitchFamily="50" charset="-52"/>
              </a:rPr>
              <a:t> «</a:t>
            </a:r>
            <a:r>
              <a:rPr lang="ru-RU" sz="700" dirty="0" err="1" smtClean="0">
                <a:latin typeface="Museo Sans Cyrl 300" pitchFamily="50" charset="-52"/>
              </a:rPr>
              <a:t>Абилимпикс</a:t>
            </a:r>
            <a:r>
              <a:rPr lang="ru-RU" sz="700" dirty="0" smtClean="0">
                <a:latin typeface="Museo Sans Cyrl 300" pitchFamily="50" charset="-52"/>
              </a:rPr>
              <a:t>»</a:t>
            </a: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4124908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Овал 101"/>
          <p:cNvSpPr/>
          <p:nvPr/>
        </p:nvSpPr>
        <p:spPr>
          <a:xfrm>
            <a:off x="4088904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3152800" y="3717032"/>
            <a:ext cx="0" cy="72008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5745088" y="3645024"/>
            <a:ext cx="2268252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3080792" y="3501008"/>
            <a:ext cx="3060340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Прямоугольник 114"/>
          <p:cNvSpPr/>
          <p:nvPr/>
        </p:nvSpPr>
        <p:spPr>
          <a:xfrm>
            <a:off x="6105128" y="4653136"/>
            <a:ext cx="1728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НОЯБРЬ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Публикация итогов </a:t>
            </a:r>
            <a:br>
              <a:rPr lang="ru-RU" sz="700" dirty="0" smtClean="0">
                <a:latin typeface="Museo Sans Cyrl 300" pitchFamily="50" charset="-52"/>
              </a:rPr>
            </a:br>
            <a:r>
              <a:rPr lang="en-US" sz="700" dirty="0" smtClean="0">
                <a:latin typeface="Museo Sans Cyrl 300" pitchFamily="50" charset="-52"/>
              </a:rPr>
              <a:t>III </a:t>
            </a:r>
            <a:r>
              <a:rPr lang="ru-RU" sz="700" dirty="0" smtClean="0">
                <a:latin typeface="Museo Sans Cyrl 300" pitchFamily="50" charset="-52"/>
              </a:rPr>
              <a:t>Национального чемпионата «</a:t>
            </a:r>
            <a:r>
              <a:rPr lang="ru-RU" sz="700" dirty="0" err="1" smtClean="0">
                <a:latin typeface="Museo Sans Cyrl 300" pitchFamily="50" charset="-52"/>
              </a:rPr>
              <a:t>Абилимпикс</a:t>
            </a:r>
            <a:r>
              <a:rPr lang="ru-RU" sz="700" dirty="0" smtClean="0">
                <a:latin typeface="Museo Sans Cyrl 300" pitchFamily="50" charset="-52"/>
              </a:rPr>
              <a:t>» 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r>
              <a:rPr lang="ru-RU" sz="700" dirty="0" smtClean="0">
                <a:latin typeface="Museo Sans Cyrl 300" pitchFamily="50" charset="-52"/>
              </a:rPr>
              <a:t>Опубликовано не менее 30 материалов в печатных изданиях и интернет-СМИ, не менее 10 сюжетов на телеканалах</a:t>
            </a:r>
            <a:endParaRPr lang="ru-RU" sz="700" dirty="0">
              <a:latin typeface="Museo Sans Cyrl 300" pitchFamily="50" charset="-52"/>
            </a:endParaRP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5997116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Овал 116"/>
          <p:cNvSpPr/>
          <p:nvPr/>
        </p:nvSpPr>
        <p:spPr>
          <a:xfrm>
            <a:off x="5961112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5997116" y="4437112"/>
            <a:ext cx="1980220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7977336" y="3933056"/>
            <a:ext cx="0" cy="50405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Прямоугольник 123"/>
          <p:cNvSpPr/>
          <p:nvPr/>
        </p:nvSpPr>
        <p:spPr>
          <a:xfrm>
            <a:off x="8049344" y="4653136"/>
            <a:ext cx="1728192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700" b="1" dirty="0" smtClean="0">
                <a:latin typeface="Museo Sans Cyrl 300" pitchFamily="50" charset="-52"/>
              </a:rPr>
              <a:t>ДЕКАБРЬ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Подведение итогов конкурса для журналистов на лучший материал о профессиональной инклюзии в обществе и награждение победителей </a:t>
            </a:r>
          </a:p>
          <a:p>
            <a:pPr>
              <a:spcAft>
                <a:spcPts val="0"/>
              </a:spcAft>
            </a:pPr>
            <a:r>
              <a:rPr lang="ru-RU" sz="7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700" dirty="0" smtClean="0">
                <a:latin typeface="Museo Sans Cyrl 300" pitchFamily="50" charset="-52"/>
              </a:rPr>
              <a:t>Победители конкурса награждены дипломами лауреатов и памятными подарками.</a:t>
            </a: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>
            <a:off x="7941332" y="4581128"/>
            <a:ext cx="0" cy="14401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Овал 125"/>
          <p:cNvSpPr/>
          <p:nvPr/>
        </p:nvSpPr>
        <p:spPr>
          <a:xfrm>
            <a:off x="7905328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8" name="Прямая соединительная линия 127"/>
          <p:cNvCxnSpPr/>
          <p:nvPr/>
        </p:nvCxnSpPr>
        <p:spPr>
          <a:xfrm flipH="1">
            <a:off x="7925780" y="4581128"/>
            <a:ext cx="915652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8841432" y="3933056"/>
            <a:ext cx="0" cy="64807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>
            <a:off x="3152800" y="4437112"/>
            <a:ext cx="972108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85"/>
          <p:cNvSpPr txBox="1">
            <a:spLocks noChangeArrowheads="1"/>
          </p:cNvSpPr>
          <p:nvPr/>
        </p:nvSpPr>
        <p:spPr bwMode="auto">
          <a:xfrm>
            <a:off x="2000672" y="332656"/>
            <a:ext cx="74168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1113">
              <a:defRPr/>
            </a:pPr>
            <a:r>
              <a:rPr lang="ru-RU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МЕДИАПЛАН:</a:t>
            </a:r>
          </a:p>
          <a:p>
            <a:pPr marL="11113">
              <a:defRPr/>
            </a:pPr>
            <a:r>
              <a:rPr lang="ru-RU" altLang="ru-RU" sz="1400" b="1" dirty="0" smtClean="0">
                <a:solidFill>
                  <a:srgbClr val="223C93"/>
                </a:solidFill>
                <a:latin typeface="Museo Sans Cyrl 900" pitchFamily="50" charset="-52"/>
              </a:rPr>
              <a:t>ФОРМИРОВАНИЕ ПУЛА ЭКСПЕРТОВ, СПОСОБСТВУЮЩИХ ИНФОРМАЦИОННОМУ ПРОДВИЖЕНИЮ КОНКУРСОВ В ПРОФЕССИОНАЛЬНОЙ СРЕДЕ</a:t>
            </a:r>
          </a:p>
        </p:txBody>
      </p:sp>
      <p:pic>
        <p:nvPicPr>
          <p:cNvPr id="15" name="Picture 2" descr="\\192.168.132.155\306_ps\Дейко\Абилити Совфед\Изображения\2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530" y="264992"/>
            <a:ext cx="720078" cy="806936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1712640" y="272416"/>
            <a:ext cx="0" cy="792088"/>
          </a:xfrm>
          <a:prstGeom prst="line">
            <a:avLst/>
          </a:prstGeom>
          <a:ln w="5715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2000672" y="3356992"/>
            <a:ext cx="720080" cy="1584176"/>
          </a:xfrm>
          <a:prstGeom prst="ellipse">
            <a:avLst/>
          </a:prstGeom>
          <a:solidFill>
            <a:srgbClr val="0070C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440832" y="3501008"/>
            <a:ext cx="720080" cy="1296144"/>
          </a:xfrm>
          <a:prstGeom prst="ellipse">
            <a:avLst/>
          </a:prstGeom>
          <a:solidFill>
            <a:srgbClr val="51E9F9">
              <a:alpha val="44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761312" y="3789040"/>
            <a:ext cx="720080" cy="720080"/>
          </a:xfrm>
          <a:prstGeom prst="ellipse">
            <a:avLst/>
          </a:prstGeom>
          <a:solidFill>
            <a:srgbClr val="FFC000">
              <a:alpha val="49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000672" y="3717032"/>
            <a:ext cx="1440160" cy="864096"/>
          </a:xfrm>
          <a:prstGeom prst="ellipse">
            <a:avLst/>
          </a:prstGeom>
          <a:solidFill>
            <a:srgbClr val="29A3FF">
              <a:alpha val="75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064568" y="4149080"/>
            <a:ext cx="763284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05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январь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805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февраль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0067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март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72075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апрель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44083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май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1609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июнь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809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июль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0107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август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32115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сентябрь</a:t>
            </a:r>
            <a:endParaRPr lang="ru-RU" sz="9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4123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октябрь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7613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ноябрь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4813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декабрь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9201472" y="3897052"/>
            <a:ext cx="360040" cy="504056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223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640632" y="1412776"/>
            <a:ext cx="3600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900" b="1" dirty="0" smtClean="0">
                <a:latin typeface="Museo Sans Cyrl 300" pitchFamily="50" charset="-52"/>
              </a:rPr>
              <a:t>МАРТ</a:t>
            </a: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Определение и подготовка экспертов из числа представителей региональной власти для представления этапов </a:t>
            </a:r>
            <a:r>
              <a:rPr lang="en-US" sz="900" dirty="0" smtClean="0"/>
              <a:t>III </a:t>
            </a:r>
            <a:r>
              <a:rPr lang="ru-RU" sz="900" dirty="0" smtClean="0"/>
              <a:t>Национального чемпионата в СМИ</a:t>
            </a:r>
            <a:endParaRPr lang="ru-RU" sz="900" dirty="0" smtClean="0">
              <a:latin typeface="Museo Sans Cyrl 300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Определены эксперты, принимающие участие в региональных пресс-конференциях в качестве ведущих спикеров по теме «Цели, задачи и результаты деятельности движения «</a:t>
            </a:r>
            <a:r>
              <a:rPr lang="ru-RU" sz="900" dirty="0" err="1" smtClean="0"/>
              <a:t>Абилимпикс</a:t>
            </a:r>
            <a:r>
              <a:rPr lang="ru-RU" sz="900" dirty="0" smtClean="0"/>
              <a:t>». Подготовлено не менее 1 эксперта в регионе.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4648" y="4653136"/>
            <a:ext cx="29523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900" b="1" dirty="0" smtClean="0">
                <a:latin typeface="Museo Sans Cyrl 300" pitchFamily="50" charset="-52"/>
              </a:rPr>
              <a:t>МАРТ - АПРЕЛЬ</a:t>
            </a: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Определение и подготовка экспертов из числа федеральных представителей </a:t>
            </a:r>
            <a:r>
              <a:rPr lang="en-US" sz="900" dirty="0" smtClean="0"/>
              <a:t>III </a:t>
            </a:r>
            <a:r>
              <a:rPr lang="ru-RU" sz="900" dirty="0" smtClean="0"/>
              <a:t>Национального чемпионата</a:t>
            </a:r>
            <a:r>
              <a:rPr lang="ru-RU" sz="900" dirty="0" smtClean="0">
                <a:latin typeface="Museo Sans Cyrl 300" pitchFamily="50" charset="-52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Подготовлено не менее 10 менее экспертов, ориентированных на участие в публичных, научно-практических, выставочных мероприятиях на федеральном уровне в качестве спикеров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69024" y="4653136"/>
            <a:ext cx="288032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900" b="1" dirty="0" smtClean="0">
                <a:latin typeface="Museo Sans Cyrl 300" pitchFamily="50" charset="-52"/>
              </a:rPr>
              <a:t>МАЙ</a:t>
            </a: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Проведение форумов в региональных университетах  для представителей СМИ по теме «Цели, задачи и результаты деятельности движения «</a:t>
            </a:r>
            <a:r>
              <a:rPr lang="ru-RU" sz="900" dirty="0" err="1" smtClean="0"/>
              <a:t>Абилимпикс</a:t>
            </a:r>
            <a:r>
              <a:rPr lang="ru-RU" sz="900" dirty="0" smtClean="0"/>
              <a:t>» в регионе»</a:t>
            </a:r>
            <a:r>
              <a:rPr lang="ru-RU" sz="900" dirty="0" smtClean="0">
                <a:latin typeface="Museo Sans Cyrl 300" pitchFamily="50" charset="-52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Во всех регионах, участвующих в </a:t>
            </a:r>
            <a:r>
              <a:rPr lang="en-US" sz="900" dirty="0" smtClean="0"/>
              <a:t>III </a:t>
            </a:r>
            <a:r>
              <a:rPr lang="ru-RU" sz="900" dirty="0" smtClean="0"/>
              <a:t>Национальном чемпионате «</a:t>
            </a:r>
            <a:r>
              <a:rPr lang="ru-RU" sz="900" dirty="0" err="1" smtClean="0"/>
              <a:t>Абилимпикс</a:t>
            </a:r>
            <a:r>
              <a:rPr lang="ru-RU" sz="900" dirty="0" smtClean="0"/>
              <a:t>», состоялся 1 форум.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609184" y="1412776"/>
            <a:ext cx="25202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900" b="1" dirty="0" smtClean="0">
                <a:latin typeface="Museo Sans Cyrl 300" pitchFamily="50" charset="-52"/>
              </a:rPr>
              <a:t>НОЯБРЬ</a:t>
            </a: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Этап работы: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Проведение конференции о профессиональной ориентации и мотивации людей с инвалидностью к получению рабочих профессий в рамках деловой программы </a:t>
            </a:r>
            <a:r>
              <a:rPr lang="en-US" sz="900" dirty="0" smtClean="0"/>
              <a:t>III</a:t>
            </a:r>
            <a:r>
              <a:rPr lang="ru-RU" sz="900" dirty="0" smtClean="0"/>
              <a:t> Национального чемпионата «</a:t>
            </a:r>
            <a:r>
              <a:rPr lang="ru-RU" sz="900" dirty="0" err="1" smtClean="0"/>
              <a:t>Абилимпикс</a:t>
            </a:r>
            <a:r>
              <a:rPr lang="ru-RU" sz="900" dirty="0" smtClean="0"/>
              <a:t>»</a:t>
            </a:r>
            <a:endParaRPr lang="ru-RU" sz="900" dirty="0" smtClean="0">
              <a:latin typeface="Museo Sans Cyrl 300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900" b="1" dirty="0" smtClean="0">
                <a:latin typeface="Museo Sans Cyrl 300" pitchFamily="50" charset="-52"/>
              </a:rPr>
              <a:t>Ожидаемый результат:</a:t>
            </a:r>
          </a:p>
          <a:p>
            <a:pPr>
              <a:spcAft>
                <a:spcPts val="600"/>
              </a:spcAft>
            </a:pPr>
            <a:r>
              <a:rPr lang="ru-RU" sz="900" dirty="0" smtClean="0"/>
              <a:t>Обеспечено информационное сопровождение конференции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6537176" y="1556792"/>
            <a:ext cx="0" cy="1872208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6501172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>
            <a:endCxn id="51" idx="0"/>
          </p:cNvCxnSpPr>
          <p:nvPr/>
        </p:nvCxnSpPr>
        <p:spPr>
          <a:xfrm>
            <a:off x="5097016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5061012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4016896" y="4437112"/>
            <a:ext cx="1080120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016896" y="3861048"/>
            <a:ext cx="0" cy="576064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56" idx="0"/>
          </p:cNvCxnSpPr>
          <p:nvPr/>
        </p:nvCxnSpPr>
        <p:spPr>
          <a:xfrm>
            <a:off x="1712640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1676636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1712640" y="4437112"/>
            <a:ext cx="864096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576736" y="3933056"/>
            <a:ext cx="0" cy="50405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537176" y="3429000"/>
            <a:ext cx="1440160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7977336" y="3429000"/>
            <a:ext cx="0" cy="50405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568624" y="1556792"/>
            <a:ext cx="0" cy="1872208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1532620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1568624" y="3429000"/>
            <a:ext cx="756084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Овал 61"/>
          <p:cNvSpPr/>
          <p:nvPr/>
        </p:nvSpPr>
        <p:spPr>
          <a:xfrm>
            <a:off x="1280592" y="3140968"/>
            <a:ext cx="7920880" cy="2016224"/>
          </a:xfrm>
          <a:prstGeom prst="ellipse">
            <a:avLst/>
          </a:prstGeom>
          <a:solidFill>
            <a:srgbClr val="F9B407">
              <a:alpha val="77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280592" y="3356992"/>
            <a:ext cx="7920880" cy="1584176"/>
          </a:xfrm>
          <a:prstGeom prst="ellipse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1280592" y="3645024"/>
            <a:ext cx="720080" cy="1008112"/>
          </a:xfrm>
          <a:prstGeom prst="ellipse">
            <a:avLst/>
          </a:prstGeom>
          <a:solidFill>
            <a:srgbClr val="3CAB35">
              <a:alpha val="71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object 85"/>
          <p:cNvSpPr txBox="1">
            <a:spLocks noChangeArrowheads="1"/>
          </p:cNvSpPr>
          <p:nvPr/>
        </p:nvSpPr>
        <p:spPr bwMode="auto">
          <a:xfrm>
            <a:off x="2000672" y="332656"/>
            <a:ext cx="51845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1113">
              <a:defRPr/>
            </a:pPr>
            <a:r>
              <a:rPr lang="ru-RU" altLang="ru-RU" b="1" dirty="0" smtClean="0">
                <a:solidFill>
                  <a:srgbClr val="223C93"/>
                </a:solidFill>
                <a:latin typeface="Museo Sans Cyrl 900" pitchFamily="50" charset="-52"/>
              </a:rPr>
              <a:t>МЕДИАПЛАН:</a:t>
            </a:r>
          </a:p>
          <a:p>
            <a:pPr marL="11113">
              <a:defRPr/>
            </a:pPr>
            <a:r>
              <a:rPr lang="ru-RU" altLang="ru-RU" sz="1400" b="1" dirty="0" smtClean="0">
                <a:solidFill>
                  <a:srgbClr val="223C93"/>
                </a:solidFill>
                <a:latin typeface="Museo Sans Cyrl 900" pitchFamily="50" charset="-52"/>
              </a:rPr>
              <a:t>ИНФОРМАЦИОННАЯ ПОДДЕРЖКА РЕГИОНАЛЬНЫХ ОТБОРОЧНЫХ ЭТАПОВ</a:t>
            </a:r>
            <a:endParaRPr lang="ru-RU" altLang="ru-RU" sz="1400" b="1" dirty="0">
              <a:solidFill>
                <a:srgbClr val="223C93"/>
              </a:solidFill>
              <a:latin typeface="Museo Sans Cyrl 900" pitchFamily="50" charset="-52"/>
            </a:endParaRPr>
          </a:p>
        </p:txBody>
      </p:sp>
      <p:pic>
        <p:nvPicPr>
          <p:cNvPr id="15" name="Picture 2" descr="\\192.168.132.155\306_ps\Дейко\Абилити Совфед\Изображения\2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530" y="264992"/>
            <a:ext cx="720078" cy="806936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1712640" y="272416"/>
            <a:ext cx="0" cy="792088"/>
          </a:xfrm>
          <a:prstGeom prst="line">
            <a:avLst/>
          </a:prstGeom>
          <a:ln w="5715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000672" y="3645024"/>
            <a:ext cx="720080" cy="1008112"/>
          </a:xfrm>
          <a:prstGeom prst="ellipse">
            <a:avLst/>
          </a:prstGeom>
          <a:solidFill>
            <a:srgbClr val="FF0000">
              <a:alpha val="44000"/>
            </a:srgb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064568" y="4149080"/>
            <a:ext cx="8136904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605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январь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05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февраль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0067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март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2075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апрель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44083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май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609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июнь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8809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июль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60107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август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32115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сентябрь</a:t>
            </a:r>
            <a:endParaRPr lang="ru-RU" sz="9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04123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октябрь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6131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ноябрь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481392" y="4041068"/>
            <a:ext cx="720080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useo Sans Cyrl 300" pitchFamily="50" charset="-52"/>
              </a:rPr>
              <a:t>декабрь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Museo Sans Cyrl 300" pitchFamily="50" charset="-52"/>
            </a:endParaRPr>
          </a:p>
        </p:txBody>
      </p:sp>
      <p:sp>
        <p:nvSpPr>
          <p:cNvPr id="37" name="Стрелка вправо 36"/>
          <p:cNvSpPr/>
          <p:nvPr/>
        </p:nvSpPr>
        <p:spPr>
          <a:xfrm>
            <a:off x="9201472" y="3897052"/>
            <a:ext cx="360040" cy="504056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223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640632" y="1412776"/>
            <a:ext cx="367240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000" b="1" dirty="0" smtClean="0">
                <a:latin typeface="Museo Sans Cyrl 300" pitchFamily="50" charset="-52"/>
              </a:rPr>
              <a:t>ФЕВРАЛЬ</a:t>
            </a: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Этап работы:</a:t>
            </a:r>
          </a:p>
          <a:p>
            <a:r>
              <a:rPr lang="ru-RU" sz="1000" dirty="0" smtClean="0">
                <a:latin typeface="Museo Sans Cyrl 300" pitchFamily="50" charset="-52"/>
              </a:rPr>
              <a:t>Доработка рекомендаций по информационному сопровождению региональных отборочных этапов</a:t>
            </a:r>
          </a:p>
          <a:p>
            <a:pPr>
              <a:spcAft>
                <a:spcPts val="0"/>
              </a:spcAft>
            </a:pPr>
            <a:endParaRPr lang="ru-RU" sz="1000" b="1" dirty="0" smtClean="0">
              <a:latin typeface="Museo Sans Cyrl 300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Ожидаемый результат:</a:t>
            </a:r>
          </a:p>
          <a:p>
            <a:r>
              <a:rPr lang="ru-RU" sz="1000" dirty="0" smtClean="0">
                <a:latin typeface="Museo Sans Cyrl 300" pitchFamily="50" charset="-52"/>
              </a:rPr>
              <a:t>Утверждены рекомендации</a:t>
            </a:r>
            <a:endParaRPr lang="ru-RU" sz="1000" dirty="0">
              <a:latin typeface="Museo Sans Cyrl 300" pitchFamily="50" charset="-52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52600" y="4653136"/>
            <a:ext cx="288672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000" b="1" dirty="0" smtClean="0">
                <a:latin typeface="Museo Sans Cyrl 300" pitchFamily="50" charset="-52"/>
              </a:rPr>
              <a:t>МАРТ</a:t>
            </a: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Этап работы:</a:t>
            </a:r>
          </a:p>
          <a:p>
            <a:r>
              <a:rPr lang="ru-RU" sz="1000" dirty="0" smtClean="0">
                <a:latin typeface="Museo Sans Cyrl 300" pitchFamily="50" charset="-52"/>
              </a:rPr>
              <a:t>Направление рекомендаций по информационному сопровождению региональных отборочных этапов в субъекты Российской Федерации</a:t>
            </a:r>
          </a:p>
          <a:p>
            <a:pPr>
              <a:spcAft>
                <a:spcPts val="0"/>
              </a:spcAft>
            </a:pPr>
            <a:endParaRPr lang="ru-RU" sz="1000" b="1" dirty="0" smtClean="0">
              <a:latin typeface="Museo Sans Cyrl 300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Ожидаемый результат:</a:t>
            </a:r>
          </a:p>
          <a:p>
            <a:r>
              <a:rPr lang="ru-RU" sz="1000" dirty="0" smtClean="0">
                <a:latin typeface="Museo Sans Cyrl 300" pitchFamily="50" charset="-52"/>
              </a:rPr>
              <a:t>Рекомендации используются в работе региональными оргкомитетами</a:t>
            </a:r>
            <a:endParaRPr lang="ru-RU" sz="1000" dirty="0">
              <a:latin typeface="Museo Sans Cyrl 300" pitchFamily="50" charset="-52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609183" y="1412776"/>
            <a:ext cx="306034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000" b="1" dirty="0" smtClean="0">
                <a:latin typeface="Museo Sans Cyrl 300" pitchFamily="50" charset="-52"/>
              </a:rPr>
              <a:t>ФЕВРАЛЬ - ДЕКАБРЬ</a:t>
            </a: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Этап работы:</a:t>
            </a:r>
          </a:p>
          <a:p>
            <a:r>
              <a:rPr lang="ru-RU" sz="1000" dirty="0" smtClean="0">
                <a:latin typeface="Museo Sans Cyrl 300" pitchFamily="50" charset="-52"/>
              </a:rPr>
              <a:t>Организация встреч победителей региональных этапов чемпионата с губернаторами регионов и потенциальными работодателями</a:t>
            </a:r>
          </a:p>
          <a:p>
            <a:pPr>
              <a:spcAft>
                <a:spcPts val="0"/>
              </a:spcAft>
            </a:pPr>
            <a:endParaRPr lang="ru-RU" sz="1000" b="1" dirty="0" smtClean="0">
              <a:latin typeface="Museo Sans Cyrl 300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Ожидаемый результат:</a:t>
            </a:r>
          </a:p>
          <a:p>
            <a:r>
              <a:rPr lang="ru-RU" sz="1000" dirty="0" smtClean="0">
                <a:latin typeface="Museo Sans Cyrl 300" pitchFamily="50" charset="-52"/>
              </a:rPr>
              <a:t>Информационное сопровождение по итогам проведенных встреч</a:t>
            </a:r>
            <a:endParaRPr lang="ru-RU" sz="1000" dirty="0">
              <a:latin typeface="Museo Sans Cyrl 300" pitchFamily="50" charset="-52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6537176" y="1556792"/>
            <a:ext cx="0" cy="172819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6501172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endCxn id="49" idx="0"/>
          </p:cNvCxnSpPr>
          <p:nvPr/>
        </p:nvCxnSpPr>
        <p:spPr>
          <a:xfrm>
            <a:off x="1280592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1244588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280592" y="4437112"/>
            <a:ext cx="864096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144688" y="3933056"/>
            <a:ext cx="0" cy="504056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568624" y="1556792"/>
            <a:ext cx="0" cy="2232248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1532620" y="148478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6177136" y="4653136"/>
            <a:ext cx="316835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000" b="1" dirty="0" smtClean="0">
                <a:latin typeface="Museo Sans Cyrl 300" pitchFamily="50" charset="-52"/>
              </a:rPr>
              <a:t>ФЕВРАЛЬ - ДЕКАБРЬ</a:t>
            </a: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Этап работы:</a:t>
            </a:r>
          </a:p>
          <a:p>
            <a:r>
              <a:rPr lang="ru-RU" sz="1000" dirty="0" smtClean="0">
                <a:latin typeface="Museo Sans Cyrl 300" pitchFamily="50" charset="-52"/>
              </a:rPr>
              <a:t>Включение в программы рабочих визитов представителей федеральных органов государственной власти Российской Федерации встреч с победителями региональных этапов чемпионата</a:t>
            </a:r>
          </a:p>
          <a:p>
            <a:pPr>
              <a:spcAft>
                <a:spcPts val="0"/>
              </a:spcAft>
            </a:pPr>
            <a:endParaRPr lang="ru-RU" sz="1000" b="1" dirty="0" smtClean="0">
              <a:latin typeface="Museo Sans Cyrl 300" pitchFamily="50" charset="-52"/>
            </a:endParaRPr>
          </a:p>
          <a:p>
            <a:pPr>
              <a:spcAft>
                <a:spcPts val="0"/>
              </a:spcAft>
            </a:pPr>
            <a:r>
              <a:rPr lang="ru-RU" sz="1000" b="1" dirty="0" smtClean="0">
                <a:latin typeface="Museo Sans Cyrl 300" pitchFamily="50" charset="-52"/>
              </a:rPr>
              <a:t>Ожидаемый результат:</a:t>
            </a:r>
          </a:p>
          <a:p>
            <a:r>
              <a:rPr lang="ru-RU" sz="1000" dirty="0" smtClean="0">
                <a:latin typeface="Museo Sans Cyrl 300" pitchFamily="50" charset="-52"/>
              </a:rPr>
              <a:t>Информационное сопровождение по итогам проведенных встреч</a:t>
            </a:r>
            <a:endParaRPr lang="ru-RU" sz="1000" dirty="0">
              <a:latin typeface="Museo Sans Cyrl 300" pitchFamily="50" charset="-52"/>
            </a:endParaRPr>
          </a:p>
        </p:txBody>
      </p:sp>
      <p:cxnSp>
        <p:nvCxnSpPr>
          <p:cNvPr id="66" name="Прямая соединительная линия 65"/>
          <p:cNvCxnSpPr>
            <a:endCxn id="67" idx="0"/>
          </p:cNvCxnSpPr>
          <p:nvPr/>
        </p:nvCxnSpPr>
        <p:spPr>
          <a:xfrm>
            <a:off x="6105128" y="4437112"/>
            <a:ext cx="0" cy="28803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6069124" y="4725144"/>
            <a:ext cx="72008" cy="72008"/>
          </a:xfrm>
          <a:prstGeom prst="ellipse">
            <a:avLst/>
          </a:prstGeom>
          <a:solidFill>
            <a:srgbClr val="E335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H="1">
            <a:off x="6105128" y="4437112"/>
            <a:ext cx="864096" cy="0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969224" y="3789040"/>
            <a:ext cx="0" cy="648072"/>
          </a:xfrm>
          <a:prstGeom prst="line">
            <a:avLst/>
          </a:prstGeom>
          <a:ln w="12700">
            <a:solidFill>
              <a:srgbClr val="E335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60648"/>
            <a:ext cx="8915400" cy="5865515"/>
          </a:xfrm>
        </p:spPr>
        <p:txBody>
          <a:bodyPr/>
          <a:lstStyle/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Информационное сопровождение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Национального чемпионата профессионального мастерства для людей с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инвалидностью «Абилимпикс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Настоящий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медиаплан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разработан с целью распространения идей движения «Абилимпикс» и успешного опыта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инклюзии общества в Российской Федерации посредством системы конкурсов профессионального мастерства для людей с инвалидностью «Абилимпикс», обеспечивающей эффективную профессиональную ориентацию и мотивацию людей с инвалидностью к профессиональному образованию и повышению 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трудоустраиваемости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Медиаплан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ориентирован на следующие целевые аудитории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Представителей федеральной и региональной власти, отвечающих за вопросы социального развития и трудоустройство инвалидов;</a:t>
            </a:r>
          </a:p>
          <a:p>
            <a:pPr marL="0" lv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Граждан России, интересующихся проблемами социализации инвалидов и вопросами профессиональной инклюзии в обществе;</a:t>
            </a:r>
          </a:p>
          <a:p>
            <a:pPr marL="0" lv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Работодателей, ориентированных на создание социально-ответственного бизнеса и трудоустройство инвалидов;</a:t>
            </a:r>
          </a:p>
          <a:p>
            <a:pPr marL="0" lv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Инвалидов и общественные организации, представляющие их интересы, использующие систему конкурсов профессионального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мастерства «Абилимпикс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-  как инструмент трудоустройства и личностного развития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spcBef>
                <a:spcPts val="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Цели информационного сопровождения проекта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создание положительного образа, мотивирующего людей с инвалидностью к профессиональному росту и личностному развитию;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формирование и тиражирование среди представителей государственных органов Российской Федерации и работодателей мнения о необходимости поддержки конкурсов профессионального мастерства с учетом их роли и места в проведении конкурсов;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агитация физических лиц и организаций присоединиться к движению «Абилимпикс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через систему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волонтерства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E5D21-00AD-4512-AAC7-E34445D713E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E5D21-00AD-4512-AAC7-E34445D713E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640"/>
            <a:ext cx="9229725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E5D21-00AD-4512-AAC7-E34445D713E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80" y="188640"/>
            <a:ext cx="920115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1082</Words>
  <Application>Microsoft Office PowerPoint</Application>
  <PresentationFormat>Лист A4 (210x297 мм)</PresentationFormat>
  <Paragraphs>192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Sokolova</dc:creator>
  <cp:lastModifiedBy>erofeevanv</cp:lastModifiedBy>
  <cp:revision>293</cp:revision>
  <cp:lastPrinted>2016-10-25T14:01:23Z</cp:lastPrinted>
  <dcterms:created xsi:type="dcterms:W3CDTF">2016-09-23T06:36:18Z</dcterms:created>
  <dcterms:modified xsi:type="dcterms:W3CDTF">2017-03-30T15:16:18Z</dcterms:modified>
</cp:coreProperties>
</file>