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3" r:id="rId3"/>
    <p:sldId id="324" r:id="rId4"/>
    <p:sldId id="330" r:id="rId5"/>
    <p:sldId id="311" r:id="rId6"/>
    <p:sldId id="328" r:id="rId7"/>
    <p:sldId id="333" r:id="rId8"/>
    <p:sldId id="316" r:id="rId9"/>
    <p:sldId id="299" r:id="rId10"/>
    <p:sldId id="329" r:id="rId11"/>
    <p:sldId id="273" r:id="rId12"/>
  </p:sldIdLst>
  <p:sldSz cx="10693400" cy="7561263"/>
  <p:notesSz cx="6797675" cy="987425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MS Mincho" pitchFamily="49" charset="-128"/>
      <p:regular r:id="rId19"/>
    </p:embeddedFont>
  </p:embeddedFontLst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арзетдинов Ирек Ринатович" initials="ФИР" lastIdx="38" clrIdx="0">
    <p:extLst/>
  </p:cmAuthor>
  <p:cmAuthor id="2" name="Габитов Рустам Ренатович" initials="ГРР" lastIdx="1" clrIdx="1"/>
  <p:cmAuthor id="3" name="Татьяна Средина" initials="СТЕ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5F22"/>
    <a:srgbClr val="4F81BD"/>
    <a:srgbClr val="C55E5B"/>
    <a:srgbClr val="F69872"/>
    <a:srgbClr val="00447C"/>
    <a:srgbClr val="000000"/>
    <a:srgbClr val="808285"/>
    <a:srgbClr val="50505A"/>
    <a:srgbClr val="EF413D"/>
    <a:srgbClr val="7AC1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8" autoAdjust="0"/>
    <p:restoredTop sz="93969" autoAdjust="0"/>
  </p:normalViewPr>
  <p:slideViewPr>
    <p:cSldViewPr>
      <p:cViewPr varScale="1">
        <p:scale>
          <a:sx n="59" d="100"/>
          <a:sy n="59" d="100"/>
        </p:scale>
        <p:origin x="-1224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0" y="1"/>
            <a:ext cx="2946189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1883DE2F-C336-46EB-9352-37936E56397C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956"/>
            <a:ext cx="2946189" cy="49371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0" y="9378956"/>
            <a:ext cx="2946189" cy="49371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015461F5-A6F4-421E-9350-A3D0F136B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90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CA0AE85E-821D-4D8B-B13D-1CA1A4A9DB8C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A61E71FB-9BA8-4A90-96D3-03B814A3B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34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834532" y="2916535"/>
            <a:ext cx="6192688" cy="1512168"/>
          </a:xfrm>
        </p:spPr>
        <p:txBody>
          <a:bodyPr anchor="t">
            <a:normAutofit/>
          </a:bodyPr>
          <a:lstStyle>
            <a:lvl1pPr algn="l">
              <a:defRPr sz="1900">
                <a:solidFill>
                  <a:schemeClr val="bg1"/>
                </a:solidFill>
                <a:latin typeface="PF BeauSans Pro Black" panose="02000503040000020004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4532" y="4500711"/>
            <a:ext cx="6192000" cy="288032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82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22364" y="180231"/>
            <a:ext cx="6840760" cy="79208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124" y="1332359"/>
            <a:ext cx="10297144" cy="590465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0505A"/>
                </a:solidFill>
              </a:defRPr>
            </a:lvl1pPr>
            <a:lvl2pPr marL="847483" indent="-325955">
              <a:buSzPct val="120000"/>
              <a:buFontTx/>
              <a:buBlip>
                <a:blip r:embed="rId3"/>
              </a:buBlip>
              <a:defRPr sz="1200">
                <a:solidFill>
                  <a:srgbClr val="50505A"/>
                </a:solidFill>
              </a:defRPr>
            </a:lvl2pPr>
            <a:lvl3pPr marL="1303820" indent="-260764">
              <a:buSzPct val="120000"/>
              <a:buFontTx/>
              <a:buBlip>
                <a:blip r:embed="rId4"/>
              </a:buBlip>
              <a:defRPr sz="1100">
                <a:solidFill>
                  <a:srgbClr val="50505A"/>
                </a:solidFill>
              </a:defRPr>
            </a:lvl3pPr>
            <a:lvl4pPr marL="1825348" indent="-260764">
              <a:buSzPct val="120000"/>
              <a:buFontTx/>
              <a:buBlip>
                <a:blip r:embed="rId5"/>
              </a:buBlip>
              <a:defRPr sz="1050">
                <a:solidFill>
                  <a:srgbClr val="50505A"/>
                </a:solidFill>
              </a:defRPr>
            </a:lvl4pPr>
            <a:lvl5pPr>
              <a:defRPr sz="1050">
                <a:solidFill>
                  <a:srgbClr val="50505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97916" y="396255"/>
            <a:ext cx="845812" cy="402567"/>
          </a:xfrm>
        </p:spPr>
        <p:txBody>
          <a:bodyPr/>
          <a:lstStyle>
            <a:lvl1pPr>
              <a:defRPr sz="2800" b="0">
                <a:solidFill>
                  <a:srgbClr val="808285"/>
                </a:solidFill>
                <a:latin typeface="+mj-lt"/>
              </a:defRPr>
            </a:lvl1pPr>
          </a:lstStyle>
          <a:p>
            <a:fld id="{436E4FE2-C53B-4BB6-8143-C4C19591B2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26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4FE2-C53B-4BB6-8143-C4C19591B2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00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Липецк, сентябрь 2016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540" y="2916535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Сессия «Апробация регионального стандарта </a:t>
            </a:r>
            <a:r>
              <a:rPr lang="ru-RU" alt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 промышленного </a:t>
            </a:r>
            <a:r>
              <a:rPr lang="ru-RU" alt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роста»</a:t>
            </a:r>
          </a:p>
        </p:txBody>
      </p:sp>
    </p:spTree>
    <p:extLst>
      <p:ext uri="{BB962C8B-B14F-4D97-AF65-F5344CB8AC3E}">
        <p14:creationId xmlns:p14="http://schemas.microsoft.com/office/powerpoint/2010/main" xmlns="" val="41909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Роль Союза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Россия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860" y="1476375"/>
            <a:ext cx="895333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содействие </a:t>
            </a:r>
            <a:r>
              <a:rPr lang="ru-RU" sz="1800" dirty="0"/>
              <a:t>в организации и проведении </a:t>
            </a:r>
            <a:r>
              <a:rPr lang="ru-RU" sz="1800" b="1" dirty="0"/>
              <a:t>чемпионатов профессионального мастерства по стандартам </a:t>
            </a:r>
            <a:r>
              <a:rPr lang="en-US" sz="1800" b="1" dirty="0" err="1"/>
              <a:t>WorldSkills</a:t>
            </a:r>
            <a:r>
              <a:rPr lang="ru-RU" sz="1800" dirty="0"/>
              <a:t> разных уровней, проводимых на территории субъекта Российской Федерации;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содействие в формировании </a:t>
            </a:r>
            <a:r>
              <a:rPr lang="ru-RU" sz="1800" b="1" dirty="0"/>
              <a:t>регионального экспертного сообщества движения </a:t>
            </a:r>
            <a:r>
              <a:rPr lang="en-US" sz="1800" b="1" dirty="0" err="1"/>
              <a:t>WorldSkills</a:t>
            </a:r>
            <a:r>
              <a:rPr lang="en-US" sz="1800" b="1" dirty="0"/>
              <a:t> Russia</a:t>
            </a:r>
            <a:r>
              <a:rPr lang="en-US" sz="1800" dirty="0"/>
              <a:t> </a:t>
            </a:r>
            <a:r>
              <a:rPr lang="ru-RU" sz="1800" dirty="0"/>
              <a:t>и обеспечения доступа в международные профессиональные сообщества;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/>
              <a:t>привлечение лучших международных практик </a:t>
            </a:r>
            <a:r>
              <a:rPr lang="ru-RU" sz="1800" dirty="0"/>
              <a:t>в целях внедрения Стандарта;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участие в осуществлении </a:t>
            </a:r>
            <a:r>
              <a:rPr lang="ru-RU" sz="1800" b="1" dirty="0"/>
              <a:t>независимой и прозрачной оценки качества подготовки кадров</a:t>
            </a:r>
            <a:r>
              <a:rPr lang="ru-RU" sz="1800" dirty="0"/>
              <a:t> в субъекте Российской Федерации;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содействие </a:t>
            </a:r>
            <a:r>
              <a:rPr lang="ru-RU" sz="1800" b="1" dirty="0"/>
              <a:t>в подготовке мастеров производственного обучения </a:t>
            </a:r>
            <a:r>
              <a:rPr lang="ru-RU" sz="1800" dirty="0"/>
              <a:t>образовательных организаций, участвующих во внедрении Стандарта, в </a:t>
            </a:r>
            <a:r>
              <a:rPr lang="ru-RU" sz="1800" b="1" dirty="0"/>
              <a:t>аккредитации экспертов по стандартам </a:t>
            </a:r>
            <a:r>
              <a:rPr lang="en-US" sz="1800" b="1" dirty="0" err="1"/>
              <a:t>WorldSkills</a:t>
            </a:r>
            <a:r>
              <a:rPr lang="ru-RU" sz="1800" dirty="0"/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осуществление аккредитации образовательных организаций, участвующих в реализации Стандарта, в качестве </a:t>
            </a:r>
            <a:r>
              <a:rPr lang="ru-RU" sz="1800" b="1" dirty="0"/>
              <a:t>специализированных центров </a:t>
            </a:r>
            <a:r>
              <a:rPr lang="ru-RU" sz="1800" b="1" dirty="0" smtClean="0"/>
              <a:t>компетенций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с</a:t>
            </a:r>
            <a:r>
              <a:rPr lang="ru-RU" sz="1800" dirty="0" smtClean="0"/>
              <a:t>одействие в разработке </a:t>
            </a:r>
            <a:r>
              <a:rPr lang="ru-RU" sz="1800" b="1" dirty="0" smtClean="0"/>
              <a:t>новых компетенций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75200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кадрового </a:t>
            </a: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 реализации проекта по дуальному образованию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78954" y="3078906"/>
            <a:ext cx="2810662" cy="170809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/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современной МТБ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мастеров производственного обучения на площадках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</a:t>
            </a: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Подготовка/переподготовка преподавателей СПО  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образовательных программ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инженерных и рабочих кадров) при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07647" y="4855495"/>
            <a:ext cx="2657659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потребности в кадрах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41369" y="4831968"/>
            <a:ext cx="2657659" cy="1127257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 </a:t>
            </a:r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endParaRPr lang="ru-RU" sz="1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4172" y="1975175"/>
            <a:ext cx="2808312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lvl="0" algn="ctr" defTabSz="914400">
              <a:defRPr/>
            </a:pPr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ориентация</a:t>
            </a:r>
            <a:endParaRPr lang="ru-RU" sz="14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978547" y="1975174"/>
            <a:ext cx="2811066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</a:t>
            </a:r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</a:p>
        </p:txBody>
      </p:sp>
      <p:sp>
        <p:nvSpPr>
          <p:cNvPr id="59" name="Скругленный прямоугольник 4"/>
          <p:cNvSpPr/>
          <p:nvPr/>
        </p:nvSpPr>
        <p:spPr>
          <a:xfrm>
            <a:off x="3051245" y="2049726"/>
            <a:ext cx="2129418" cy="98928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82433" marR="0" lvl="1" indent="-98356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237479" y="4658890"/>
            <a:ext cx="431933" cy="39321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Овал 60"/>
          <p:cNvSpPr/>
          <p:nvPr/>
        </p:nvSpPr>
        <p:spPr>
          <a:xfrm>
            <a:off x="378148" y="1782762"/>
            <a:ext cx="406522" cy="39434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Овал 61"/>
          <p:cNvSpPr/>
          <p:nvPr/>
        </p:nvSpPr>
        <p:spPr>
          <a:xfrm>
            <a:off x="5447315" y="4658890"/>
            <a:ext cx="403441" cy="40672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Стрелка вниз 62"/>
          <p:cNvSpPr/>
          <p:nvPr/>
        </p:nvSpPr>
        <p:spPr>
          <a:xfrm rot="10800000">
            <a:off x="2918134" y="3102776"/>
            <a:ext cx="340334" cy="1729191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endParaRPr lang="ru-RU" sz="18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7506940" y="3102778"/>
            <a:ext cx="350968" cy="1684223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endParaRPr lang="ru-RU" sz="18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6929884" y="2286702"/>
            <a:ext cx="350749" cy="515332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4"/>
          <p:cNvSpPr/>
          <p:nvPr/>
        </p:nvSpPr>
        <p:spPr>
          <a:xfrm>
            <a:off x="7331904" y="1782762"/>
            <a:ext cx="1781962" cy="31174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688" tIns="45688" rIns="45688" bIns="45688" numCol="1" spcCol="1270" anchor="ctr" anchorCtr="0">
            <a:noAutofit/>
          </a:bodyPr>
          <a:lstStyle/>
          <a:p>
            <a:pPr marL="0" marR="0" lvl="0" indent="0" algn="ctr" defTabSz="2538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Переподготовка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362924" y="1975174"/>
            <a:ext cx="2811066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3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</a:t>
            </a:r>
            <a:r>
              <a:rPr lang="ru-RU" sz="13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переподготовка  будущих работников предприятий на современном высокотехнологичном </a:t>
            </a:r>
            <a:r>
              <a:rPr lang="ru-RU" sz="13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оборудовании</a:t>
            </a:r>
            <a:endParaRPr lang="ru-RU" sz="13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7074892" y="1782762"/>
            <a:ext cx="437397" cy="40271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03971" y="3294930"/>
            <a:ext cx="1270020" cy="430823"/>
          </a:xfrm>
          <a:prstGeom prst="rect">
            <a:avLst/>
          </a:prstGeom>
          <a:noFill/>
          <a:ln>
            <a:noFill/>
          </a:ln>
        </p:spPr>
        <p:txBody>
          <a:bodyPr wrap="square" lIns="91375" tIns="45688" rIns="91375" bIns="45688" rtlCol="0">
            <a:spAutoFit/>
          </a:bodyPr>
          <a:lstStyle/>
          <a:p>
            <a:pPr defTabSz="914400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03971" y="3988508"/>
            <a:ext cx="1483289" cy="430823"/>
          </a:xfrm>
          <a:prstGeom prst="rect">
            <a:avLst/>
          </a:prstGeom>
          <a:noFill/>
          <a:ln>
            <a:noFill/>
          </a:ln>
        </p:spPr>
        <p:txBody>
          <a:bodyPr wrap="square" lIns="91375" tIns="45688" rIns="91375" bIns="45688" rtlCol="0">
            <a:spAutoFit/>
          </a:bodyPr>
          <a:lstStyle>
            <a:defPPr>
              <a:defRPr lang="ru-RU"/>
            </a:defPPr>
            <a:lvl1pPr defTabSz="914400">
              <a:defRPr sz="120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экономику региона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1410" y="3102778"/>
            <a:ext cx="2336724" cy="106176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>
            <a:defPPr>
              <a:defRPr lang="ru-RU"/>
            </a:defPPr>
            <a:lvl1pPr marL="171329" indent="-171329" defTabSz="914400">
              <a:buFont typeface="Arial" panose="020B0604020202020204" pitchFamily="34" charset="0"/>
              <a:buChar char="•"/>
              <a:defRPr sz="120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от системы профориентации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системе непрерывной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(</a:t>
            </a:r>
            <a:r>
              <a:rPr lang="ru-RU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профнавигация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профессионального  выбора на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протяжении всей жизни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14516" y="5959226"/>
            <a:ext cx="2639206" cy="106176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>
            <a:defPPr>
              <a:defRPr lang="ru-RU"/>
            </a:defPPr>
            <a:lvl1pPr marL="171329" indent="-171329" defTabSz="914400">
              <a:buFont typeface="Arial" panose="020B0604020202020204" pitchFamily="34" charset="0"/>
              <a:buChar char="•"/>
              <a:defRPr sz="10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Госзаказ на подготовку кадров с приоритетом ведущих и перспективных отраслей экономики.</a:t>
            </a:r>
          </a:p>
          <a:p>
            <a:r>
              <a:rPr lang="ru-RU" dirty="0"/>
              <a:t>Стратегия Холдинга/ Предприятия</a:t>
            </a:r>
          </a:p>
          <a:p>
            <a:r>
              <a:rPr lang="ru-RU" dirty="0"/>
              <a:t>Стратегия Отрасли</a:t>
            </a:r>
          </a:p>
          <a:p>
            <a:r>
              <a:rPr lang="ru-RU" dirty="0"/>
              <a:t>Стратегия Региона</a:t>
            </a:r>
          </a:p>
        </p:txBody>
      </p:sp>
      <p:sp>
        <p:nvSpPr>
          <p:cNvPr id="75" name="Овал 74"/>
          <p:cNvSpPr/>
          <p:nvPr/>
        </p:nvSpPr>
        <p:spPr>
          <a:xfrm>
            <a:off x="3763337" y="1782762"/>
            <a:ext cx="431235" cy="420213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3548099" y="2319271"/>
            <a:ext cx="345566" cy="515332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Соединительная линия уступом 78"/>
          <p:cNvCxnSpPr/>
          <p:nvPr/>
        </p:nvCxnSpPr>
        <p:spPr>
          <a:xfrm rot="16200000" flipH="1">
            <a:off x="8625325" y="3202271"/>
            <a:ext cx="395882" cy="1491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endCxn id="72" idx="1"/>
          </p:cNvCxnSpPr>
          <p:nvPr/>
        </p:nvCxnSpPr>
        <p:spPr>
          <a:xfrm rot="16200000" flipH="1">
            <a:off x="8393427" y="3693376"/>
            <a:ext cx="865808" cy="1552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625481" y="5959226"/>
            <a:ext cx="2673547" cy="769377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/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качества подготовки кадров</a:t>
            </a: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карьерного трека выпускников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Стрелка вниз 115"/>
          <p:cNvSpPr/>
          <p:nvPr/>
        </p:nvSpPr>
        <p:spPr>
          <a:xfrm rot="5400000">
            <a:off x="5175370" y="5136400"/>
            <a:ext cx="345566" cy="515332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8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16" y="1620391"/>
            <a:ext cx="10463783" cy="53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2322364" y="180231"/>
            <a:ext cx="684076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Типовая схема внедрения стандарта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07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Границы внедрения стандарта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180" y="1548383"/>
            <a:ext cx="9505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илотная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апробация стандарта предусматривает определение границ внедрения Стандарта, отражающих текущую и перспективную потребность региона в кадровом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обеспечении: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стейкхолдеров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(«заказчиков») подготовки кадров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ключевых действующих предприятий (работодателей) и субъектов инвестиционной деятельности (потенциальных работодателей), наиболее значимых или критичных для региональной экономики.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10-15 наиболее значимых для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стейколдеров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востребованных и перспективных компетенций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на которых будут сосредоточены усилия по внедрению механизмов, предусмотренных Стандартом. Перечень востребованных и перспективных профессий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формируется из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профессий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требующих среднего профессионального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должен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включать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инженерные профессии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специализации, 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также 1-2 новых для региона профессий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опорных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организаций СПО, ВО и ДПО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участвующих в реализации модели.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2766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513" y="180975"/>
            <a:ext cx="6840537" cy="790575"/>
          </a:xfrm>
        </p:spPr>
        <p:txBody>
          <a:bodyPr rtlCol="0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апробации стандарта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-198438" y="396875"/>
            <a:ext cx="846138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PF BeauSans Pro Thin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PF BeauSans Pro Thin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F BeauSans Pro Thin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PF BeauSans Pro Thin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PF BeauSans Pro Thin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BeauSans Pro Thin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BeauSans Pro Thin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BeauSans Pro Thin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BeauSans Pro Thin"/>
              </a:defRPr>
            </a:lvl9pPr>
          </a:lstStyle>
          <a:p>
            <a:fld id="{7EE7ADFE-A625-4A11-96BE-8C74E34070E3}" type="slidenum">
              <a:rPr lang="ru-RU" sz="2800">
                <a:solidFill>
                  <a:srgbClr val="808285"/>
                </a:solidFill>
                <a:latin typeface="Arial" charset="0"/>
                <a:cs typeface="Arial" charset="0"/>
              </a:rPr>
              <a:pPr/>
              <a:t>4</a:t>
            </a:fld>
            <a:endParaRPr lang="ru-RU" sz="2800">
              <a:solidFill>
                <a:srgbClr val="808285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337250"/>
              </p:ext>
            </p:extLst>
          </p:nvPr>
        </p:nvGraphicFramePr>
        <p:xfrm>
          <a:off x="450156" y="1423988"/>
          <a:ext cx="9937104" cy="5858407"/>
        </p:xfrm>
        <a:graphic>
          <a:graphicData uri="http://schemas.openxmlformats.org/drawingml/2006/table">
            <a:tbl>
              <a:tblPr firstRow="1" firstCol="1" bandRow="1"/>
              <a:tblGrid>
                <a:gridCol w="860938"/>
                <a:gridCol w="1894835"/>
                <a:gridCol w="1142229"/>
                <a:gridCol w="1453745"/>
                <a:gridCol w="1852653"/>
                <a:gridCol w="1366352"/>
                <a:gridCol w="1366352"/>
              </a:tblGrid>
              <a:tr h="556443">
                <a:tc row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Ключевые участники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Ключевые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элементы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9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Базовые работодатели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Материально-техническое обеспечение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схемы финансирования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Технологии подготовки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требования к образовательным программам, обучению на производстве)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Оценка качества подготовки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Профессиональная навигация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3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Лабораторно-химический анализ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Щекинский</a:t>
                      </a: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политехнический колледж</a:t>
                      </a:r>
                      <a:endParaRPr lang="ru-RU" sz="9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НПК 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Техноприбор</a:t>
                      </a:r>
                      <a:endParaRPr lang="ru-RU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Алексинский химико-технологический техникум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Новомосковский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политехнический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колледж</a:t>
                      </a:r>
                      <a:endParaRPr lang="ru-RU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Тульский государственный педагогический университет имени Л. Н. Толстого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филиал Российского химико-технологического 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университеета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имени Д. И. 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Менделееева</a:t>
                      </a:r>
                      <a:endParaRPr lang="ru-RU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Щекиноазот</a:t>
                      </a:r>
                      <a:endParaRPr lang="ru-RU" sz="9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НАК Азот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ФКГУ Алексинский химический комбинат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МТО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соответствует стандартам и требованиям работодателей</a:t>
                      </a:r>
                    </a:p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МФЦПК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ЩПК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Учебный центр – НАК Азот</a:t>
                      </a:r>
                    </a:p>
                    <a:p>
                      <a:pPr marL="0" marR="0" indent="0" algn="just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Базовая кафедра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ФКГУ Алексинский химический комбинат.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Обучение педагогических кадров: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Щекиноазот, НАК Азот (Новомосковск)</a:t>
                      </a:r>
                    </a:p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Подготовка экспертов в рамках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World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Skills</a:t>
                      </a:r>
                      <a:endParaRPr lang="ru-RU" sz="90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Работа р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егионального учебно-методического объединения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Чемпионаты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ГИА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104305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104305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104305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104305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04305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95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 1 (граница и черта) 12"/>
          <p:cNvSpPr/>
          <p:nvPr/>
        </p:nvSpPr>
        <p:spPr>
          <a:xfrm>
            <a:off x="7362923" y="3748868"/>
            <a:ext cx="2880321" cy="1687947"/>
          </a:xfrm>
          <a:prstGeom prst="accentBorderCallout1">
            <a:avLst>
              <a:gd name="adj1" fmla="val 48738"/>
              <a:gd name="adj2" fmla="val -3370"/>
              <a:gd name="adj3" fmla="val 49870"/>
              <a:gd name="adj4" fmla="val -100825"/>
            </a:avLst>
          </a:prstGeom>
          <a:ln w="6350">
            <a:solidFill>
              <a:schemeClr val="tx1">
                <a:alpha val="31000"/>
              </a:schemeClr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координация взаимодействия участников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консолидированного заказа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использования МТР разными участниками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Курирование независимой оценки качества подготовки кадров 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процесса подготовки кадров, подготовка </a:t>
            </a:r>
            <a:r>
              <a:rPr lang="ru-RU" sz="1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аналитических отчетов</a:t>
            </a:r>
            <a:endParaRPr lang="ru-RU" sz="11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1370938" y="2734549"/>
            <a:ext cx="5308958" cy="2985408"/>
          </a:xfrm>
          <a:prstGeom prst="triangl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solidFill>
              <a:srgbClr val="002060"/>
            </a:solidFill>
            <a:prstDash val="sys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2" idx="0"/>
            <a:endCxn id="123" idx="4"/>
          </p:cNvCxnSpPr>
          <p:nvPr/>
        </p:nvCxnSpPr>
        <p:spPr>
          <a:xfrm flipV="1">
            <a:off x="4035902" y="2322515"/>
            <a:ext cx="0" cy="272991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модель </a:t>
            </a: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 </a:t>
            </a: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2757902" y="1836415"/>
            <a:ext cx="2556000" cy="486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Глава региона России</a:t>
            </a:r>
          </a:p>
        </p:txBody>
      </p:sp>
      <p:cxnSp>
        <p:nvCxnSpPr>
          <p:cNvPr id="49" name="Прямая со стрелкой 48"/>
          <p:cNvCxnSpPr>
            <a:stCxn id="51" idx="0"/>
            <a:endCxn id="2" idx="4"/>
          </p:cNvCxnSpPr>
          <p:nvPr/>
        </p:nvCxnSpPr>
        <p:spPr>
          <a:xfrm flipV="1">
            <a:off x="4035902" y="3423506"/>
            <a:ext cx="0" cy="748371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757902" y="2595506"/>
            <a:ext cx="2556000" cy="828000"/>
          </a:xfrm>
          <a:prstGeom prst="ellipse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Координационный </a:t>
            </a:r>
            <a:endParaRPr lang="ru-RU" sz="1400" b="1" kern="0" dirty="0" smtClean="0">
              <a:solidFill>
                <a:srgbClr val="FFFF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srgbClr val="FFFFFF"/>
                </a:solidFill>
                <a:latin typeface="Arial" charset="0"/>
              </a:rPr>
              <a:t>совет при  </a:t>
            </a: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главе </a:t>
            </a:r>
            <a:endParaRPr lang="ru-RU" sz="1400" b="1" kern="0" dirty="0" smtClean="0">
              <a:solidFill>
                <a:srgbClr val="FFFF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srgbClr val="FFFFFF"/>
                </a:solidFill>
                <a:latin typeface="Arial" charset="0"/>
              </a:rPr>
              <a:t>региона </a:t>
            </a: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России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4798865" y="5179989"/>
            <a:ext cx="2196000" cy="828000"/>
          </a:xfrm>
          <a:prstGeom prst="ellipse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Исполнитель</a:t>
            </a:r>
          </a:p>
        </p:txBody>
      </p:sp>
      <p:sp>
        <p:nvSpPr>
          <p:cNvPr id="50" name="Овал 49"/>
          <p:cNvSpPr/>
          <p:nvPr/>
        </p:nvSpPr>
        <p:spPr>
          <a:xfrm>
            <a:off x="1047146" y="5161941"/>
            <a:ext cx="2196000" cy="828000"/>
          </a:xfrm>
          <a:prstGeom prst="ellipse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Заказчик</a:t>
            </a:r>
          </a:p>
        </p:txBody>
      </p:sp>
      <p:sp>
        <p:nvSpPr>
          <p:cNvPr id="51" name="Овал 50"/>
          <p:cNvSpPr/>
          <p:nvPr/>
        </p:nvSpPr>
        <p:spPr>
          <a:xfrm>
            <a:off x="2973902" y="4171877"/>
            <a:ext cx="2124000" cy="82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Координатор</a:t>
            </a:r>
          </a:p>
        </p:txBody>
      </p:sp>
      <p:cxnSp>
        <p:nvCxnSpPr>
          <p:cNvPr id="45" name="Прямая со стрелкой 44"/>
          <p:cNvCxnSpPr>
            <a:stCxn id="50" idx="7"/>
            <a:endCxn id="51" idx="3"/>
          </p:cNvCxnSpPr>
          <p:nvPr/>
        </p:nvCxnSpPr>
        <p:spPr>
          <a:xfrm flipV="1">
            <a:off x="2921549" y="4878619"/>
            <a:ext cx="363406" cy="404580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51" idx="5"/>
            <a:endCxn id="48" idx="1"/>
          </p:cNvCxnSpPr>
          <p:nvPr/>
        </p:nvCxnSpPr>
        <p:spPr>
          <a:xfrm>
            <a:off x="4786849" y="4878619"/>
            <a:ext cx="333613" cy="422628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2201752" y="6183295"/>
            <a:ext cx="1241586" cy="432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latin typeface="Arial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29744" y="6261192"/>
            <a:ext cx="1241586" cy="432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latin typeface="Arial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057736" y="6339089"/>
            <a:ext cx="1241586" cy="432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Предприятия-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работодатели </a:t>
            </a:r>
          </a:p>
        </p:txBody>
      </p:sp>
      <p:sp>
        <p:nvSpPr>
          <p:cNvPr id="86" name="Прямоугольник с одним вырезанным углом 85"/>
          <p:cNvSpPr/>
          <p:nvPr/>
        </p:nvSpPr>
        <p:spPr>
          <a:xfrm>
            <a:off x="435239" y="6203602"/>
            <a:ext cx="1527086" cy="547203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Региональные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институты развития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(корпорации развития)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365326" y="6156895"/>
            <a:ext cx="1242000" cy="5614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336468" y="6201703"/>
            <a:ext cx="1218294" cy="6122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Блок-схема: документ 88"/>
          <p:cNvSpPr/>
          <p:nvPr/>
        </p:nvSpPr>
        <p:spPr>
          <a:xfrm>
            <a:off x="4390964" y="6411096"/>
            <a:ext cx="1125381" cy="360040"/>
          </a:xfrm>
          <a:prstGeom prst="flowChartDocument">
            <a:avLst/>
          </a:prstGeom>
          <a:solidFill>
            <a:schemeClr val="bg1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704620" y="6156895"/>
            <a:ext cx="1242000" cy="5614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674149" y="6201703"/>
            <a:ext cx="1225721" cy="6122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Блок-схема: документ 91"/>
          <p:cNvSpPr/>
          <p:nvPr/>
        </p:nvSpPr>
        <p:spPr>
          <a:xfrm>
            <a:off x="5736072" y="6434150"/>
            <a:ext cx="1125381" cy="360040"/>
          </a:xfrm>
          <a:prstGeom prst="flowChartDocument">
            <a:avLst/>
          </a:prstGeom>
          <a:solidFill>
            <a:schemeClr val="bg1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039013" y="6156895"/>
            <a:ext cx="1116000" cy="5768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008543" y="6212766"/>
            <a:ext cx="1077270" cy="6011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</a:t>
            </a: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Выноска 1 (граница и черта) 43"/>
          <p:cNvSpPr/>
          <p:nvPr/>
        </p:nvSpPr>
        <p:spPr>
          <a:xfrm flipH="1">
            <a:off x="7362923" y="1810666"/>
            <a:ext cx="2880321" cy="1569680"/>
          </a:xfrm>
          <a:prstGeom prst="accentBorderCallout1">
            <a:avLst>
              <a:gd name="adj1" fmla="val 74421"/>
              <a:gd name="adj2" fmla="val 102945"/>
              <a:gd name="adj3" fmla="val 75279"/>
              <a:gd name="adj4" fmla="val 173584"/>
            </a:avLst>
          </a:prstGeom>
          <a:ln w="6350">
            <a:solidFill>
              <a:schemeClr val="tx1">
                <a:alpha val="31000"/>
              </a:schemeClr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решений по межведомственным вопросам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конфликтных ситуаций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предложений по назначению координатора 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предложений по распределению финансирования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предложений по внесению изменений в нормативно-правовые акты </a:t>
            </a:r>
          </a:p>
        </p:txBody>
      </p:sp>
    </p:spTree>
    <p:extLst>
      <p:ext uri="{BB962C8B-B14F-4D97-AF65-F5344CB8AC3E}">
        <p14:creationId xmlns:p14="http://schemas.microsoft.com/office/powerpoint/2010/main" xmlns="" val="16513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62" b="33638"/>
          <a:stretch/>
        </p:blipFill>
        <p:spPr bwMode="auto">
          <a:xfrm>
            <a:off x="666180" y="1095572"/>
            <a:ext cx="9577064" cy="634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2322364" y="180231"/>
            <a:ext cx="684076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Типовая схема внедрения стандарта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30276" y="2484487"/>
            <a:ext cx="1368152" cy="43924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17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2288" y="1663700"/>
            <a:ext cx="92884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  <a:defRPr/>
            </a:pPr>
            <a:endParaRPr lang="ru-RU" sz="1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ru-RU" sz="1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5525" y="3276575"/>
            <a:ext cx="9074150" cy="2894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40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ПРОДУКТИВНОЙ РАБОТЫ!</a:t>
            </a:r>
            <a:endParaRPr lang="ru-RU" sz="40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ru-RU" sz="17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ru-RU" sz="17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  <a:defRPr/>
            </a:pPr>
            <a:endParaRPr lang="ru-RU" sz="17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ru-RU" sz="17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494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основных положений стандарта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140" y="1579625"/>
            <a:ext cx="3371402" cy="2128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Прогнозирование потребности в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кадрах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Навигация по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востребованным и перспективным профессиям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Практико-ориентированное (дуальное) профессиональное обучение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Инженерная подготовка в вузах с учетом требований работодателей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140" y="4560205"/>
            <a:ext cx="2398433" cy="2400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стратегии кадрового обеспечения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должностного лица субъекта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координатора процесса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нормативно-правовых актов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67276" y="4716735"/>
            <a:ext cx="2664000" cy="2026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доступной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учебно-методической и материально-технической базой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образовательного процесса </a:t>
            </a:r>
            <a:endPara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прозрачности принятия управленческих решений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04573" y="4560205"/>
            <a:ext cx="2243937" cy="24006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1489" y="4560205"/>
            <a:ext cx="2285491" cy="2380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Информационное, материально-техническое обеспечение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77543" y="1692399"/>
            <a:ext cx="3312368" cy="1928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Реализация ключевых элементов региональной модели кадрового обеспечения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948510" y="5724847"/>
            <a:ext cx="632979" cy="0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0"/>
          </p:cNvCxnSpPr>
          <p:nvPr/>
        </p:nvCxnSpPr>
        <p:spPr>
          <a:xfrm flipH="1" flipV="1">
            <a:off x="5521571" y="3620730"/>
            <a:ext cx="1202664" cy="939475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0"/>
          </p:cNvCxnSpPr>
          <p:nvPr/>
        </p:nvCxnSpPr>
        <p:spPr>
          <a:xfrm flipV="1">
            <a:off x="3826542" y="3620730"/>
            <a:ext cx="1201051" cy="939475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002885" y="1548383"/>
            <a:ext cx="3528391" cy="2177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Повышение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квалификации педагогических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кадров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Независимая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оценка качества подготовки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кадров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Мониторинг трудоустройства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325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кадрового обеспечения текущих и перспективных потребностей региона 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95226" y="3839907"/>
            <a:ext cx="2376264" cy="660804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профессий из ТОП-50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Профессии в соответствии с региональной спецификой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291824" y="2052439"/>
            <a:ext cx="3406804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перечня ключевых предприятий региона (в соответствии с требованиями стандарта)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291824" y="3186358"/>
            <a:ext cx="3406804" cy="6185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перечня профессий </a:t>
            </a: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технологическими задачами предприятий</a:t>
            </a:r>
          </a:p>
        </p:txBody>
      </p:sp>
      <p:sp>
        <p:nvSpPr>
          <p:cNvPr id="62" name="Овал 61"/>
          <p:cNvSpPr/>
          <p:nvPr/>
        </p:nvSpPr>
        <p:spPr>
          <a:xfrm>
            <a:off x="738188" y="2152357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Овал 62"/>
          <p:cNvSpPr/>
          <p:nvPr/>
        </p:nvSpPr>
        <p:spPr>
          <a:xfrm>
            <a:off x="738188" y="3204567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1" name="Прямая со стрелкой 20"/>
          <p:cNvCxnSpPr>
            <a:stCxn id="59" idx="2"/>
            <a:endCxn id="61" idx="0"/>
          </p:cNvCxnSpPr>
          <p:nvPr/>
        </p:nvCxnSpPr>
        <p:spPr>
          <a:xfrm>
            <a:off x="2995226" y="2772439"/>
            <a:ext cx="0" cy="413919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61" idx="2"/>
            <a:endCxn id="71" idx="0"/>
          </p:cNvCxnSpPr>
          <p:nvPr/>
        </p:nvCxnSpPr>
        <p:spPr>
          <a:xfrm>
            <a:off x="2995226" y="3804900"/>
            <a:ext cx="0" cy="636535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1291824" y="4441435"/>
            <a:ext cx="3406804" cy="5988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СПО и ВО (образовательных программ), ДПО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738188" y="4417115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291824" y="5454196"/>
            <a:ext cx="3406804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подготовка кадров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738188" y="5549494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Прямая со стрелкой 91"/>
          <p:cNvCxnSpPr>
            <a:stCxn id="71" idx="2"/>
            <a:endCxn id="88" idx="0"/>
          </p:cNvCxnSpPr>
          <p:nvPr/>
        </p:nvCxnSpPr>
        <p:spPr>
          <a:xfrm>
            <a:off x="2995226" y="5040277"/>
            <a:ext cx="0" cy="413919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кругленный прямоугольник 92"/>
          <p:cNvSpPr/>
          <p:nvPr/>
        </p:nvSpPr>
        <p:spPr>
          <a:xfrm>
            <a:off x="1291824" y="6581953"/>
            <a:ext cx="3406804" cy="620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подготовки кадров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 стрелкой 93"/>
          <p:cNvCxnSpPr>
            <a:stCxn id="88" idx="2"/>
            <a:endCxn id="93" idx="0"/>
          </p:cNvCxnSpPr>
          <p:nvPr/>
        </p:nvCxnSpPr>
        <p:spPr>
          <a:xfrm>
            <a:off x="2995226" y="6174196"/>
            <a:ext cx="0" cy="407757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738188" y="6644843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426820" y="3186358"/>
            <a:ext cx="3235752" cy="6185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перечня профессий под потребности будущего производства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426820" y="2052439"/>
            <a:ext cx="3235752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ключевых региональных инвестиционных проектов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Прямая со стрелкой 98"/>
          <p:cNvCxnSpPr>
            <a:stCxn id="98" idx="2"/>
            <a:endCxn id="97" idx="0"/>
          </p:cNvCxnSpPr>
          <p:nvPr/>
        </p:nvCxnSpPr>
        <p:spPr>
          <a:xfrm>
            <a:off x="8044696" y="2772439"/>
            <a:ext cx="0" cy="413919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850756" y="2152357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5858211" y="3204567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05" name="Прямая со стрелкой 104"/>
          <p:cNvCxnSpPr>
            <a:stCxn id="97" idx="2"/>
          </p:cNvCxnSpPr>
          <p:nvPr/>
        </p:nvCxnSpPr>
        <p:spPr>
          <a:xfrm>
            <a:off x="8044696" y="3804899"/>
            <a:ext cx="1" cy="636536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Скругленный прямоугольник 105"/>
          <p:cNvSpPr/>
          <p:nvPr/>
        </p:nvSpPr>
        <p:spPr>
          <a:xfrm>
            <a:off x="6426821" y="4441434"/>
            <a:ext cx="3235752" cy="5988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соглашений между главой региональной корпорации развития и организацией СПО (ВО), ДПО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426821" y="5454196"/>
            <a:ext cx="3235752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Опережающая подготовка кадров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Прямая со стрелкой 107"/>
          <p:cNvCxnSpPr>
            <a:stCxn id="106" idx="2"/>
            <a:endCxn id="107" idx="0"/>
          </p:cNvCxnSpPr>
          <p:nvPr/>
        </p:nvCxnSpPr>
        <p:spPr>
          <a:xfrm>
            <a:off x="8044697" y="5040277"/>
            <a:ext cx="0" cy="413919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6426820" y="6629756"/>
            <a:ext cx="3235752" cy="572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подготовки кадров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Прямая со стрелкой 109"/>
          <p:cNvCxnSpPr>
            <a:stCxn id="107" idx="2"/>
            <a:endCxn id="109" idx="0"/>
          </p:cNvCxnSpPr>
          <p:nvPr/>
        </p:nvCxnSpPr>
        <p:spPr>
          <a:xfrm flipH="1">
            <a:off x="8044696" y="6174196"/>
            <a:ext cx="1" cy="45556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5858211" y="4461753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5858211" y="5574932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5858211" y="6660951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41593" y="1404367"/>
            <a:ext cx="385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текущих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потребностей региона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5346700" y="1404367"/>
            <a:ext cx="0" cy="5826442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922765" y="1404367"/>
            <a:ext cx="396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потребностей региона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4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PF BeauSans Pro SemiBold"/>
        <a:ea typeface=""/>
        <a:cs typeface=""/>
      </a:majorFont>
      <a:minorFont>
        <a:latin typeface="PF BeauSans Pro Thi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13529</TotalTime>
  <Words>769</Words>
  <Application>Microsoft Office PowerPoint</Application>
  <PresentationFormat>Произвольный</PresentationFormat>
  <Paragraphs>154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PF BeauSans Pro SemiBold</vt:lpstr>
      <vt:lpstr>Calibri</vt:lpstr>
      <vt:lpstr>PF BeauSans Pro Thin</vt:lpstr>
      <vt:lpstr>MS Mincho</vt:lpstr>
      <vt:lpstr>Wingdings</vt:lpstr>
      <vt:lpstr>PF BeauSans Pro Black</vt:lpstr>
      <vt:lpstr>PF BeauSans Pro</vt:lpstr>
      <vt:lpstr>Тема Office</vt:lpstr>
      <vt:lpstr>Слайд 1</vt:lpstr>
      <vt:lpstr>Типовая схема внедрения стандарта</vt:lpstr>
      <vt:lpstr>Границы внедрения стандарта</vt:lpstr>
      <vt:lpstr>План апробации стандарта</vt:lpstr>
      <vt:lpstr>Общая модель кадрового обеспечения региона </vt:lpstr>
      <vt:lpstr>Типовая схема внедрения стандарта</vt:lpstr>
      <vt:lpstr>Слайд 7</vt:lpstr>
      <vt:lpstr>Структура основных положений стандарта</vt:lpstr>
      <vt:lpstr>Алгоритм кадрового обеспечения текущих и перспективных потребностей региона </vt:lpstr>
      <vt:lpstr>Роль Союза Ворлдскиллс Россия</vt:lpstr>
      <vt:lpstr>Ключевые этапы кадрового обеспечения региона: опыт реализации проекта по дуальному образованию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Головина Татьяна Станиславовна</dc:creator>
  <cp:lastModifiedBy>1</cp:lastModifiedBy>
  <cp:revision>472</cp:revision>
  <cp:lastPrinted>2016-04-15T08:54:55Z</cp:lastPrinted>
  <dcterms:created xsi:type="dcterms:W3CDTF">2014-05-27T06:35:16Z</dcterms:created>
  <dcterms:modified xsi:type="dcterms:W3CDTF">2017-05-26T01:10:36Z</dcterms:modified>
</cp:coreProperties>
</file>