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9" r:id="rId1"/>
  </p:sldMasterIdLst>
  <p:notesMasterIdLst>
    <p:notesMasterId r:id="rId13"/>
  </p:notesMasterIdLst>
  <p:sldIdLst>
    <p:sldId id="271" r:id="rId2"/>
    <p:sldId id="290" r:id="rId3"/>
    <p:sldId id="302" r:id="rId4"/>
    <p:sldId id="301" r:id="rId5"/>
    <p:sldId id="300" r:id="rId6"/>
    <p:sldId id="294" r:id="rId7"/>
    <p:sldId id="288" r:id="rId8"/>
    <p:sldId id="295" r:id="rId9"/>
    <p:sldId id="278" r:id="rId10"/>
    <p:sldId id="273" r:id="rId11"/>
    <p:sldId id="275" r:id="rId1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BB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83579" autoAdjust="0"/>
  </p:normalViewPr>
  <p:slideViewPr>
    <p:cSldViewPr snapToGrid="0">
      <p:cViewPr varScale="1">
        <p:scale>
          <a:sx n="70" d="100"/>
          <a:sy n="70" d="100"/>
        </p:scale>
        <p:origin x="95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D7EECD-7312-4B50-BE84-E7C93AD9EDA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0FE5EAB3-68DC-4A6E-AAE9-ECEAD618D0DC}">
      <dgm:prSet phldrT="[Текст]"/>
      <dgm:spPr/>
      <dgm:t>
        <a:bodyPr/>
        <a:lstStyle/>
        <a:p>
          <a:r>
            <a:rPr lang="ru-RU" dirty="0"/>
            <a:t>Свидетельство о праве проведения чемпионата в своей организации</a:t>
          </a:r>
        </a:p>
      </dgm:t>
    </dgm:pt>
    <dgm:pt modelId="{D8BCACF1-B9BF-479C-8993-8A365EE04B51}" type="parTrans" cxnId="{ADEBF9D2-6F88-441B-A718-764953586276}">
      <dgm:prSet/>
      <dgm:spPr/>
      <dgm:t>
        <a:bodyPr/>
        <a:lstStyle/>
        <a:p>
          <a:endParaRPr lang="ru-RU"/>
        </a:p>
      </dgm:t>
    </dgm:pt>
    <dgm:pt modelId="{AC5E2520-7272-4A6D-9D93-9E0E49DE5969}" type="sibTrans" cxnId="{ADEBF9D2-6F88-441B-A718-764953586276}">
      <dgm:prSet/>
      <dgm:spPr/>
      <dgm:t>
        <a:bodyPr/>
        <a:lstStyle/>
        <a:p>
          <a:endParaRPr lang="ru-RU"/>
        </a:p>
      </dgm:t>
    </dgm:pt>
    <dgm:pt modelId="{A64EE4FA-CB4A-4C88-9D77-CA3549EB1DDC}">
      <dgm:prSet phldrT="[Текст]"/>
      <dgm:spPr/>
      <dgm:t>
        <a:bodyPr/>
        <a:lstStyle/>
        <a:p>
          <a:r>
            <a:rPr lang="ru-RU" dirty="0"/>
            <a:t>Свидетельство о праве проведения регионального чемпионата</a:t>
          </a:r>
        </a:p>
      </dgm:t>
    </dgm:pt>
    <dgm:pt modelId="{866A93A8-BC6F-473F-9551-9743F6014BCB}" type="parTrans" cxnId="{CCAEF569-DA71-4564-8A5C-0813267AF6F0}">
      <dgm:prSet/>
      <dgm:spPr/>
      <dgm:t>
        <a:bodyPr/>
        <a:lstStyle/>
        <a:p>
          <a:endParaRPr lang="ru-RU"/>
        </a:p>
      </dgm:t>
    </dgm:pt>
    <dgm:pt modelId="{305F170C-239C-4742-B883-B47EA9BC29BA}" type="sibTrans" cxnId="{CCAEF569-DA71-4564-8A5C-0813267AF6F0}">
      <dgm:prSet/>
      <dgm:spPr/>
      <dgm:t>
        <a:bodyPr/>
        <a:lstStyle/>
        <a:p>
          <a:endParaRPr lang="ru-RU"/>
        </a:p>
      </dgm:t>
    </dgm:pt>
    <dgm:pt modelId="{2BD7CA47-CAEB-4B4E-8C62-C4A5C30E9C4A}">
      <dgm:prSet phldrT="[Текст]"/>
      <dgm:spPr/>
      <dgm:t>
        <a:bodyPr/>
        <a:lstStyle/>
        <a:p>
          <a:r>
            <a:rPr lang="ru-RU" dirty="0"/>
            <a:t>Сертификат эксперта </a:t>
          </a:r>
          <a:r>
            <a:rPr lang="en-US" dirty="0"/>
            <a:t>WSR</a:t>
          </a:r>
          <a:endParaRPr lang="ru-RU" dirty="0"/>
        </a:p>
      </dgm:t>
    </dgm:pt>
    <dgm:pt modelId="{A15EB39E-9AA9-4B70-80C7-C15A3B1135D6}" type="parTrans" cxnId="{2897A827-E878-49D2-B90D-879FF67BB322}">
      <dgm:prSet/>
      <dgm:spPr/>
      <dgm:t>
        <a:bodyPr/>
        <a:lstStyle/>
        <a:p>
          <a:endParaRPr lang="ru-RU"/>
        </a:p>
      </dgm:t>
    </dgm:pt>
    <dgm:pt modelId="{C927723B-1D0A-4F42-94D3-D1C0F69D03C5}" type="sibTrans" cxnId="{2897A827-E878-49D2-B90D-879FF67BB322}">
      <dgm:prSet/>
      <dgm:spPr/>
      <dgm:t>
        <a:bodyPr/>
        <a:lstStyle/>
        <a:p>
          <a:endParaRPr lang="ru-RU"/>
        </a:p>
      </dgm:t>
    </dgm:pt>
    <dgm:pt modelId="{74791380-A919-42D8-B43B-FA30496729EF}" type="pres">
      <dgm:prSet presAssocID="{A3D7EECD-7312-4B50-BE84-E7C93AD9EDAF}" presName="Name0" presStyleCnt="0">
        <dgm:presLayoutVars>
          <dgm:dir/>
          <dgm:animLvl val="lvl"/>
          <dgm:resizeHandles val="exact"/>
        </dgm:presLayoutVars>
      </dgm:prSet>
      <dgm:spPr/>
    </dgm:pt>
    <dgm:pt modelId="{0DE96C35-9BBC-4973-ACDD-9FF0E06D24C4}" type="pres">
      <dgm:prSet presAssocID="{0FE5EAB3-68DC-4A6E-AAE9-ECEAD618D0DC}" presName="parTxOnly" presStyleLbl="node1" presStyleIdx="0" presStyleCnt="3" custLinFactNeighborX="-14019" custLinFactNeighborY="-169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38EC63-C078-4BEA-9530-27439862772C}" type="pres">
      <dgm:prSet presAssocID="{AC5E2520-7272-4A6D-9D93-9E0E49DE5969}" presName="parTxOnlySpace" presStyleCnt="0"/>
      <dgm:spPr/>
    </dgm:pt>
    <dgm:pt modelId="{88EA851A-7BAC-447D-96F4-F68441F74932}" type="pres">
      <dgm:prSet presAssocID="{A64EE4FA-CB4A-4C88-9D77-CA3549EB1DDC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8F0A80-B787-4904-9D1C-DFB3D80BADC1}" type="pres">
      <dgm:prSet presAssocID="{305F170C-239C-4742-B883-B47EA9BC29BA}" presName="parTxOnlySpace" presStyleCnt="0"/>
      <dgm:spPr/>
    </dgm:pt>
    <dgm:pt modelId="{3FC69045-4395-48D0-92EF-12C3508A1202}" type="pres">
      <dgm:prSet presAssocID="{2BD7CA47-CAEB-4B4E-8C62-C4A5C30E9C4A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30A8F4-EE08-4FD2-B569-A5357E0BBEFC}" type="presOf" srcId="{A3D7EECD-7312-4B50-BE84-E7C93AD9EDAF}" destId="{74791380-A919-42D8-B43B-FA30496729EF}" srcOrd="0" destOrd="0" presId="urn:microsoft.com/office/officeart/2005/8/layout/chevron1"/>
    <dgm:cxn modelId="{CCAEF569-DA71-4564-8A5C-0813267AF6F0}" srcId="{A3D7EECD-7312-4B50-BE84-E7C93AD9EDAF}" destId="{A64EE4FA-CB4A-4C88-9D77-CA3549EB1DDC}" srcOrd="1" destOrd="0" parTransId="{866A93A8-BC6F-473F-9551-9743F6014BCB}" sibTransId="{305F170C-239C-4742-B883-B47EA9BC29BA}"/>
    <dgm:cxn modelId="{2897A827-E878-49D2-B90D-879FF67BB322}" srcId="{A3D7EECD-7312-4B50-BE84-E7C93AD9EDAF}" destId="{2BD7CA47-CAEB-4B4E-8C62-C4A5C30E9C4A}" srcOrd="2" destOrd="0" parTransId="{A15EB39E-9AA9-4B70-80C7-C15A3B1135D6}" sibTransId="{C927723B-1D0A-4F42-94D3-D1C0F69D03C5}"/>
    <dgm:cxn modelId="{ADEBF9D2-6F88-441B-A718-764953586276}" srcId="{A3D7EECD-7312-4B50-BE84-E7C93AD9EDAF}" destId="{0FE5EAB3-68DC-4A6E-AAE9-ECEAD618D0DC}" srcOrd="0" destOrd="0" parTransId="{D8BCACF1-B9BF-479C-8993-8A365EE04B51}" sibTransId="{AC5E2520-7272-4A6D-9D93-9E0E49DE5969}"/>
    <dgm:cxn modelId="{EDBE639B-8C96-49A0-8780-0EB4821F7231}" type="presOf" srcId="{0FE5EAB3-68DC-4A6E-AAE9-ECEAD618D0DC}" destId="{0DE96C35-9BBC-4973-ACDD-9FF0E06D24C4}" srcOrd="0" destOrd="0" presId="urn:microsoft.com/office/officeart/2005/8/layout/chevron1"/>
    <dgm:cxn modelId="{BF4C9C7B-4845-4150-8A55-F838F4F582AB}" type="presOf" srcId="{2BD7CA47-CAEB-4B4E-8C62-C4A5C30E9C4A}" destId="{3FC69045-4395-48D0-92EF-12C3508A1202}" srcOrd="0" destOrd="0" presId="urn:microsoft.com/office/officeart/2005/8/layout/chevron1"/>
    <dgm:cxn modelId="{4B282DEF-0A4C-4828-A943-48491FF488D7}" type="presOf" srcId="{A64EE4FA-CB4A-4C88-9D77-CA3549EB1DDC}" destId="{88EA851A-7BAC-447D-96F4-F68441F74932}" srcOrd="0" destOrd="0" presId="urn:microsoft.com/office/officeart/2005/8/layout/chevron1"/>
    <dgm:cxn modelId="{79BAE656-9248-452C-8F66-0E935170384A}" type="presParOf" srcId="{74791380-A919-42D8-B43B-FA30496729EF}" destId="{0DE96C35-9BBC-4973-ACDD-9FF0E06D24C4}" srcOrd="0" destOrd="0" presId="urn:microsoft.com/office/officeart/2005/8/layout/chevron1"/>
    <dgm:cxn modelId="{8A7E7624-C911-4176-B494-59892156D898}" type="presParOf" srcId="{74791380-A919-42D8-B43B-FA30496729EF}" destId="{4138EC63-C078-4BEA-9530-27439862772C}" srcOrd="1" destOrd="0" presId="urn:microsoft.com/office/officeart/2005/8/layout/chevron1"/>
    <dgm:cxn modelId="{9926290E-327B-41AF-ABDA-6D820F96AE5F}" type="presParOf" srcId="{74791380-A919-42D8-B43B-FA30496729EF}" destId="{88EA851A-7BAC-447D-96F4-F68441F74932}" srcOrd="2" destOrd="0" presId="urn:microsoft.com/office/officeart/2005/8/layout/chevron1"/>
    <dgm:cxn modelId="{3739DAC1-58E3-44CB-A6DA-093052B7E83B}" type="presParOf" srcId="{74791380-A919-42D8-B43B-FA30496729EF}" destId="{558F0A80-B787-4904-9D1C-DFB3D80BADC1}" srcOrd="3" destOrd="0" presId="urn:microsoft.com/office/officeart/2005/8/layout/chevron1"/>
    <dgm:cxn modelId="{DC4A8502-9A43-480B-8631-C2406C7AAEB7}" type="presParOf" srcId="{74791380-A919-42D8-B43B-FA30496729EF}" destId="{3FC69045-4395-48D0-92EF-12C3508A1202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E96C35-9BBC-4973-ACDD-9FF0E06D24C4}">
      <dsp:nvSpPr>
        <dsp:cNvPr id="0" name=""/>
        <dsp:cNvSpPr/>
      </dsp:nvSpPr>
      <dsp:spPr>
        <a:xfrm>
          <a:off x="0" y="0"/>
          <a:ext cx="4111638" cy="14294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/>
            <a:t>Свидетельство о праве проведения чемпионата в своей организации</a:t>
          </a:r>
        </a:p>
      </dsp:txBody>
      <dsp:txXfrm>
        <a:off x="714704" y="0"/>
        <a:ext cx="2682231" cy="1429407"/>
      </dsp:txXfrm>
    </dsp:sp>
    <dsp:sp modelId="{88EA851A-7BAC-447D-96F4-F68441F74932}">
      <dsp:nvSpPr>
        <dsp:cNvPr id="0" name=""/>
        <dsp:cNvSpPr/>
      </dsp:nvSpPr>
      <dsp:spPr>
        <a:xfrm>
          <a:off x="3703849" y="0"/>
          <a:ext cx="4111638" cy="14294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/>
            <a:t>Свидетельство о праве проведения регионального чемпионата</a:t>
          </a:r>
        </a:p>
      </dsp:txBody>
      <dsp:txXfrm>
        <a:off x="4418553" y="0"/>
        <a:ext cx="2682231" cy="1429407"/>
      </dsp:txXfrm>
    </dsp:sp>
    <dsp:sp modelId="{3FC69045-4395-48D0-92EF-12C3508A1202}">
      <dsp:nvSpPr>
        <dsp:cNvPr id="0" name=""/>
        <dsp:cNvSpPr/>
      </dsp:nvSpPr>
      <dsp:spPr>
        <a:xfrm>
          <a:off x="7404324" y="0"/>
          <a:ext cx="4111638" cy="14294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/>
            <a:t>Сертификат эксперта </a:t>
          </a:r>
          <a:r>
            <a:rPr lang="en-US" sz="2200" kern="1200" dirty="0"/>
            <a:t>WSR</a:t>
          </a:r>
          <a:endParaRPr lang="ru-RU" sz="2200" kern="1200" dirty="0"/>
        </a:p>
      </dsp:txBody>
      <dsp:txXfrm>
        <a:off x="8119028" y="0"/>
        <a:ext cx="2682231" cy="14294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0782FC-5E0B-48FA-A799-D4C180E5F951}" type="datetimeFigureOut">
              <a:rPr lang="ru-RU" smtClean="0"/>
              <a:t>31.08.2016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C1FBE-1004-4564-948A-DED908523D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294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73789" y="5120362"/>
            <a:ext cx="5390304" cy="4850868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-223838" y="808038"/>
            <a:ext cx="7185026" cy="40417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3198580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73789" y="5120362"/>
            <a:ext cx="5390304" cy="4850868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-223838" y="808038"/>
            <a:ext cx="7185026" cy="40417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4733928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73789" y="5120362"/>
            <a:ext cx="5390304" cy="4850868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-223838" y="808038"/>
            <a:ext cx="7185026" cy="40417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428078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73789" y="5120362"/>
            <a:ext cx="5390304" cy="4850868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-223838" y="808038"/>
            <a:ext cx="7185026" cy="40417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542778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73789" y="5120362"/>
            <a:ext cx="5390304" cy="4850868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-223838" y="808038"/>
            <a:ext cx="7185026" cy="40417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748806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73789" y="5120362"/>
            <a:ext cx="5390304" cy="4850868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-223838" y="808038"/>
            <a:ext cx="7185026" cy="40417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2648119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73789" y="5120362"/>
            <a:ext cx="5390304" cy="4850868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-223838" y="808038"/>
            <a:ext cx="7185026" cy="40417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992842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73789" y="5120362"/>
            <a:ext cx="5390304" cy="4850868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-223838" y="808038"/>
            <a:ext cx="7185026" cy="40417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203341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73789" y="5120362"/>
            <a:ext cx="5390304" cy="4850868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-223838" y="808038"/>
            <a:ext cx="7185026" cy="40417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0450700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73789" y="5120362"/>
            <a:ext cx="5390304" cy="4850868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-223838" y="808038"/>
            <a:ext cx="7185026" cy="40417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4805202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73789" y="5120362"/>
            <a:ext cx="5390304" cy="4850868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-223838" y="808038"/>
            <a:ext cx="7185026" cy="40417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277195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914399" y="2130425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53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1828800" y="3886199"/>
            <a:ext cx="8534400" cy="1752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53"/>
              </a:spcBef>
              <a:buClr>
                <a:srgbClr val="888888"/>
              </a:buClr>
              <a:buFont typeface="Arial"/>
              <a:buNone/>
              <a:defRPr sz="3264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72839" marR="0" indent="-668" algn="ctr" rtl="0">
              <a:spcBef>
                <a:spcPts val="580"/>
              </a:spcBef>
              <a:buClr>
                <a:srgbClr val="888888"/>
              </a:buClr>
              <a:buFont typeface="Arial"/>
              <a:buNone/>
              <a:defRPr sz="2902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45677" marR="0" indent="-1335" algn="ctr" rtl="0">
              <a:spcBef>
                <a:spcPts val="490"/>
              </a:spcBef>
              <a:buClr>
                <a:srgbClr val="888888"/>
              </a:buClr>
              <a:buFont typeface="Arial"/>
              <a:buNone/>
              <a:defRPr sz="2448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18516" marR="0" indent="-2004" algn="ctr" rtl="0">
              <a:spcBef>
                <a:spcPts val="417"/>
              </a:spcBef>
              <a:buClr>
                <a:srgbClr val="888888"/>
              </a:buClr>
              <a:buFont typeface="Arial"/>
              <a:buNone/>
              <a:defRPr sz="2086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91354" marR="0" indent="-2671" algn="ctr" rtl="0">
              <a:spcBef>
                <a:spcPts val="417"/>
              </a:spcBef>
              <a:buClr>
                <a:srgbClr val="888888"/>
              </a:buClr>
              <a:buFont typeface="Arial"/>
              <a:buNone/>
              <a:defRPr sz="2086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364194" marR="0" indent="-3339" algn="ctr" rtl="0">
              <a:spcBef>
                <a:spcPts val="417"/>
              </a:spcBef>
              <a:buClr>
                <a:srgbClr val="888888"/>
              </a:buClr>
              <a:buFont typeface="Arial"/>
              <a:buNone/>
              <a:defRPr sz="2086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837033" marR="0" indent="-4008" algn="ctr" rtl="0">
              <a:spcBef>
                <a:spcPts val="417"/>
              </a:spcBef>
              <a:buClr>
                <a:srgbClr val="888888"/>
              </a:buClr>
              <a:buFont typeface="Arial"/>
              <a:buNone/>
              <a:defRPr sz="2086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309871" marR="0" indent="-4675" algn="ctr" rtl="0">
              <a:spcBef>
                <a:spcPts val="417"/>
              </a:spcBef>
              <a:buClr>
                <a:srgbClr val="888888"/>
              </a:buClr>
              <a:buFont typeface="Arial"/>
              <a:buNone/>
              <a:defRPr sz="2086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82710" marR="0" indent="-5344" algn="ctr" rtl="0">
              <a:spcBef>
                <a:spcPts val="417"/>
              </a:spcBef>
              <a:buClr>
                <a:srgbClr val="888888"/>
              </a:buClr>
              <a:buFont typeface="Arial"/>
              <a:buNone/>
              <a:defRPr sz="2086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7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72839" marR="0" indent="-668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45677" marR="0" indent="-1335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18516" marR="0" indent="-2004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91354" marR="0" indent="-2671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364194" marR="0" indent="-3339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837033" marR="0" indent="-4008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309871" marR="0" indent="-4675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82710" marR="0" indent="-5344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7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7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72839" marR="0" indent="-668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45677" marR="0" indent="-1335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18516" marR="0" indent="-2004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91354" marR="0" indent="-2671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364194" marR="0" indent="-3339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837033" marR="0" indent="-4008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309871" marR="0" indent="-4675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82710" marR="0" indent="-5344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737599" y="6356351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lIns="104275" tIns="52125" rIns="104275" bIns="52125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ru-RU" sz="127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ru-RU" sz="127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06233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609599" y="274637"/>
            <a:ext cx="10972800" cy="1142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534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7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72839" marR="0" indent="-668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45677" marR="0" indent="-1335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18516" marR="0" indent="-2004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91354" marR="0" indent="-2671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364194" marR="0" indent="-3339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837033" marR="0" indent="-4008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309871" marR="0" indent="-4675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82710" marR="0" indent="-5344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7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7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72839" marR="0" indent="-668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45677" marR="0" indent="-1335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18516" marR="0" indent="-2004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91354" marR="0" indent="-2671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364194" marR="0" indent="-3339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837033" marR="0" indent="-4008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309871" marR="0" indent="-4675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82710" marR="0" indent="-5344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737599" y="6356351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lIns="104275" tIns="52125" rIns="104275" bIns="52125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ru-RU" sz="127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ru-RU" sz="127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4709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609602" y="273049"/>
            <a:ext cx="4011083" cy="11620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 sz="2086" b="1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4766733" y="273050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3264"/>
            </a:lvl1pPr>
            <a:lvl2pPr rtl="0">
              <a:spcBef>
                <a:spcPts val="0"/>
              </a:spcBef>
              <a:defRPr sz="2902"/>
            </a:lvl2pPr>
            <a:lvl3pPr rtl="0">
              <a:spcBef>
                <a:spcPts val="0"/>
              </a:spcBef>
              <a:defRPr sz="2448"/>
            </a:lvl3pPr>
            <a:lvl4pPr rtl="0">
              <a:spcBef>
                <a:spcPts val="0"/>
              </a:spcBef>
              <a:defRPr sz="2086"/>
            </a:lvl4pPr>
            <a:lvl5pPr rtl="0">
              <a:spcBef>
                <a:spcPts val="0"/>
              </a:spcBef>
              <a:defRPr sz="2086"/>
            </a:lvl5pPr>
            <a:lvl6pPr rtl="0">
              <a:spcBef>
                <a:spcPts val="0"/>
              </a:spcBef>
              <a:defRPr sz="2086"/>
            </a:lvl6pPr>
            <a:lvl7pPr rtl="0">
              <a:spcBef>
                <a:spcPts val="0"/>
              </a:spcBef>
              <a:defRPr sz="2086"/>
            </a:lvl7pPr>
            <a:lvl8pPr rtl="0">
              <a:spcBef>
                <a:spcPts val="0"/>
              </a:spcBef>
              <a:defRPr sz="2086"/>
            </a:lvl8pPr>
            <a:lvl9pPr rtl="0">
              <a:spcBef>
                <a:spcPts val="0"/>
              </a:spcBef>
              <a:defRPr sz="2086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609602" y="1435100"/>
            <a:ext cx="401108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 sz="1451"/>
            </a:lvl1pPr>
            <a:lvl2pPr marL="472839" indent="-668" rtl="0">
              <a:spcBef>
                <a:spcPts val="0"/>
              </a:spcBef>
              <a:buFont typeface="Calibri"/>
              <a:buNone/>
              <a:defRPr sz="1270"/>
            </a:lvl2pPr>
            <a:lvl3pPr marL="945677" indent="-1335" rtl="0">
              <a:spcBef>
                <a:spcPts val="0"/>
              </a:spcBef>
              <a:buFont typeface="Calibri"/>
              <a:buNone/>
              <a:defRPr sz="997"/>
            </a:lvl3pPr>
            <a:lvl4pPr marL="1418516" indent="-2004" rtl="0">
              <a:spcBef>
                <a:spcPts val="0"/>
              </a:spcBef>
              <a:buFont typeface="Calibri"/>
              <a:buNone/>
              <a:defRPr sz="907"/>
            </a:lvl4pPr>
            <a:lvl5pPr marL="1891354" indent="-2671" rtl="0">
              <a:spcBef>
                <a:spcPts val="0"/>
              </a:spcBef>
              <a:buFont typeface="Calibri"/>
              <a:buNone/>
              <a:defRPr sz="907"/>
            </a:lvl5pPr>
            <a:lvl6pPr marL="2364194" indent="-3339" rtl="0">
              <a:spcBef>
                <a:spcPts val="0"/>
              </a:spcBef>
              <a:buFont typeface="Calibri"/>
              <a:buNone/>
              <a:defRPr sz="907"/>
            </a:lvl6pPr>
            <a:lvl7pPr marL="2837033" indent="-4008" rtl="0">
              <a:spcBef>
                <a:spcPts val="0"/>
              </a:spcBef>
              <a:buFont typeface="Calibri"/>
              <a:buNone/>
              <a:defRPr sz="907"/>
            </a:lvl7pPr>
            <a:lvl8pPr marL="3309871" indent="-4675" rtl="0">
              <a:spcBef>
                <a:spcPts val="0"/>
              </a:spcBef>
              <a:buFont typeface="Calibri"/>
              <a:buNone/>
              <a:defRPr sz="907"/>
            </a:lvl8pPr>
            <a:lvl9pPr marL="3782710" indent="-5344" rtl="0">
              <a:spcBef>
                <a:spcPts val="0"/>
              </a:spcBef>
              <a:buFont typeface="Calibri"/>
              <a:buNone/>
              <a:defRPr sz="907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7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72839" marR="0" indent="-668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45677" marR="0" indent="-1335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18516" marR="0" indent="-2004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91354" marR="0" indent="-2671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364194" marR="0" indent="-3339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837033" marR="0" indent="-4008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309871" marR="0" indent="-4675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82710" marR="0" indent="-5344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7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7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72839" marR="0" indent="-668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45677" marR="0" indent="-1335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18516" marR="0" indent="-2004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91354" marR="0" indent="-2671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364194" marR="0" indent="-3339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837033" marR="0" indent="-4008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309871" marR="0" indent="-4675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82710" marR="0" indent="-5344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8737599" y="6356351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lIns="104275" tIns="52125" rIns="104275" bIns="52125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ru-RU" sz="127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ru-RU" sz="127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1029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2389718" y="4800600"/>
            <a:ext cx="7315200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 sz="2086" b="1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pic" idx="2"/>
          </p:nvPr>
        </p:nvSpPr>
        <p:spPr>
          <a:xfrm>
            <a:off x="2389718" y="612774"/>
            <a:ext cx="73152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3264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72839" marR="0" indent="-668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902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45677" marR="0" indent="-1335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448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18516" marR="0" indent="-2004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86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91354" marR="0" indent="-2671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86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364194" marR="0" indent="-3339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86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837033" marR="0" indent="-4008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86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309871" marR="0" indent="-4675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86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82710" marR="0" indent="-5344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86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2389718" y="5367337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 sz="1451"/>
            </a:lvl1pPr>
            <a:lvl2pPr marL="472839" indent="-668" rtl="0">
              <a:spcBef>
                <a:spcPts val="0"/>
              </a:spcBef>
              <a:buFont typeface="Calibri"/>
              <a:buNone/>
              <a:defRPr sz="1270"/>
            </a:lvl2pPr>
            <a:lvl3pPr marL="945677" indent="-1335" rtl="0">
              <a:spcBef>
                <a:spcPts val="0"/>
              </a:spcBef>
              <a:buFont typeface="Calibri"/>
              <a:buNone/>
              <a:defRPr sz="997"/>
            </a:lvl3pPr>
            <a:lvl4pPr marL="1418516" indent="-2004" rtl="0">
              <a:spcBef>
                <a:spcPts val="0"/>
              </a:spcBef>
              <a:buFont typeface="Calibri"/>
              <a:buNone/>
              <a:defRPr sz="907"/>
            </a:lvl4pPr>
            <a:lvl5pPr marL="1891354" indent="-2671" rtl="0">
              <a:spcBef>
                <a:spcPts val="0"/>
              </a:spcBef>
              <a:buFont typeface="Calibri"/>
              <a:buNone/>
              <a:defRPr sz="907"/>
            </a:lvl5pPr>
            <a:lvl6pPr marL="2364194" indent="-3339" rtl="0">
              <a:spcBef>
                <a:spcPts val="0"/>
              </a:spcBef>
              <a:buFont typeface="Calibri"/>
              <a:buNone/>
              <a:defRPr sz="907"/>
            </a:lvl6pPr>
            <a:lvl7pPr marL="2837033" indent="-4008" rtl="0">
              <a:spcBef>
                <a:spcPts val="0"/>
              </a:spcBef>
              <a:buFont typeface="Calibri"/>
              <a:buNone/>
              <a:defRPr sz="907"/>
            </a:lvl7pPr>
            <a:lvl8pPr marL="3309871" indent="-4675" rtl="0">
              <a:spcBef>
                <a:spcPts val="0"/>
              </a:spcBef>
              <a:buFont typeface="Calibri"/>
              <a:buNone/>
              <a:defRPr sz="907"/>
            </a:lvl8pPr>
            <a:lvl9pPr marL="3782710" indent="-5344" rtl="0">
              <a:spcBef>
                <a:spcPts val="0"/>
              </a:spcBef>
              <a:buFont typeface="Calibri"/>
              <a:buNone/>
              <a:defRPr sz="907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7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72839" marR="0" indent="-668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45677" marR="0" indent="-1335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18516" marR="0" indent="-2004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91354" marR="0" indent="-2671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364194" marR="0" indent="-3339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837033" marR="0" indent="-4008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309871" marR="0" indent="-4675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82710" marR="0" indent="-5344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7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7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72839" marR="0" indent="-668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45677" marR="0" indent="-1335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18516" marR="0" indent="-2004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91354" marR="0" indent="-2671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364194" marR="0" indent="-3339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837033" marR="0" indent="-4008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309871" marR="0" indent="-4675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82710" marR="0" indent="-5344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8737599" y="6356351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lIns="104275" tIns="52125" rIns="104275" bIns="52125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ru-RU" sz="127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ru-RU" sz="127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8627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. текст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609599" y="274637"/>
            <a:ext cx="10972800" cy="1142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534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23217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54629" indent="-147334" algn="l" rtl="0">
              <a:spcBef>
                <a:spcPts val="653"/>
              </a:spcBef>
              <a:buClr>
                <a:schemeClr val="dk1"/>
              </a:buClr>
              <a:buFont typeface="Arial"/>
              <a:buChar char="•"/>
              <a:defRPr sz="3264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68362" indent="-111930" algn="l" rtl="0">
              <a:spcBef>
                <a:spcPts val="580"/>
              </a:spcBef>
              <a:buClr>
                <a:schemeClr val="dk1"/>
              </a:buClr>
              <a:buFont typeface="Arial"/>
              <a:buChar char="–"/>
              <a:defRPr sz="290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82097" indent="-82285" algn="l" rtl="0">
              <a:spcBef>
                <a:spcPts val="490"/>
              </a:spcBef>
              <a:buClr>
                <a:schemeClr val="dk1"/>
              </a:buClr>
              <a:buFont typeface="Arial"/>
              <a:buChar char="•"/>
              <a:defRPr sz="2448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54935" indent="-105984" algn="l" rtl="0">
              <a:spcBef>
                <a:spcPts val="417"/>
              </a:spcBef>
              <a:buClr>
                <a:schemeClr val="dk1"/>
              </a:buClr>
              <a:buFont typeface="Arial"/>
              <a:buChar char="–"/>
              <a:defRPr sz="208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127774" indent="-106652" algn="l" rtl="0">
              <a:spcBef>
                <a:spcPts val="417"/>
              </a:spcBef>
              <a:buClr>
                <a:schemeClr val="dk1"/>
              </a:buClr>
              <a:buFont typeface="Arial"/>
              <a:buChar char="»"/>
              <a:defRPr sz="208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600613" indent="-107320" algn="l" rtl="0">
              <a:spcBef>
                <a:spcPts val="417"/>
              </a:spcBef>
              <a:buClr>
                <a:schemeClr val="dk1"/>
              </a:buClr>
              <a:buFont typeface="Arial"/>
              <a:buChar char="•"/>
              <a:defRPr sz="208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073452" indent="-107989" algn="l" rtl="0">
              <a:spcBef>
                <a:spcPts val="417"/>
              </a:spcBef>
              <a:buClr>
                <a:schemeClr val="dk1"/>
              </a:buClr>
              <a:buFont typeface="Arial"/>
              <a:buChar char="•"/>
              <a:defRPr sz="208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546290" indent="-108656" algn="l" rtl="0">
              <a:spcBef>
                <a:spcPts val="417"/>
              </a:spcBef>
              <a:buClr>
                <a:schemeClr val="dk1"/>
              </a:buClr>
              <a:buFont typeface="Arial"/>
              <a:buChar char="•"/>
              <a:defRPr sz="208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019129" indent="-109324" algn="l" rtl="0">
              <a:spcBef>
                <a:spcPts val="417"/>
              </a:spcBef>
              <a:buClr>
                <a:schemeClr val="dk1"/>
              </a:buClr>
              <a:buFont typeface="Arial"/>
              <a:buChar char="•"/>
              <a:defRPr sz="208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7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72839" marR="0" indent="-668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45677" marR="0" indent="-1335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18516" marR="0" indent="-2004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91354" marR="0" indent="-2671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364194" marR="0" indent="-3339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837033" marR="0" indent="-4008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309871" marR="0" indent="-4675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82710" marR="0" indent="-5344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7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7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72839" marR="0" indent="-668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45677" marR="0" indent="-1335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18516" marR="0" indent="-2004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91354" marR="0" indent="-2671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364194" marR="0" indent="-3339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837033" marR="0" indent="-4008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309871" marR="0" indent="-4675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82710" marR="0" indent="-5344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8737599" y="6356351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lIns="104275" tIns="52125" rIns="104275" bIns="52125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ru-RU" sz="127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ru-RU" sz="127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0361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. загол. и текст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 rot="5400000">
            <a:off x="8709291" y="1927490"/>
            <a:ext cx="6453187" cy="32046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534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2195250" y="-1178717"/>
            <a:ext cx="6453187" cy="94170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54629" indent="-147334" algn="l" rtl="0">
              <a:spcBef>
                <a:spcPts val="653"/>
              </a:spcBef>
              <a:buClr>
                <a:schemeClr val="dk1"/>
              </a:buClr>
              <a:buFont typeface="Arial"/>
              <a:buChar char="•"/>
              <a:defRPr sz="3264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68362" indent="-111930" algn="l" rtl="0">
              <a:spcBef>
                <a:spcPts val="580"/>
              </a:spcBef>
              <a:buClr>
                <a:schemeClr val="dk1"/>
              </a:buClr>
              <a:buFont typeface="Arial"/>
              <a:buChar char="–"/>
              <a:defRPr sz="2902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82097" indent="-82285" algn="l" rtl="0">
              <a:spcBef>
                <a:spcPts val="490"/>
              </a:spcBef>
              <a:buClr>
                <a:schemeClr val="dk1"/>
              </a:buClr>
              <a:buFont typeface="Arial"/>
              <a:buChar char="•"/>
              <a:defRPr sz="2448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54935" indent="-105984" algn="l" rtl="0">
              <a:spcBef>
                <a:spcPts val="417"/>
              </a:spcBef>
              <a:buClr>
                <a:schemeClr val="dk1"/>
              </a:buClr>
              <a:buFont typeface="Arial"/>
              <a:buChar char="–"/>
              <a:defRPr sz="208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127774" indent="-106652" algn="l" rtl="0">
              <a:spcBef>
                <a:spcPts val="417"/>
              </a:spcBef>
              <a:buClr>
                <a:schemeClr val="dk1"/>
              </a:buClr>
              <a:buFont typeface="Arial"/>
              <a:buChar char="»"/>
              <a:defRPr sz="208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600613" indent="-107320" algn="l" rtl="0">
              <a:spcBef>
                <a:spcPts val="417"/>
              </a:spcBef>
              <a:buClr>
                <a:schemeClr val="dk1"/>
              </a:buClr>
              <a:buFont typeface="Arial"/>
              <a:buChar char="•"/>
              <a:defRPr sz="208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073452" indent="-107989" algn="l" rtl="0">
              <a:spcBef>
                <a:spcPts val="417"/>
              </a:spcBef>
              <a:buClr>
                <a:schemeClr val="dk1"/>
              </a:buClr>
              <a:buFont typeface="Arial"/>
              <a:buChar char="•"/>
              <a:defRPr sz="208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546290" indent="-108656" algn="l" rtl="0">
              <a:spcBef>
                <a:spcPts val="417"/>
              </a:spcBef>
              <a:buClr>
                <a:schemeClr val="dk1"/>
              </a:buClr>
              <a:buFont typeface="Arial"/>
              <a:buChar char="•"/>
              <a:defRPr sz="208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019129" indent="-109324" algn="l" rtl="0">
              <a:spcBef>
                <a:spcPts val="417"/>
              </a:spcBef>
              <a:buClr>
                <a:schemeClr val="dk1"/>
              </a:buClr>
              <a:buFont typeface="Arial"/>
              <a:buChar char="•"/>
              <a:defRPr sz="2086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7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72839" marR="0" indent="-668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45677" marR="0" indent="-1335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18516" marR="0" indent="-2004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91354" marR="0" indent="-2671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364194" marR="0" indent="-3339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837033" marR="0" indent="-4008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309871" marR="0" indent="-4675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82710" marR="0" indent="-5344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7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7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72839" marR="0" indent="-668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45677" marR="0" indent="-1335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18516" marR="0" indent="-2004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91354" marR="0" indent="-2671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364194" marR="0" indent="-3339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837033" marR="0" indent="-4008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309871" marR="0" indent="-4675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82710" marR="0" indent="-5344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8737599" y="6356351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lIns="104275" tIns="52125" rIns="104275" bIns="52125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ru-RU" sz="127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ru-RU" sz="127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620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609599" y="274637"/>
            <a:ext cx="10972800" cy="1142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5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09599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91077" marR="0" indent="-162477" algn="l" rtl="0">
              <a:spcBef>
                <a:spcPts val="720"/>
              </a:spcBef>
              <a:buClr>
                <a:schemeClr val="dk1"/>
              </a:buClr>
              <a:buFont typeface="Arial"/>
              <a:buChar char="•"/>
              <a:defRPr sz="3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847334" marR="0" indent="-123434" algn="l" rtl="0">
              <a:spcBef>
                <a:spcPts val="640"/>
              </a:spcBef>
              <a:buClr>
                <a:schemeClr val="dk1"/>
              </a:buClr>
              <a:buFont typeface="Arial"/>
              <a:buChar char="–"/>
              <a:defRPr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03592" marR="0" indent="-90742" algn="l" rtl="0">
              <a:spcBef>
                <a:spcPts val="540"/>
              </a:spcBef>
              <a:buClr>
                <a:schemeClr val="dk1"/>
              </a:buClr>
              <a:buFont typeface="Arial"/>
              <a:buChar char="•"/>
              <a:defRPr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5028" marR="0" indent="-116877" algn="l" rtl="0">
              <a:spcBef>
                <a:spcPts val="460"/>
              </a:spcBef>
              <a:buClr>
                <a:schemeClr val="dk1"/>
              </a:buClr>
              <a:buFont typeface="Arial"/>
              <a:buChar char="–"/>
              <a:defRPr sz="23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346465" marR="0" indent="-117614" algn="l" rtl="0">
              <a:spcBef>
                <a:spcPts val="460"/>
              </a:spcBef>
              <a:buClr>
                <a:schemeClr val="dk1"/>
              </a:buClr>
              <a:buFont typeface="Arial"/>
              <a:buChar char="»"/>
              <a:defRPr sz="23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867901" marR="0" indent="-118350" algn="l" rtl="0">
              <a:spcBef>
                <a:spcPts val="460"/>
              </a:spcBef>
              <a:buClr>
                <a:schemeClr val="dk1"/>
              </a:buClr>
              <a:buFont typeface="Arial"/>
              <a:buChar char="•"/>
              <a:defRPr sz="23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389338" marR="0" indent="-119088" algn="l" rtl="0">
              <a:spcBef>
                <a:spcPts val="460"/>
              </a:spcBef>
              <a:buClr>
                <a:schemeClr val="dk1"/>
              </a:buClr>
              <a:buFont typeface="Arial"/>
              <a:buChar char="•"/>
              <a:defRPr sz="23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910774" marR="0" indent="-119824" algn="l" rtl="0">
              <a:spcBef>
                <a:spcPts val="460"/>
              </a:spcBef>
              <a:buClr>
                <a:schemeClr val="dk1"/>
              </a:buClr>
              <a:buFont typeface="Arial"/>
              <a:buChar char="•"/>
              <a:defRPr sz="23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432211" marR="0" indent="-120560" algn="l" rtl="0">
              <a:spcBef>
                <a:spcPts val="460"/>
              </a:spcBef>
              <a:buClr>
                <a:schemeClr val="dk1"/>
              </a:buClr>
              <a:buFont typeface="Arial"/>
              <a:buChar char="•"/>
              <a:defRPr sz="23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7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72839" marR="0" indent="-668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45677" marR="0" indent="-1335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18516" marR="0" indent="-2004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91354" marR="0" indent="-2671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364194" marR="0" indent="-3339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837033" marR="0" indent="-4008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309871" marR="0" indent="-4675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82710" marR="0" indent="-5344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7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7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72839" marR="0" indent="-668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45677" marR="0" indent="-1335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418516" marR="0" indent="-2004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91354" marR="0" indent="-2671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364194" marR="0" indent="-3339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837033" marR="0" indent="-4008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309871" marR="0" indent="-4675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82710" marR="0" indent="-5344" algn="l" rtl="0">
              <a:spcBef>
                <a:spcPts val="0"/>
              </a:spcBef>
              <a:defRPr sz="1904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8737599" y="6356351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lIns="104275" tIns="52125" rIns="104275" bIns="52125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ru-RU" sz="127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ru-RU" sz="127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0077075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880" r:id="rId1"/>
    <p:sldLayoutId id="2147483882" r:id="rId2"/>
    <p:sldLayoutId id="2147483884" r:id="rId3"/>
    <p:sldLayoutId id="2147483885" r:id="rId4"/>
    <p:sldLayoutId id="2147483886" r:id="rId5"/>
    <p:sldLayoutId id="2147483887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7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7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7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7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7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7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7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7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7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7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7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7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7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7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7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7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7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7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27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/>
        </p:nvSpPr>
        <p:spPr>
          <a:xfrm>
            <a:off x="406996" y="4172608"/>
            <a:ext cx="8243018" cy="3804745"/>
          </a:xfrm>
          <a:prstGeom prst="rect">
            <a:avLst/>
          </a:prstGeom>
          <a:noFill/>
          <a:ln>
            <a:noFill/>
          </a:ln>
        </p:spPr>
        <p:txBody>
          <a:bodyPr lIns="82904" tIns="41441" rIns="82904" bIns="41441" anchor="t" anchorCtr="0">
            <a:noAutofit/>
          </a:bodyPr>
          <a:lstStyle/>
          <a:p>
            <a:pPr defTabSz="829178">
              <a:buSzPct val="25000"/>
            </a:pPr>
            <a:r>
              <a:rPr lang="ru-RU" sz="3627" kern="0" dirty="0" smtClean="0">
                <a:solidFill>
                  <a:srgbClr val="009AFF"/>
                </a:solidFill>
                <a:latin typeface="Arial"/>
                <a:ea typeface="Arial"/>
                <a:cs typeface="Arial"/>
                <a:sym typeface="Arial"/>
                <a:rtl val="0"/>
              </a:rPr>
              <a:t>Региональный стандарт кадрового обеспечения промышленного роста</a:t>
            </a:r>
            <a:endParaRPr lang="ru-RU" sz="3627" kern="0" dirty="0">
              <a:solidFill>
                <a:srgbClr val="009AFF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64226079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/>
        </p:nvSpPr>
        <p:spPr>
          <a:xfrm>
            <a:off x="1865327" y="6512610"/>
            <a:ext cx="376068" cy="345390"/>
          </a:xfrm>
          <a:prstGeom prst="rect">
            <a:avLst/>
          </a:prstGeom>
          <a:noFill/>
          <a:ln>
            <a:noFill/>
          </a:ln>
        </p:spPr>
        <p:txBody>
          <a:bodyPr lIns="82904" tIns="41441" rIns="82904" bIns="41441" anchor="t" anchorCtr="0">
            <a:noAutofit/>
          </a:bodyPr>
          <a:lstStyle/>
          <a:p>
            <a:pPr algn="r" defTabSz="829178">
              <a:buSzPct val="25000"/>
              <a:defRPr/>
            </a:pPr>
            <a:fld id="{00000000-1234-1234-1234-123412341234}" type="slidenum">
              <a:rPr lang="ru-RU" sz="1088" kern="0">
                <a:solidFill>
                  <a:srgbClr val="004892"/>
                </a:solidFill>
                <a:latin typeface="Arial"/>
                <a:ea typeface="Arial"/>
                <a:cs typeface="Arial"/>
                <a:sym typeface="Arial"/>
                <a:rtl val="0"/>
              </a:rPr>
              <a:pPr algn="r" defTabSz="829178">
                <a:buSzPct val="25000"/>
                <a:defRPr/>
              </a:pPr>
              <a:t>10</a:t>
            </a:fld>
            <a:endParaRPr lang="ru-RU" sz="1088" kern="0" dirty="0">
              <a:solidFill>
                <a:srgbClr val="004892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91" name="Shape 91"/>
          <p:cNvSpPr txBox="1"/>
          <p:nvPr/>
        </p:nvSpPr>
        <p:spPr>
          <a:xfrm>
            <a:off x="1068606" y="830317"/>
            <a:ext cx="10225668" cy="6406055"/>
          </a:xfrm>
          <a:prstGeom prst="rect">
            <a:avLst/>
          </a:prstGeom>
          <a:noFill/>
          <a:ln>
            <a:noFill/>
          </a:ln>
        </p:spPr>
        <p:txBody>
          <a:bodyPr lIns="82904" tIns="41441" rIns="82904" bIns="41441" anchor="t" anchorCtr="0">
            <a:noAutofit/>
          </a:bodyPr>
          <a:lstStyle/>
          <a:p>
            <a:pPr algn="ctr" defTabSz="829178"/>
            <a:r>
              <a:rPr lang="ru-RU" sz="1814" u="sng" kern="0" dirty="0" smtClean="0">
                <a:solidFill>
                  <a:schemeClr val="bg2"/>
                </a:solidFill>
                <a:latin typeface="Arial"/>
                <a:cs typeface="Arial"/>
                <a:sym typeface="Arial"/>
                <a:rtl val="0"/>
              </a:rPr>
              <a:t>Союз «Ворлдскиллс Россия»</a:t>
            </a:r>
          </a:p>
          <a:p>
            <a:pPr algn="ctr" defTabSz="829178"/>
            <a:endParaRPr lang="ru-RU" sz="1814" u="sng" kern="0" dirty="0">
              <a:solidFill>
                <a:schemeClr val="bg2"/>
              </a:solidFill>
              <a:latin typeface="Arial"/>
              <a:cs typeface="Arial"/>
              <a:sym typeface="Arial"/>
              <a:rtl val="0"/>
            </a:endParaRPr>
          </a:p>
          <a:p>
            <a:pPr defTabSz="829178"/>
            <a:r>
              <a:rPr lang="ru-RU" sz="1814" kern="0" dirty="0" smtClean="0">
                <a:solidFill>
                  <a:schemeClr val="bg2"/>
                </a:solidFill>
                <a:latin typeface="Arial"/>
                <a:cs typeface="Arial"/>
                <a:sym typeface="Arial"/>
                <a:rtl val="0"/>
              </a:rPr>
              <a:t>              </a:t>
            </a:r>
          </a:p>
          <a:p>
            <a:pPr defTabSz="829178"/>
            <a:r>
              <a:rPr lang="ru-RU" sz="1814" kern="0" dirty="0" smtClean="0">
                <a:solidFill>
                  <a:schemeClr val="bg2"/>
                </a:solidFill>
                <a:latin typeface="Arial"/>
                <a:cs typeface="Arial"/>
                <a:sym typeface="Arial"/>
                <a:rtl val="0"/>
              </a:rPr>
              <a:t> Экспертное сообщество по компетенции</a:t>
            </a:r>
          </a:p>
          <a:p>
            <a:pPr algn="r" defTabSz="829178"/>
            <a:r>
              <a:rPr lang="ru-RU" sz="1814" kern="0" dirty="0" smtClean="0">
                <a:solidFill>
                  <a:schemeClr val="bg2"/>
                </a:solidFill>
                <a:latin typeface="Arial"/>
                <a:cs typeface="Arial"/>
                <a:sym typeface="Arial"/>
                <a:rtl val="0"/>
              </a:rPr>
              <a:t>ОИВ в сфере образования регионов РФ</a:t>
            </a:r>
          </a:p>
          <a:p>
            <a:pPr algn="r" defTabSz="829178"/>
            <a:endParaRPr lang="ru-RU" sz="1814" kern="0" dirty="0" smtClean="0">
              <a:solidFill>
                <a:schemeClr val="bg2"/>
              </a:solidFill>
              <a:latin typeface="Arial"/>
              <a:cs typeface="Arial"/>
              <a:sym typeface="Arial"/>
              <a:rtl val="0"/>
            </a:endParaRPr>
          </a:p>
          <a:p>
            <a:pPr defTabSz="829178"/>
            <a:r>
              <a:rPr lang="ru-RU" sz="1814" kern="0" dirty="0" smtClean="0">
                <a:solidFill>
                  <a:schemeClr val="bg2"/>
                </a:solidFill>
                <a:latin typeface="Arial"/>
                <a:cs typeface="Arial"/>
                <a:sym typeface="Arial"/>
                <a:rtl val="0"/>
              </a:rPr>
              <a:t>                                                                   </a:t>
            </a:r>
          </a:p>
          <a:p>
            <a:pPr defTabSz="829178"/>
            <a:r>
              <a:rPr lang="ru-RU" sz="1814" kern="0" dirty="0">
                <a:solidFill>
                  <a:schemeClr val="bg2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ru-RU" sz="1814" kern="0" dirty="0" smtClean="0">
                <a:solidFill>
                  <a:schemeClr val="bg2"/>
                </a:solidFill>
                <a:latin typeface="Arial"/>
                <a:cs typeface="Arial"/>
                <a:sym typeface="Arial"/>
                <a:rtl val="0"/>
              </a:rPr>
              <a:t>                                                              РКЦ в субъекте РФ</a:t>
            </a:r>
          </a:p>
          <a:p>
            <a:pPr defTabSz="829178"/>
            <a:r>
              <a:rPr lang="ru-RU" sz="1814" kern="0" dirty="0" smtClean="0">
                <a:solidFill>
                  <a:schemeClr val="bg2"/>
                </a:solidFill>
                <a:latin typeface="Arial"/>
                <a:cs typeface="Arial"/>
                <a:sym typeface="Arial"/>
                <a:rtl val="0"/>
              </a:rPr>
              <a:t> </a:t>
            </a:r>
          </a:p>
          <a:p>
            <a:pPr defTabSz="829178"/>
            <a:r>
              <a:rPr lang="ru-RU" sz="1814" kern="0" dirty="0" smtClean="0">
                <a:solidFill>
                  <a:schemeClr val="bg2"/>
                </a:solidFill>
                <a:latin typeface="Arial"/>
                <a:cs typeface="Arial"/>
                <a:sym typeface="Arial"/>
                <a:rtl val="0"/>
              </a:rPr>
              <a:t>Сертифицированный эксперт по компетенции,                                             ПОО</a:t>
            </a:r>
          </a:p>
          <a:p>
            <a:pPr defTabSz="829178"/>
            <a:r>
              <a:rPr lang="ru-RU" sz="1814" kern="0" dirty="0">
                <a:solidFill>
                  <a:schemeClr val="bg2"/>
                </a:solidFill>
                <a:latin typeface="Arial"/>
                <a:cs typeface="Arial"/>
                <a:sym typeface="Arial"/>
                <a:rtl val="0"/>
              </a:rPr>
              <a:t>о</a:t>
            </a:r>
            <a:r>
              <a:rPr lang="ru-RU" sz="1814" kern="0" dirty="0" smtClean="0">
                <a:solidFill>
                  <a:schemeClr val="bg2"/>
                </a:solidFill>
                <a:latin typeface="Arial"/>
                <a:cs typeface="Arial"/>
                <a:sym typeface="Arial"/>
                <a:rtl val="0"/>
              </a:rPr>
              <a:t>тветственный за проведение ГИА в субъекте</a:t>
            </a:r>
          </a:p>
          <a:p>
            <a:pPr defTabSz="829178"/>
            <a:endParaRPr lang="ru-RU" sz="1814" kern="0" dirty="0">
              <a:solidFill>
                <a:schemeClr val="bg2"/>
              </a:solidFill>
              <a:latin typeface="Arial"/>
              <a:cs typeface="Arial"/>
              <a:sym typeface="Arial"/>
              <a:rtl val="0"/>
            </a:endParaRPr>
          </a:p>
          <a:p>
            <a:pPr defTabSz="829178"/>
            <a:r>
              <a:rPr lang="ru-RU" sz="1814" kern="0" dirty="0" smtClean="0">
                <a:solidFill>
                  <a:schemeClr val="bg2"/>
                </a:solidFill>
                <a:latin typeface="Arial"/>
                <a:cs typeface="Arial"/>
                <a:sym typeface="Arial"/>
                <a:rtl val="0"/>
              </a:rPr>
              <a:t>                       </a:t>
            </a:r>
          </a:p>
          <a:p>
            <a:pPr defTabSz="829178"/>
            <a:r>
              <a:rPr lang="ru-RU" sz="1814" kern="0" dirty="0" smtClean="0">
                <a:solidFill>
                  <a:schemeClr val="bg2"/>
                </a:solidFill>
                <a:latin typeface="Arial"/>
                <a:cs typeface="Arial"/>
                <a:sym typeface="Arial"/>
                <a:rtl val="0"/>
              </a:rPr>
              <a:t>                        Эксперты                                                                  </a:t>
            </a:r>
          </a:p>
          <a:p>
            <a:pPr defTabSz="829178"/>
            <a:r>
              <a:rPr lang="ru-RU" sz="1814" kern="0" dirty="0">
                <a:solidFill>
                  <a:schemeClr val="bg2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ru-RU" sz="1814" kern="0" dirty="0" smtClean="0">
                <a:solidFill>
                  <a:schemeClr val="bg2"/>
                </a:solidFill>
                <a:latin typeface="Arial"/>
                <a:cs typeface="Arial"/>
                <a:sym typeface="Arial"/>
                <a:rtl val="0"/>
              </a:rPr>
              <a:t>                                                                                                                      ГЭК ПОО</a:t>
            </a:r>
          </a:p>
          <a:p>
            <a:pPr algn="ctr" defTabSz="829178"/>
            <a:endParaRPr lang="ru-RU" sz="1814" kern="0" dirty="0" smtClean="0">
              <a:solidFill>
                <a:schemeClr val="bg2"/>
              </a:solidFill>
              <a:latin typeface="Arial"/>
              <a:cs typeface="Arial"/>
              <a:sym typeface="Arial"/>
              <a:rtl val="0"/>
            </a:endParaRPr>
          </a:p>
          <a:p>
            <a:pPr defTabSz="829178"/>
            <a:r>
              <a:rPr lang="ru-RU" sz="1814" kern="0" dirty="0">
                <a:solidFill>
                  <a:schemeClr val="bg2"/>
                </a:solidFill>
                <a:latin typeface="Arial"/>
                <a:cs typeface="Arial"/>
                <a:sym typeface="Arial"/>
                <a:rtl val="0"/>
              </a:rPr>
              <a:t> </a:t>
            </a:r>
            <a:r>
              <a:rPr lang="ru-RU" sz="1814" kern="0" dirty="0" smtClean="0">
                <a:solidFill>
                  <a:schemeClr val="bg2"/>
                </a:solidFill>
                <a:latin typeface="Arial"/>
                <a:cs typeface="Arial"/>
                <a:sym typeface="Arial"/>
                <a:rtl val="0"/>
              </a:rPr>
              <a:t>   Администратор ГИА на площадке </a:t>
            </a:r>
          </a:p>
          <a:p>
            <a:pPr defTabSz="829178"/>
            <a:endParaRPr lang="ru-RU" sz="1814" kern="0" dirty="0">
              <a:solidFill>
                <a:schemeClr val="bg2"/>
              </a:solidFill>
              <a:latin typeface="Arial"/>
              <a:cs typeface="Arial"/>
              <a:sym typeface="Arial"/>
              <a:rtl val="0"/>
            </a:endParaRPr>
          </a:p>
          <a:p>
            <a:pPr defTabSz="829178"/>
            <a:r>
              <a:rPr lang="ru-RU" sz="1814" kern="0" dirty="0" smtClean="0">
                <a:solidFill>
                  <a:schemeClr val="bg2"/>
                </a:solidFill>
                <a:latin typeface="Arial"/>
                <a:cs typeface="Arial"/>
                <a:sym typeface="Arial"/>
                <a:rtl val="0"/>
              </a:rPr>
              <a:t>                                                                          </a:t>
            </a:r>
          </a:p>
          <a:p>
            <a:pPr defTabSz="829178"/>
            <a:r>
              <a:rPr lang="ru-RU" sz="1814" kern="0" dirty="0" smtClean="0">
                <a:solidFill>
                  <a:schemeClr val="bg2"/>
                </a:solidFill>
                <a:latin typeface="Arial"/>
                <a:cs typeface="Arial"/>
                <a:sym typeface="Arial"/>
                <a:rtl val="0"/>
              </a:rPr>
              <a:t>            </a:t>
            </a:r>
            <a:r>
              <a:rPr lang="en-US" sz="1814" kern="0" dirty="0" smtClean="0">
                <a:solidFill>
                  <a:schemeClr val="bg2"/>
                </a:solidFill>
                <a:latin typeface="Arial"/>
                <a:cs typeface="Arial"/>
                <a:sym typeface="Arial"/>
                <a:rtl val="0"/>
              </a:rPr>
              <a:t>CIS</a:t>
            </a:r>
            <a:r>
              <a:rPr lang="ru-RU" sz="1814" kern="0" dirty="0" smtClean="0">
                <a:solidFill>
                  <a:schemeClr val="bg2"/>
                </a:solidFill>
                <a:latin typeface="Arial"/>
                <a:cs typeface="Arial"/>
                <a:sym typeface="Arial"/>
                <a:rtl val="0"/>
              </a:rPr>
              <a:t>                                   </a:t>
            </a:r>
            <a:r>
              <a:rPr lang="ru-RU" sz="1814" kern="0" dirty="0" smtClean="0">
                <a:solidFill>
                  <a:schemeClr val="bg2"/>
                </a:solidFill>
                <a:latin typeface="Arial"/>
                <a:cs typeface="Arial"/>
                <a:sym typeface="Arial"/>
                <a:rtl val="0"/>
              </a:rPr>
              <a:t>Площадки проведения ГИА</a:t>
            </a:r>
          </a:p>
          <a:p>
            <a:pPr defTabSz="829178"/>
            <a:r>
              <a:rPr lang="ru-RU" sz="1814" kern="0" dirty="0" smtClean="0">
                <a:solidFill>
                  <a:schemeClr val="bg2"/>
                </a:solidFill>
                <a:latin typeface="Arial"/>
                <a:cs typeface="Arial"/>
                <a:sym typeface="Arial"/>
                <a:rtl val="0"/>
              </a:rPr>
              <a:t>             </a:t>
            </a:r>
            <a:r>
              <a:rPr lang="ru-RU" sz="1814" kern="0" dirty="0" smtClean="0">
                <a:solidFill>
                  <a:schemeClr val="bg2"/>
                </a:solidFill>
                <a:latin typeface="Arial"/>
                <a:cs typeface="Arial"/>
                <a:sym typeface="Arial"/>
                <a:rtl val="0"/>
              </a:rPr>
              <a:t>                                                            </a:t>
            </a:r>
            <a:r>
              <a:rPr lang="ru-RU" sz="1814" kern="0" dirty="0" smtClean="0">
                <a:solidFill>
                  <a:schemeClr val="bg2"/>
                </a:solidFill>
                <a:latin typeface="Arial"/>
                <a:cs typeface="Arial"/>
                <a:sym typeface="Arial"/>
                <a:rtl val="0"/>
              </a:rPr>
              <a:t>(СЦК)</a:t>
            </a:r>
            <a:endParaRPr lang="ru-RU" sz="1814" kern="0" dirty="0">
              <a:solidFill>
                <a:schemeClr val="bg2"/>
              </a:solidFill>
              <a:latin typeface="Arial"/>
              <a:cs typeface="Arial"/>
              <a:sym typeface="Arial"/>
              <a:rtl val="0"/>
            </a:endParaRPr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>
            <a:off x="6507503" y="1252458"/>
            <a:ext cx="2799342" cy="603806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6181440" y="1288549"/>
            <a:ext cx="2170" cy="9257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H="1">
            <a:off x="6540188" y="2330732"/>
            <a:ext cx="2733971" cy="273038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9274159" y="2603770"/>
            <a:ext cx="0" cy="465562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9274159" y="3750960"/>
            <a:ext cx="0" cy="71867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6380225" y="3154772"/>
            <a:ext cx="2733971" cy="170058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 flipH="1">
            <a:off x="3336761" y="3154772"/>
            <a:ext cx="2544630" cy="189925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3178097" y="4110300"/>
            <a:ext cx="0" cy="312234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3178097" y="4868007"/>
            <a:ext cx="0" cy="301083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3336761" y="5674557"/>
            <a:ext cx="2476341" cy="33417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 flipH="1">
            <a:off x="6507503" y="5140994"/>
            <a:ext cx="2658798" cy="847712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/>
        </p:nvCxnSpPr>
        <p:spPr>
          <a:xfrm>
            <a:off x="3304597" y="2105791"/>
            <a:ext cx="2552950" cy="49797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>
            <a:off x="6202525" y="3812789"/>
            <a:ext cx="23603" cy="2241583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flipH="1">
            <a:off x="2241395" y="5655563"/>
            <a:ext cx="814039" cy="33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193084" y="2330732"/>
            <a:ext cx="0" cy="73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3317931" y="1220025"/>
            <a:ext cx="2486146" cy="403248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Shape 88"/>
          <p:cNvSpPr txBox="1"/>
          <p:nvPr/>
        </p:nvSpPr>
        <p:spPr>
          <a:xfrm>
            <a:off x="1103586" y="210207"/>
            <a:ext cx="10867697" cy="620110"/>
          </a:xfrm>
          <a:prstGeom prst="rect">
            <a:avLst/>
          </a:prstGeom>
          <a:noFill/>
          <a:ln>
            <a:noFill/>
          </a:ln>
        </p:spPr>
        <p:txBody>
          <a:bodyPr lIns="82904" tIns="41441" rIns="82904" bIns="41441" anchor="t" anchorCtr="0">
            <a:noAutofit/>
          </a:bodyPr>
          <a:lstStyle/>
          <a:p>
            <a:pPr marL="0" marR="0" lvl="0" indent="0" algn="ctr" defTabSz="8291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lang="ru-RU" sz="2400" kern="0" dirty="0" smtClean="0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  <a:rtl val="0"/>
              </a:rPr>
              <a:t>Типовая </a:t>
            </a:r>
            <a:r>
              <a:rPr lang="ru-RU" sz="2400" kern="0" dirty="0" smtClean="0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  <a:rtl val="0"/>
              </a:rPr>
              <a:t>схема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  <a:rtl val="0"/>
              </a:rPr>
              <a:t>проведения ГИА по стандартам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en-US" sz="2400" kern="0" dirty="0" smtClean="0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  <a:rtl val="0"/>
              </a:rPr>
              <a:t>WSR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3263764347"/>
      </p:ext>
    </p:extLst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/>
        </p:nvSpPr>
        <p:spPr>
          <a:xfrm>
            <a:off x="725214" y="3226676"/>
            <a:ext cx="4587263" cy="1240821"/>
          </a:xfrm>
          <a:prstGeom prst="rect">
            <a:avLst/>
          </a:prstGeom>
          <a:noFill/>
          <a:ln>
            <a:noFill/>
          </a:ln>
        </p:spPr>
        <p:txBody>
          <a:bodyPr lIns="82904" tIns="41441" rIns="82904" bIns="41441" anchor="t" anchorCtr="0">
            <a:noAutofit/>
          </a:bodyPr>
          <a:lstStyle/>
          <a:p>
            <a:pPr defTabSz="829178">
              <a:buSzPct val="25000"/>
            </a:pPr>
            <a:r>
              <a:rPr lang="ru-RU" sz="2720" kern="0" dirty="0">
                <a:solidFill>
                  <a:srgbClr val="004892"/>
                </a:solidFill>
                <a:latin typeface="Arial"/>
                <a:ea typeface="Arial"/>
                <a:cs typeface="Arial"/>
                <a:sym typeface="Arial"/>
                <a:rtl val="0"/>
              </a:rPr>
              <a:t>Улучшим наш мир</a:t>
            </a:r>
            <a:br>
              <a:rPr lang="ru-RU" sz="2720" kern="0" dirty="0">
                <a:solidFill>
                  <a:srgbClr val="004892"/>
                </a:solidFill>
                <a:latin typeface="Arial"/>
                <a:ea typeface="Arial"/>
                <a:cs typeface="Arial"/>
                <a:sym typeface="Arial"/>
                <a:rtl val="0"/>
              </a:rPr>
            </a:br>
            <a:r>
              <a:rPr lang="ru-RU" sz="2720" kern="0" dirty="0">
                <a:solidFill>
                  <a:srgbClr val="004892"/>
                </a:solidFill>
                <a:latin typeface="Arial"/>
                <a:ea typeface="Arial"/>
                <a:cs typeface="Arial"/>
                <a:sym typeface="Arial"/>
                <a:rtl val="0"/>
              </a:rPr>
              <a:t>силой навыков</a:t>
            </a:r>
          </a:p>
        </p:txBody>
      </p:sp>
      <p:sp>
        <p:nvSpPr>
          <p:cNvPr id="107" name="Shape 107"/>
          <p:cNvSpPr txBox="1"/>
          <p:nvPr/>
        </p:nvSpPr>
        <p:spPr>
          <a:xfrm>
            <a:off x="620110" y="1839310"/>
            <a:ext cx="5302597" cy="1161690"/>
          </a:xfrm>
          <a:prstGeom prst="rect">
            <a:avLst/>
          </a:prstGeom>
          <a:noFill/>
          <a:ln>
            <a:noFill/>
          </a:ln>
        </p:spPr>
        <p:txBody>
          <a:bodyPr lIns="82904" tIns="41441" rIns="82904" bIns="41441" anchor="t" anchorCtr="0">
            <a:noAutofit/>
          </a:bodyPr>
          <a:lstStyle/>
          <a:p>
            <a:pPr defTabSz="829178">
              <a:buSzPct val="25000"/>
            </a:pPr>
            <a:r>
              <a:rPr lang="ru-RU" sz="3627" kern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rtl val="0"/>
              </a:rPr>
              <a:t>ВАША СИЛА</a:t>
            </a:r>
            <a:br>
              <a:rPr lang="ru-RU" sz="3627" kern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rtl val="0"/>
              </a:rPr>
            </a:br>
            <a:r>
              <a:rPr lang="ru-RU" sz="3627" kern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rtl val="0"/>
              </a:rPr>
              <a:t>В МАСТЕРСТВЕ</a:t>
            </a:r>
          </a:p>
        </p:txBody>
      </p:sp>
    </p:spTree>
    <p:extLst>
      <p:ext uri="{BB962C8B-B14F-4D97-AF65-F5344CB8AC3E}">
        <p14:creationId xmlns:p14="http://schemas.microsoft.com/office/powerpoint/2010/main" val="203572612"/>
      </p:ext>
    </p:extLst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/>
        </p:nvSpPr>
        <p:spPr>
          <a:xfrm>
            <a:off x="1145628" y="210207"/>
            <a:ext cx="10321158" cy="504173"/>
          </a:xfrm>
          <a:prstGeom prst="rect">
            <a:avLst/>
          </a:prstGeom>
          <a:noFill/>
          <a:ln>
            <a:noFill/>
          </a:ln>
        </p:spPr>
        <p:txBody>
          <a:bodyPr lIns="82904" tIns="41441" rIns="82904" bIns="41441" anchor="t" anchorCtr="0">
            <a:noAutofit/>
          </a:bodyPr>
          <a:lstStyle/>
          <a:p>
            <a:pPr marL="0" marR="0" lvl="0" indent="0" algn="ctr" defTabSz="8291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ru-RU" sz="2600" b="0" i="0" u="none" strike="noStrike" kern="0" cap="none" spc="0" normalizeH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  <a:rtl val="0"/>
              </a:rPr>
              <a:t>Цели и задачи Регионального стандарта</a:t>
            </a:r>
            <a:endParaRPr kumimoji="0" lang="ru-RU" sz="26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1865327" y="6403753"/>
            <a:ext cx="245063" cy="251182"/>
          </a:xfrm>
          <a:prstGeom prst="rect">
            <a:avLst/>
          </a:prstGeom>
          <a:noFill/>
          <a:ln>
            <a:noFill/>
          </a:ln>
        </p:spPr>
        <p:txBody>
          <a:bodyPr lIns="82904" tIns="41441" rIns="82904" bIns="41441" anchor="t" anchorCtr="0">
            <a:noAutofit/>
          </a:bodyPr>
          <a:lstStyle/>
          <a:p>
            <a:pPr marL="0" marR="0" lvl="0" indent="0" algn="r" defTabSz="8291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fld id="{00000000-1234-1234-1234-123412341234}" type="slidenum">
              <a:rPr kumimoji="0" lang="ru-RU" sz="1088" b="0" i="0" u="none" strike="noStrike" kern="0" cap="none" spc="0" normalizeH="0" baseline="0" noProof="0">
                <a:ln>
                  <a:noFill/>
                </a:ln>
                <a:solidFill>
                  <a:srgbClr val="004892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  <a:rtl val="0"/>
              </a:rPr>
              <a:pPr marL="0" marR="0" lvl="0" indent="0" algn="r" defTabSz="8291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t>2</a:t>
            </a:fld>
            <a:endParaRPr kumimoji="0" lang="ru-RU" sz="1088" b="0" i="0" u="none" strike="noStrike" kern="0" cap="none" spc="0" normalizeH="0" baseline="0" noProof="0">
              <a:ln>
                <a:noFill/>
              </a:ln>
              <a:solidFill>
                <a:srgbClr val="004892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60" name="Подзаголовок 2"/>
          <p:cNvSpPr txBox="1">
            <a:spLocks/>
          </p:cNvSpPr>
          <p:nvPr/>
        </p:nvSpPr>
        <p:spPr>
          <a:xfrm>
            <a:off x="730469" y="892629"/>
            <a:ext cx="10457793" cy="508537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Цель </a:t>
            </a:r>
            <a:r>
              <a:rPr lang="ru-RU" sz="2000" b="1" kern="0" dirty="0">
                <a:latin typeface="Arial" panose="020B0604020202020204" pitchFamily="34" charset="0"/>
                <a:cs typeface="Arial" panose="020B0604020202020204" pitchFamily="34" charset="0"/>
              </a:rPr>
              <a:t>стандарта</a:t>
            </a:r>
            <a:r>
              <a:rPr lang="ru-RU" sz="2000" kern="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определить </a:t>
            </a:r>
            <a:r>
              <a:rPr lang="ru-RU" sz="2000" kern="0" dirty="0">
                <a:latin typeface="Arial" panose="020B0604020202020204" pitchFamily="34" charset="0"/>
                <a:cs typeface="Arial" panose="020B0604020202020204" pitchFamily="34" charset="0"/>
              </a:rPr>
              <a:t>минимально необходимый набор </a:t>
            </a:r>
            <a:r>
              <a:rPr lang="ru-RU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принципов и инструментов для обеспечения </a:t>
            </a:r>
            <a:r>
              <a:rPr lang="ru-RU" sz="2000" kern="0" dirty="0">
                <a:latin typeface="Arial" panose="020B0604020202020204" pitchFamily="34" charset="0"/>
                <a:cs typeface="Arial" panose="020B0604020202020204" pitchFamily="34" charset="0"/>
              </a:rPr>
              <a:t>потребности промышленности (экономики) региона в </a:t>
            </a:r>
            <a:r>
              <a:rPr lang="ru-RU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высококвалифицированных кадрах и способствовать их внедрению в субъектах РФ.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10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Задачи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Повышение эффективности процессов подготовки кадров для экономики региона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Использование </a:t>
            </a:r>
            <a:r>
              <a:rPr lang="ru-RU" sz="1600" kern="0" dirty="0">
                <a:latin typeface="Arial" panose="020B0604020202020204" pitchFamily="34" charset="0"/>
                <a:cs typeface="Arial" panose="020B0604020202020204" pitchFamily="34" charset="0"/>
              </a:rPr>
              <a:t>стандарта для оценки и контроля эффективности субъектов реализации кадровой политики в </a:t>
            </a:r>
            <a:r>
              <a:rPr lang="ru-RU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регионе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Внедрение механизмов совершенствования систем СПО, ВО</a:t>
            </a:r>
            <a:r>
              <a:rPr lang="ru-RU" sz="1600" kern="0" dirty="0">
                <a:latin typeface="Arial" panose="020B0604020202020204" pitchFamily="34" charset="0"/>
                <a:cs typeface="Arial" panose="020B0604020202020204" pitchFamily="34" charset="0"/>
              </a:rPr>
              <a:t>*, </a:t>
            </a:r>
            <a:r>
              <a:rPr lang="ru-RU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ДПО, а также дополнительного </a:t>
            </a:r>
            <a:r>
              <a:rPr lang="ru-RU" sz="1600" kern="0" dirty="0">
                <a:latin typeface="Arial" panose="020B0604020202020204" pitchFamily="34" charset="0"/>
                <a:cs typeface="Arial" panose="020B0604020202020204" pitchFamily="34" charset="0"/>
              </a:rPr>
              <a:t>образования </a:t>
            </a:r>
            <a:r>
              <a:rPr lang="ru-RU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детей</a:t>
            </a:r>
            <a:endParaRPr lang="ru-RU" sz="16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Обеспечение подготовки </a:t>
            </a:r>
            <a:r>
              <a:rPr lang="ru-RU" sz="1600" kern="0" dirty="0">
                <a:latin typeface="Arial" panose="020B0604020202020204" pitchFamily="34" charset="0"/>
                <a:cs typeface="Arial" panose="020B0604020202020204" pitchFamily="34" charset="0"/>
              </a:rPr>
              <a:t>кадров </a:t>
            </a:r>
            <a:r>
              <a:rPr lang="ru-RU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в соответствии с мировыми стандартами и требованиями работодателей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600" kern="0" dirty="0">
                <a:latin typeface="Arial" panose="020B0604020202020204" pitchFamily="34" charset="0"/>
                <a:cs typeface="Arial" panose="020B0604020202020204" pitchFamily="34" charset="0"/>
              </a:rPr>
              <a:t>Систематизация основных положений, механизмов и инструментов обеспечения </a:t>
            </a:r>
            <a:endParaRPr lang="ru-RU" sz="16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446088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кадрами </a:t>
            </a:r>
            <a:r>
              <a:rPr lang="ru-RU" sz="1600" kern="0" dirty="0">
                <a:latin typeface="Arial" panose="020B0604020202020204" pitchFamily="34" charset="0"/>
                <a:cs typeface="Arial" panose="020B0604020202020204" pitchFamily="34" charset="0"/>
              </a:rPr>
              <a:t>региональной промышленности (экономики</a:t>
            </a:r>
            <a:r>
              <a:rPr lang="ru-RU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). Тиражирование лучших практик</a:t>
            </a:r>
          </a:p>
        </p:txBody>
      </p:sp>
    </p:spTree>
    <p:extLst>
      <p:ext uri="{BB962C8B-B14F-4D97-AF65-F5344CB8AC3E}">
        <p14:creationId xmlns:p14="http://schemas.microsoft.com/office/powerpoint/2010/main" val="3812590880"/>
      </p:ext>
    </p:extLst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/>
        </p:nvSpPr>
        <p:spPr>
          <a:xfrm>
            <a:off x="1145628" y="210207"/>
            <a:ext cx="10321158" cy="504173"/>
          </a:xfrm>
          <a:prstGeom prst="rect">
            <a:avLst/>
          </a:prstGeom>
          <a:noFill/>
          <a:ln>
            <a:noFill/>
          </a:ln>
        </p:spPr>
        <p:txBody>
          <a:bodyPr lIns="82904" tIns="41441" rIns="82904" bIns="41441" anchor="t" anchorCtr="0">
            <a:noAutofit/>
          </a:bodyPr>
          <a:lstStyle/>
          <a:p>
            <a:pPr marL="0" marR="0" lvl="0" indent="0" algn="ctr" defTabSz="8291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ru-RU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  <a:rtl val="0"/>
              </a:rPr>
              <a:t>Перечень 21 пилотного субъекта</a:t>
            </a:r>
            <a:r>
              <a:rPr kumimoji="0" lang="ru-RU" sz="2600" b="0" i="0" u="none" strike="noStrike" kern="0" cap="none" spc="0" normalizeH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  <a:rtl val="0"/>
              </a:rPr>
              <a:t> РФ</a:t>
            </a:r>
            <a:endParaRPr kumimoji="0" lang="ru-RU" sz="26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1865327" y="6403753"/>
            <a:ext cx="245063" cy="251182"/>
          </a:xfrm>
          <a:prstGeom prst="rect">
            <a:avLst/>
          </a:prstGeom>
          <a:noFill/>
          <a:ln>
            <a:noFill/>
          </a:ln>
        </p:spPr>
        <p:txBody>
          <a:bodyPr lIns="82904" tIns="41441" rIns="82904" bIns="41441" anchor="t" anchorCtr="0">
            <a:noAutofit/>
          </a:bodyPr>
          <a:lstStyle/>
          <a:p>
            <a:pPr marL="0" marR="0" lvl="0" indent="0" algn="r" defTabSz="8291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fld id="{00000000-1234-1234-1234-123412341234}" type="slidenum">
              <a:rPr kumimoji="0" lang="ru-RU" sz="1088" b="0" i="0" u="none" strike="noStrike" kern="0" cap="none" spc="0" normalizeH="0" baseline="0" noProof="0">
                <a:ln>
                  <a:noFill/>
                </a:ln>
                <a:solidFill>
                  <a:srgbClr val="004892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  <a:rtl val="0"/>
              </a:rPr>
              <a:pPr marL="0" marR="0" lvl="0" indent="0" algn="r" defTabSz="8291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t>3</a:t>
            </a:fld>
            <a:endParaRPr kumimoji="0" lang="ru-RU" sz="1088" b="0" i="0" u="none" strike="noStrike" kern="0" cap="none" spc="0" normalizeH="0" baseline="0" noProof="0">
              <a:ln>
                <a:noFill/>
              </a:ln>
              <a:solidFill>
                <a:srgbClr val="004892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145628" y="973443"/>
            <a:ext cx="4457452" cy="57606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Белгородская область</a:t>
            </a:r>
          </a:p>
          <a:p>
            <a:r>
              <a:rPr lang="ru-RU" sz="2400" dirty="0"/>
              <a:t>Владимирская область </a:t>
            </a:r>
          </a:p>
          <a:p>
            <a:r>
              <a:rPr lang="ru-RU" sz="2400" dirty="0"/>
              <a:t>Краснодарский край</a:t>
            </a:r>
          </a:p>
          <a:p>
            <a:r>
              <a:rPr lang="ru-RU" sz="2400" dirty="0"/>
              <a:t>Красноярский край</a:t>
            </a:r>
          </a:p>
          <a:p>
            <a:r>
              <a:rPr lang="ru-RU" sz="2400" dirty="0"/>
              <a:t>Липецкая область</a:t>
            </a:r>
          </a:p>
          <a:p>
            <a:r>
              <a:rPr lang="ru-RU" sz="2400" dirty="0"/>
              <a:t>Мурманская область</a:t>
            </a:r>
          </a:p>
          <a:p>
            <a:r>
              <a:rPr lang="ru-RU" sz="2400" dirty="0"/>
              <a:t>Нижегородская область</a:t>
            </a:r>
          </a:p>
          <a:p>
            <a:r>
              <a:rPr lang="ru-RU" sz="2400" dirty="0"/>
              <a:t>Новосибирская область</a:t>
            </a:r>
          </a:p>
          <a:p>
            <a:r>
              <a:rPr lang="ru-RU" sz="2400" dirty="0"/>
              <a:t>Пермский край</a:t>
            </a:r>
          </a:p>
          <a:p>
            <a:r>
              <a:rPr lang="ru-RU" sz="2400" dirty="0"/>
              <a:t>Республика Саха (Якутия)</a:t>
            </a:r>
          </a:p>
          <a:p>
            <a:r>
              <a:rPr lang="ru-RU" sz="2400" dirty="0"/>
              <a:t>Республика Татарстан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ru-RU" sz="24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6251152" y="973443"/>
            <a:ext cx="4457452" cy="57606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Республика </a:t>
            </a:r>
            <a:r>
              <a:rPr lang="ru-RU" sz="2400" dirty="0"/>
              <a:t>Чувашия</a:t>
            </a:r>
          </a:p>
          <a:p>
            <a:r>
              <a:rPr lang="ru-RU" sz="2400" dirty="0"/>
              <a:t>Самарская область</a:t>
            </a:r>
          </a:p>
          <a:p>
            <a:r>
              <a:rPr lang="ru-RU" sz="2400" dirty="0"/>
              <a:t>Свердловская область</a:t>
            </a:r>
          </a:p>
          <a:p>
            <a:r>
              <a:rPr lang="ru-RU" sz="2400" dirty="0"/>
              <a:t>Тамбовская область</a:t>
            </a:r>
          </a:p>
          <a:p>
            <a:r>
              <a:rPr lang="ru-RU" sz="2400" dirty="0"/>
              <a:t>Тульская область</a:t>
            </a:r>
          </a:p>
          <a:p>
            <a:r>
              <a:rPr lang="ru-RU" sz="2400" dirty="0"/>
              <a:t>Тюменская область</a:t>
            </a:r>
          </a:p>
          <a:p>
            <a:r>
              <a:rPr lang="ru-RU" sz="2400" dirty="0"/>
              <a:t>Ульяновская область</a:t>
            </a:r>
          </a:p>
          <a:p>
            <a:r>
              <a:rPr lang="ru-RU" sz="2400" dirty="0"/>
              <a:t>Хабаровский край</a:t>
            </a:r>
          </a:p>
          <a:p>
            <a:r>
              <a:rPr lang="ru-RU" sz="2400" dirty="0"/>
              <a:t>Челябинская область</a:t>
            </a:r>
          </a:p>
          <a:p>
            <a:r>
              <a:rPr lang="ru-RU" sz="2400" dirty="0"/>
              <a:t>Ярославская область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ru-RU" sz="24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227475"/>
      </p:ext>
    </p:extLst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/>
        </p:nvSpPr>
        <p:spPr>
          <a:xfrm>
            <a:off x="1145628" y="210207"/>
            <a:ext cx="10321158" cy="504173"/>
          </a:xfrm>
          <a:prstGeom prst="rect">
            <a:avLst/>
          </a:prstGeom>
          <a:noFill/>
          <a:ln>
            <a:noFill/>
          </a:ln>
        </p:spPr>
        <p:txBody>
          <a:bodyPr lIns="82904" tIns="41441" rIns="82904" bIns="41441" anchor="t" anchorCtr="0">
            <a:noAutofit/>
          </a:bodyPr>
          <a:lstStyle/>
          <a:p>
            <a:pPr marL="0" marR="0" lvl="0" indent="0" algn="ctr" defTabSz="8291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ru-RU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  <a:rtl val="0"/>
              </a:rPr>
              <a:t>Структура</a:t>
            </a:r>
            <a:r>
              <a:rPr kumimoji="0" lang="ru-RU" sz="2600" b="0" i="0" u="none" strike="noStrike" kern="0" cap="none" spc="0" normalizeH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  <a:rtl val="0"/>
              </a:rPr>
              <a:t> основных положений Регионального стандарта</a:t>
            </a:r>
            <a:endParaRPr kumimoji="0" lang="ru-RU" sz="26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1865327" y="6403753"/>
            <a:ext cx="245063" cy="251182"/>
          </a:xfrm>
          <a:prstGeom prst="rect">
            <a:avLst/>
          </a:prstGeom>
          <a:noFill/>
          <a:ln>
            <a:noFill/>
          </a:ln>
        </p:spPr>
        <p:txBody>
          <a:bodyPr lIns="82904" tIns="41441" rIns="82904" bIns="41441" anchor="t" anchorCtr="0">
            <a:noAutofit/>
          </a:bodyPr>
          <a:lstStyle/>
          <a:p>
            <a:pPr marL="0" marR="0" lvl="0" indent="0" algn="r" defTabSz="8291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fld id="{00000000-1234-1234-1234-123412341234}" type="slidenum">
              <a:rPr kumimoji="0" lang="ru-RU" sz="1088" b="0" i="0" u="none" strike="noStrike" kern="0" cap="none" spc="0" normalizeH="0" baseline="0" noProof="0">
                <a:ln>
                  <a:noFill/>
                </a:ln>
                <a:solidFill>
                  <a:srgbClr val="004892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  <a:rtl val="0"/>
              </a:rPr>
              <a:pPr marL="0" marR="0" lvl="0" indent="0" algn="r" defTabSz="8291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t>4</a:t>
            </a:fld>
            <a:endParaRPr kumimoji="0" lang="ru-RU" sz="1088" b="0" i="0" u="none" strike="noStrike" kern="0" cap="none" spc="0" normalizeH="0" baseline="0" noProof="0">
              <a:ln>
                <a:noFill/>
              </a:ln>
              <a:solidFill>
                <a:srgbClr val="004892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26858" y="1020965"/>
            <a:ext cx="3488094" cy="22777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Прогнозирование потребности в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кадрах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Навигация по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востребованным и перспективным профессиям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Практико-ориентированное (дуальное) профессиональное обучение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Инженерная подготовка в вузах с учетом требований работодателей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82610" y="3525319"/>
            <a:ext cx="2494367" cy="25675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Наличие стратегии кадрового обеспечения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Контроль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уровне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высшего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должностного лица субъекта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РФ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Наличие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координатора процесса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Принятие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нормативно-правовых актов 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8357852" y="3758168"/>
            <a:ext cx="2700619" cy="20395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доступной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учебно-методической и материально-технической базой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реализации образовательного процесса </a:t>
            </a:r>
            <a:endParaRPr lang="ru-RU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прозрачности принятия управленческих решений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970142" y="4128687"/>
            <a:ext cx="2243937" cy="240065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Создание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условий</a:t>
            </a: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005048" y="4138802"/>
            <a:ext cx="2285491" cy="238042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Информационное, материально-техническое обеспечение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4348864" y="1145510"/>
            <a:ext cx="3312368" cy="192833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/>
              <a:t>Реализация ключевых элементов региональной модели кадрового обеспечения </a:t>
            </a: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Прямая со стрелкой 35"/>
          <p:cNvCxnSpPr/>
          <p:nvPr/>
        </p:nvCxnSpPr>
        <p:spPr>
          <a:xfrm>
            <a:off x="5304756" y="5284672"/>
            <a:ext cx="632979" cy="0"/>
          </a:xfrm>
          <a:prstGeom prst="straightConnector1">
            <a:avLst/>
          </a:prstGeom>
          <a:ln w="3175">
            <a:solidFill>
              <a:schemeClr val="bg2"/>
            </a:solidFill>
            <a:headEnd type="triangle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H="1" flipV="1">
            <a:off x="6193437" y="3111621"/>
            <a:ext cx="1202664" cy="939475"/>
          </a:xfrm>
          <a:prstGeom prst="straightConnector1">
            <a:avLst/>
          </a:prstGeom>
          <a:ln w="3175">
            <a:solidFill>
              <a:schemeClr val="bg2"/>
            </a:solidFill>
            <a:headEnd type="triangle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V="1">
            <a:off x="4348864" y="3142334"/>
            <a:ext cx="1201051" cy="939475"/>
          </a:xfrm>
          <a:prstGeom prst="straightConnector1">
            <a:avLst/>
          </a:prstGeom>
          <a:ln w="3175">
            <a:solidFill>
              <a:schemeClr val="bg2"/>
            </a:solidFill>
            <a:headEnd type="triangle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8329732" y="1020965"/>
            <a:ext cx="3528391" cy="2177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Повышение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квалификации педагогических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кадров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Независимая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оценка качества подготовки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кадров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Мониторинг трудоустройства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выпускников</a:t>
            </a:r>
          </a:p>
        </p:txBody>
      </p:sp>
    </p:spTree>
    <p:extLst>
      <p:ext uri="{BB962C8B-B14F-4D97-AF65-F5344CB8AC3E}">
        <p14:creationId xmlns:p14="http://schemas.microsoft.com/office/powerpoint/2010/main" val="306603960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/>
        </p:nvSpPr>
        <p:spPr>
          <a:xfrm>
            <a:off x="1145628" y="210207"/>
            <a:ext cx="10321158" cy="504173"/>
          </a:xfrm>
          <a:prstGeom prst="rect">
            <a:avLst/>
          </a:prstGeom>
          <a:noFill/>
          <a:ln>
            <a:noFill/>
          </a:ln>
        </p:spPr>
        <p:txBody>
          <a:bodyPr lIns="82904" tIns="41441" rIns="82904" bIns="41441" anchor="t" anchorCtr="0">
            <a:noAutofit/>
          </a:bodyPr>
          <a:lstStyle/>
          <a:p>
            <a:pPr marL="0" marR="0" lvl="0" indent="0" algn="ctr" defTabSz="8291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lang="ru-RU" sz="2400" kern="0" dirty="0" smtClean="0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  <a:rtl val="0"/>
              </a:rPr>
              <a:t>Роль Союза «</a:t>
            </a:r>
            <a:r>
              <a:rPr lang="ru-RU" sz="2400" kern="0" dirty="0" err="1" smtClean="0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  <a:rtl val="0"/>
              </a:rPr>
              <a:t>Ворлдскиллс</a:t>
            </a:r>
            <a:r>
              <a:rPr lang="ru-RU" sz="2400" kern="0" dirty="0" smtClean="0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  <a:rtl val="0"/>
              </a:rPr>
              <a:t> Россия» в реализации </a:t>
            </a:r>
            <a:r>
              <a:rPr lang="ru-RU" sz="2400" kern="0" dirty="0" smtClean="0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  <a:rtl val="0"/>
              </a:rPr>
              <a:t>Регионального </a:t>
            </a:r>
            <a:r>
              <a:rPr lang="ru-RU" sz="2400" kern="0" dirty="0" smtClean="0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  <a:rtl val="0"/>
              </a:rPr>
              <a:t>стандарта кадрового обеспечения промышленного роста</a:t>
            </a:r>
            <a:r>
              <a:rPr lang="ru-RU" sz="2400" kern="0" noProof="0" dirty="0" smtClean="0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1865327" y="6403753"/>
            <a:ext cx="245063" cy="251182"/>
          </a:xfrm>
          <a:prstGeom prst="rect">
            <a:avLst/>
          </a:prstGeom>
          <a:noFill/>
          <a:ln>
            <a:noFill/>
          </a:ln>
        </p:spPr>
        <p:txBody>
          <a:bodyPr lIns="82904" tIns="41441" rIns="82904" bIns="41441" anchor="t" anchorCtr="0">
            <a:noAutofit/>
          </a:bodyPr>
          <a:lstStyle/>
          <a:p>
            <a:pPr marL="0" marR="0" lvl="0" indent="0" algn="r" defTabSz="8291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fld id="{00000000-1234-1234-1234-123412341234}" type="slidenum">
              <a:rPr kumimoji="0" lang="ru-RU" sz="1088" b="0" i="0" u="none" strike="noStrike" kern="0" cap="none" spc="0" normalizeH="0" baseline="0" noProof="0">
                <a:ln>
                  <a:noFill/>
                </a:ln>
                <a:solidFill>
                  <a:srgbClr val="004892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  <a:rtl val="0"/>
              </a:rPr>
              <a:pPr marL="0" marR="0" lvl="0" indent="0" algn="r" defTabSz="8291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t>5</a:t>
            </a:fld>
            <a:endParaRPr kumimoji="0" lang="ru-RU" sz="1088" b="0" i="0" u="none" strike="noStrike" kern="0" cap="none" spc="0" normalizeH="0" baseline="0" noProof="0">
              <a:ln>
                <a:noFill/>
              </a:ln>
              <a:solidFill>
                <a:srgbClr val="004892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61186" y="1298762"/>
            <a:ext cx="2932386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u="sng" dirty="0" smtClean="0">
                <a:solidFill>
                  <a:schemeClr val="bg2"/>
                </a:solidFill>
              </a:rPr>
              <a:t>Чемпионаты </a:t>
            </a:r>
            <a:r>
              <a:rPr lang="en-US" u="sng" dirty="0" smtClean="0">
                <a:solidFill>
                  <a:schemeClr val="bg2"/>
                </a:solidFill>
              </a:rPr>
              <a:t>WSR</a:t>
            </a:r>
            <a:endParaRPr lang="ru-RU" u="sng" dirty="0">
              <a:solidFill>
                <a:schemeClr val="bg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692054" y="4262115"/>
            <a:ext cx="2774731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u="sng" dirty="0" smtClean="0">
                <a:solidFill>
                  <a:schemeClr val="bg2"/>
                </a:solidFill>
              </a:rPr>
              <a:t>Академия </a:t>
            </a:r>
            <a:r>
              <a:rPr lang="en-US" u="sng" dirty="0" smtClean="0">
                <a:solidFill>
                  <a:schemeClr val="bg2"/>
                </a:solidFill>
              </a:rPr>
              <a:t>WSR</a:t>
            </a:r>
            <a:endParaRPr lang="ru-RU" u="sng" dirty="0">
              <a:solidFill>
                <a:schemeClr val="bg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692054" y="2106052"/>
            <a:ext cx="2774731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u="sng" dirty="0" smtClean="0">
                <a:solidFill>
                  <a:schemeClr val="bg2"/>
                </a:solidFill>
              </a:rPr>
              <a:t>Экспертное сообщество</a:t>
            </a:r>
            <a:endParaRPr lang="ru-RU" u="sng" dirty="0">
              <a:solidFill>
                <a:schemeClr val="bg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08446" y="3233832"/>
            <a:ext cx="313245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u="sng" dirty="0" smtClean="0">
                <a:solidFill>
                  <a:schemeClr val="bg2"/>
                </a:solidFill>
              </a:rPr>
              <a:t>Система подготовки кадров</a:t>
            </a:r>
            <a:endParaRPr lang="ru-RU" u="sng" dirty="0">
              <a:solidFill>
                <a:schemeClr val="bg2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03590" y="2090162"/>
            <a:ext cx="2774731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u="sng" dirty="0" smtClean="0">
                <a:solidFill>
                  <a:schemeClr val="bg2"/>
                </a:solidFill>
              </a:rPr>
              <a:t>Специализированные центры компетенций</a:t>
            </a:r>
            <a:endParaRPr lang="ru-RU" u="sng" dirty="0">
              <a:solidFill>
                <a:schemeClr val="bg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82568" y="4185562"/>
            <a:ext cx="2774731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u="sng" dirty="0" smtClean="0">
                <a:solidFill>
                  <a:schemeClr val="bg2"/>
                </a:solidFill>
              </a:rPr>
              <a:t>Межрегиональные центры компетенций</a:t>
            </a:r>
            <a:endParaRPr lang="ru-RU" u="sng" dirty="0">
              <a:solidFill>
                <a:schemeClr val="bg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45572" y="5403137"/>
            <a:ext cx="3258207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u="sng" dirty="0" smtClean="0">
                <a:solidFill>
                  <a:schemeClr val="bg2"/>
                </a:solidFill>
              </a:rPr>
              <a:t>Оценка качества подготовки</a:t>
            </a:r>
            <a:endParaRPr lang="ru-RU" u="sng" dirty="0" smtClean="0">
              <a:solidFill>
                <a:schemeClr val="bg2"/>
              </a:solidFill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6274676" y="1923393"/>
            <a:ext cx="10510" cy="8289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7693573" y="2568452"/>
            <a:ext cx="819807" cy="367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 flipV="1">
            <a:off x="7693572" y="3912673"/>
            <a:ext cx="819808" cy="4409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3993929" y="3956111"/>
            <a:ext cx="914400" cy="2735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3972908" y="2526780"/>
            <a:ext cx="956443" cy="367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 flipV="1">
            <a:off x="6285186" y="4318581"/>
            <a:ext cx="0" cy="7424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0186346"/>
      </p:ext>
    </p:extLst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/>
        </p:nvSpPr>
        <p:spPr>
          <a:xfrm>
            <a:off x="1555219" y="174238"/>
            <a:ext cx="9356396" cy="557049"/>
          </a:xfrm>
          <a:prstGeom prst="rect">
            <a:avLst/>
          </a:prstGeom>
          <a:noFill/>
          <a:ln>
            <a:noFill/>
          </a:ln>
        </p:spPr>
        <p:txBody>
          <a:bodyPr lIns="82904" tIns="41441" rIns="82904" bIns="41441" anchor="t" anchorCtr="0">
            <a:noAutofit/>
          </a:bodyPr>
          <a:lstStyle/>
          <a:p>
            <a:pPr marL="0" marR="0" lvl="0" indent="0" algn="ctr" defTabSz="8291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lang="ru-RU" sz="2400" kern="0" dirty="0" smtClean="0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  <a:rtl val="0"/>
              </a:rPr>
              <a:t>Система чемпионатов «</a:t>
            </a:r>
            <a:r>
              <a:rPr lang="en-US" sz="2400" kern="0" dirty="0" err="1" smtClean="0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  <a:rtl val="0"/>
              </a:rPr>
              <a:t>WorldSkills</a:t>
            </a:r>
            <a:r>
              <a:rPr lang="en-US" sz="2400" kern="0" dirty="0" smtClean="0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  <a:rtl val="0"/>
              </a:rPr>
              <a:t> Russia</a:t>
            </a:r>
            <a:r>
              <a:rPr lang="ru-RU" sz="2400" kern="0" dirty="0" smtClean="0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  <a:rtl val="0"/>
              </a:rPr>
              <a:t>»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1865327" y="6403753"/>
            <a:ext cx="245063" cy="251182"/>
          </a:xfrm>
          <a:prstGeom prst="rect">
            <a:avLst/>
          </a:prstGeom>
          <a:noFill/>
          <a:ln>
            <a:noFill/>
          </a:ln>
        </p:spPr>
        <p:txBody>
          <a:bodyPr lIns="82904" tIns="41441" rIns="82904" bIns="41441" anchor="t" anchorCtr="0">
            <a:noAutofit/>
          </a:bodyPr>
          <a:lstStyle/>
          <a:p>
            <a:pPr marL="0" marR="0" lvl="0" indent="0" algn="r" defTabSz="8291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fld id="{00000000-1234-1234-1234-123412341234}" type="slidenum">
              <a:rPr kumimoji="0" lang="ru-RU" sz="1088" b="0" i="0" u="none" strike="noStrike" kern="0" cap="none" spc="0" normalizeH="0" baseline="0" noProof="0">
                <a:ln>
                  <a:noFill/>
                </a:ln>
                <a:solidFill>
                  <a:srgbClr val="004892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  <a:rtl val="0"/>
              </a:rPr>
              <a:pPr marL="0" marR="0" lvl="0" indent="0" algn="r" defTabSz="8291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t>6</a:t>
            </a:fld>
            <a:endParaRPr kumimoji="0" lang="ru-RU" sz="1088" b="0" i="0" u="none" strike="noStrike" kern="0" cap="none" spc="0" normalizeH="0" baseline="0" noProof="0">
              <a:ln>
                <a:noFill/>
              </a:ln>
              <a:solidFill>
                <a:srgbClr val="004892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6" name="Прямоугольник с одним вырезанным углом 5"/>
          <p:cNvSpPr/>
          <p:nvPr/>
        </p:nvSpPr>
        <p:spPr>
          <a:xfrm>
            <a:off x="1135555" y="883161"/>
            <a:ext cx="3310759" cy="730862"/>
          </a:xfrm>
          <a:prstGeom prst="snip1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Региональные чемпионаты</a:t>
            </a:r>
            <a:endParaRPr kumimoji="0" lang="ru-RU" sz="1800" b="0" i="0" u="none" strike="noStrike" kern="1200" cap="none" spc="0" normalizeH="0" baseline="0" noProof="0" dirty="0">
              <a:ln>
                <a:solidFill>
                  <a:srgbClr val="000000"/>
                </a:solidFill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Прямоугольник с одним вырезанным углом 8"/>
          <p:cNvSpPr/>
          <p:nvPr/>
        </p:nvSpPr>
        <p:spPr>
          <a:xfrm>
            <a:off x="6570117" y="883161"/>
            <a:ext cx="3999911" cy="716109"/>
          </a:xfrm>
          <a:prstGeom prst="snip1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Корпоративные чемпионаты</a:t>
            </a:r>
            <a:endParaRPr kumimoji="0" lang="ru-RU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Прямоугольник с одним вырезанным углом 9"/>
          <p:cNvSpPr/>
          <p:nvPr/>
        </p:nvSpPr>
        <p:spPr>
          <a:xfrm>
            <a:off x="1135555" y="2353351"/>
            <a:ext cx="3310759" cy="842911"/>
          </a:xfrm>
          <a:prstGeom prst="snip1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Отборочные</a:t>
            </a:r>
            <a:r>
              <a:rPr kumimoji="0" lang="ru-RU" sz="1800" b="0" i="0" u="none" strike="noStrike" kern="1200" cap="none" spc="0" normalizeH="0" noProof="0" dirty="0" smtClean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 соревнования</a:t>
            </a:r>
            <a:endParaRPr kumimoji="0" lang="ru-RU" sz="1800" b="0" i="0" u="none" strike="noStrike" kern="1200" cap="none" spc="0" normalizeH="0" baseline="0" noProof="0" dirty="0">
              <a:ln w="0"/>
              <a:solidFill>
                <a:sysClr val="windowText" lastClr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Прямоугольник с одним вырезанным углом 10"/>
          <p:cNvSpPr/>
          <p:nvPr/>
        </p:nvSpPr>
        <p:spPr>
          <a:xfrm>
            <a:off x="1168246" y="3887943"/>
            <a:ext cx="3288965" cy="701199"/>
          </a:xfrm>
          <a:prstGeom prst="snip1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Финал Национального чемпионата</a:t>
            </a:r>
            <a:endParaRPr kumimoji="0" lang="ru-RU" sz="1800" b="0" i="0" u="none" strike="noStrike" kern="1200" cap="none" spc="0" normalizeH="0" baseline="0" noProof="0" dirty="0">
              <a:ln w="0"/>
              <a:solidFill>
                <a:sysClr val="windowText" lastClr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Прямоугольник с одним вырезанным углом 11"/>
          <p:cNvSpPr/>
          <p:nvPr/>
        </p:nvSpPr>
        <p:spPr>
          <a:xfrm>
            <a:off x="6570116" y="2353351"/>
            <a:ext cx="3999911" cy="842911"/>
          </a:xfrm>
          <a:prstGeom prst="snip1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</a:rPr>
              <a:t>Национальный чемпионат </a:t>
            </a:r>
            <a:r>
              <a:rPr lang="en-US" dirty="0" smtClean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</a:rPr>
              <a:t>Hi-Tech</a:t>
            </a:r>
            <a:endParaRPr kumimoji="0" lang="ru-RU" sz="1800" b="0" i="0" u="none" strike="noStrike" kern="1200" cap="none" spc="0" normalizeH="0" baseline="0" noProof="0" dirty="0">
              <a:ln w="0"/>
              <a:solidFill>
                <a:sysClr val="windowText" lastClr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2608968" y="1729929"/>
            <a:ext cx="174733" cy="496043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2637996" y="3305927"/>
            <a:ext cx="174733" cy="474391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с одним вырезанным углом 18"/>
          <p:cNvSpPr/>
          <p:nvPr/>
        </p:nvSpPr>
        <p:spPr>
          <a:xfrm>
            <a:off x="199061" y="5390285"/>
            <a:ext cx="2369967" cy="803672"/>
          </a:xfrm>
          <a:prstGeom prst="snip1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Рейтинг ПОО</a:t>
            </a:r>
            <a:endParaRPr kumimoji="0" lang="ru-RU" sz="1800" b="0" i="0" u="none" strike="noStrike" kern="1200" cap="none" spc="0" normalizeH="0" baseline="0" noProof="0" dirty="0">
              <a:ln w="0"/>
              <a:solidFill>
                <a:sysClr val="windowText" lastClr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Прямоугольник с одним вырезанным углом 21"/>
          <p:cNvSpPr/>
          <p:nvPr/>
        </p:nvSpPr>
        <p:spPr>
          <a:xfrm>
            <a:off x="6113597" y="3950343"/>
            <a:ext cx="2384202" cy="794495"/>
          </a:xfrm>
          <a:prstGeom prst="snip1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</a:rPr>
              <a:t>Рейтинг предприятий </a:t>
            </a:r>
            <a:endParaRPr kumimoji="0" lang="ru-RU" sz="1800" b="0" i="0" u="none" strike="noStrike" kern="1200" cap="none" spc="0" normalizeH="0" baseline="0" noProof="0" dirty="0">
              <a:ln w="0"/>
              <a:solidFill>
                <a:sysClr val="windowText" lastClr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Прямоугольник с одним вырезанным углом 15"/>
          <p:cNvSpPr/>
          <p:nvPr/>
        </p:nvSpPr>
        <p:spPr>
          <a:xfrm>
            <a:off x="2978761" y="5376483"/>
            <a:ext cx="2369967" cy="803672"/>
          </a:xfrm>
          <a:prstGeom prst="snip1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Мониторинг карьерного трека</a:t>
            </a:r>
            <a:endParaRPr kumimoji="0" lang="ru-RU" sz="1800" b="0" i="0" u="none" strike="noStrike" kern="1200" cap="none" spc="0" normalizeH="0" baseline="0" noProof="0" dirty="0">
              <a:ln w="0"/>
              <a:solidFill>
                <a:sysClr val="windowText" lastClr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Стрелка вниз 16"/>
          <p:cNvSpPr/>
          <p:nvPr/>
        </p:nvSpPr>
        <p:spPr>
          <a:xfrm rot="2527395">
            <a:off x="2151536" y="4689693"/>
            <a:ext cx="166729" cy="552269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 rot="18627959">
            <a:off x="3189398" y="4674836"/>
            <a:ext cx="143925" cy="620132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>
            <a:off x="8570071" y="1715175"/>
            <a:ext cx="174733" cy="496043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 rot="2527395">
            <a:off x="8146937" y="3287721"/>
            <a:ext cx="161408" cy="627077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 rot="18627959">
            <a:off x="9189591" y="3290517"/>
            <a:ext cx="155434" cy="609706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с одним вырезанным углом 27"/>
          <p:cNvSpPr/>
          <p:nvPr/>
        </p:nvSpPr>
        <p:spPr>
          <a:xfrm>
            <a:off x="8930537" y="3987862"/>
            <a:ext cx="2384202" cy="794495"/>
          </a:xfrm>
          <a:prstGeom prst="snip1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Мониторинг карьерного трека</a:t>
            </a:r>
            <a:endParaRPr kumimoji="0" lang="ru-RU" sz="1800" b="0" i="0" u="none" strike="noStrike" kern="1200" cap="none" spc="0" normalizeH="0" baseline="0" noProof="0" dirty="0">
              <a:ln w="0"/>
              <a:solidFill>
                <a:sysClr val="windowText" lastClr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2980730"/>
      </p:ext>
    </p:extLst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/>
        </p:nvSpPr>
        <p:spPr>
          <a:xfrm>
            <a:off x="2110390" y="210207"/>
            <a:ext cx="9356396" cy="557049"/>
          </a:xfrm>
          <a:prstGeom prst="rect">
            <a:avLst/>
          </a:prstGeom>
          <a:noFill/>
          <a:ln>
            <a:noFill/>
          </a:ln>
        </p:spPr>
        <p:txBody>
          <a:bodyPr lIns="82904" tIns="41441" rIns="82904" bIns="41441" anchor="t" anchorCtr="0">
            <a:noAutofit/>
          </a:bodyPr>
          <a:lstStyle/>
          <a:p>
            <a:pPr marL="0" marR="0" lvl="0" indent="0" algn="ctr" defTabSz="8291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  <a:rtl val="0"/>
              </a:rPr>
              <a:t>Аккредитация</a:t>
            </a: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  <a:rtl val="0"/>
              </a:rPr>
              <a:t> Специализированных центров компетенций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1865327" y="6403753"/>
            <a:ext cx="245063" cy="251182"/>
          </a:xfrm>
          <a:prstGeom prst="rect">
            <a:avLst/>
          </a:prstGeom>
          <a:noFill/>
          <a:ln>
            <a:noFill/>
          </a:ln>
        </p:spPr>
        <p:txBody>
          <a:bodyPr lIns="82904" tIns="41441" rIns="82904" bIns="41441" anchor="t" anchorCtr="0">
            <a:noAutofit/>
          </a:bodyPr>
          <a:lstStyle/>
          <a:p>
            <a:pPr marL="0" marR="0" lvl="0" indent="0" algn="r" defTabSz="8291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fld id="{00000000-1234-1234-1234-123412341234}" type="slidenum">
              <a:rPr kumimoji="0" lang="ru-RU" sz="1088" b="0" i="0" u="none" strike="noStrike" kern="0" cap="none" spc="0" normalizeH="0" baseline="0" noProof="0">
                <a:ln>
                  <a:noFill/>
                </a:ln>
                <a:solidFill>
                  <a:srgbClr val="004892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  <a:rtl val="0"/>
              </a:rPr>
              <a:pPr marL="0" marR="0" lvl="0" indent="0" algn="r" defTabSz="8291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t>7</a:t>
            </a:fld>
            <a:endParaRPr kumimoji="0" lang="ru-RU" sz="1088" b="0" i="0" u="none" strike="noStrike" kern="0" cap="none" spc="0" normalizeH="0" baseline="0" noProof="0">
              <a:ln>
                <a:noFill/>
              </a:ln>
              <a:solidFill>
                <a:srgbClr val="004892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1345324" y="1085127"/>
            <a:ext cx="10300138" cy="4819683"/>
            <a:chOff x="971600" y="1230334"/>
            <a:chExt cx="7209568" cy="4362828"/>
          </a:xfrm>
        </p:grpSpPr>
        <p:sp>
          <p:nvSpPr>
            <p:cNvPr id="13" name="Прямоугольник с двумя скругленными противолежащими углами 12"/>
            <p:cNvSpPr/>
            <p:nvPr/>
          </p:nvSpPr>
          <p:spPr>
            <a:xfrm>
              <a:off x="3447108" y="1230334"/>
              <a:ext cx="1584176" cy="432048"/>
            </a:xfrm>
            <a:prstGeom prst="round2Diag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14" name="Прямоугольник с двумя скругленными противолежащими углами 13"/>
            <p:cNvSpPr/>
            <p:nvPr/>
          </p:nvSpPr>
          <p:spPr>
            <a:xfrm>
              <a:off x="2907048" y="3589929"/>
              <a:ext cx="2592288" cy="432048"/>
            </a:xfrm>
            <a:prstGeom prst="round2Diag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447108" y="1261061"/>
              <a:ext cx="2196084" cy="4179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/>
                <a:t>Заявка </a:t>
              </a:r>
              <a:r>
                <a:rPr lang="ru-RU" sz="2400" b="1" dirty="0" smtClean="0"/>
                <a:t>в</a:t>
              </a:r>
              <a:r>
                <a:rPr lang="en-US" sz="2400" b="1" dirty="0" smtClean="0"/>
                <a:t> WSR</a:t>
              </a:r>
              <a:endParaRPr lang="ru-RU" sz="24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123072" y="3621287"/>
              <a:ext cx="22322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/>
                <a:t>Экспертный совет</a:t>
              </a:r>
            </a:p>
          </p:txBody>
        </p:sp>
        <p:grpSp>
          <p:nvGrpSpPr>
            <p:cNvPr id="17" name="Группа 16"/>
            <p:cNvGrpSpPr/>
            <p:nvPr/>
          </p:nvGrpSpPr>
          <p:grpSpPr>
            <a:xfrm>
              <a:off x="971600" y="2060847"/>
              <a:ext cx="2067267" cy="1027105"/>
              <a:chOff x="1259632" y="2060847"/>
              <a:chExt cx="2067267" cy="1027105"/>
            </a:xfrm>
          </p:grpSpPr>
          <p:sp>
            <p:nvSpPr>
              <p:cNvPr id="29" name="Скругленный прямоугольник 28"/>
              <p:cNvSpPr/>
              <p:nvPr/>
            </p:nvSpPr>
            <p:spPr>
              <a:xfrm>
                <a:off x="1259632" y="2060847"/>
                <a:ext cx="1346276" cy="1027105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259632" y="2060848"/>
                <a:ext cx="206726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dirty="0"/>
                  <a:t>Заочная проверка документации </a:t>
                </a:r>
              </a:p>
              <a:p>
                <a:r>
                  <a:rPr lang="ru-RU" sz="1600" dirty="0"/>
                  <a:t>организации</a:t>
                </a:r>
              </a:p>
            </p:txBody>
          </p:sp>
        </p:grpSp>
        <p:sp>
          <p:nvSpPr>
            <p:cNvPr id="18" name="Скругленный прямоугольник 17"/>
            <p:cNvSpPr/>
            <p:nvPr/>
          </p:nvSpPr>
          <p:spPr>
            <a:xfrm>
              <a:off x="3115433" y="2063603"/>
              <a:ext cx="2341628" cy="67255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907048" y="2151379"/>
              <a:ext cx="27538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/>
                <a:t>Вынесение решение о проведении выездной проверки</a:t>
              </a:r>
            </a:p>
          </p:txBody>
        </p:sp>
        <p:grpSp>
          <p:nvGrpSpPr>
            <p:cNvPr id="20" name="Группа 19"/>
            <p:cNvGrpSpPr/>
            <p:nvPr/>
          </p:nvGrpSpPr>
          <p:grpSpPr>
            <a:xfrm>
              <a:off x="6127007" y="2060847"/>
              <a:ext cx="2054161" cy="1126884"/>
              <a:chOff x="6415039" y="1603555"/>
              <a:chExt cx="2054161" cy="1126884"/>
            </a:xfrm>
          </p:grpSpPr>
          <p:sp>
            <p:nvSpPr>
              <p:cNvPr id="27" name="Скругленный прямоугольник 26"/>
              <p:cNvSpPr/>
              <p:nvPr/>
            </p:nvSpPr>
            <p:spPr>
              <a:xfrm>
                <a:off x="6415039" y="1603555"/>
                <a:ext cx="2054161" cy="1126884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6471768" y="1623591"/>
                <a:ext cx="187809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dirty="0"/>
                  <a:t>Организация выездной проверки соблюдения регламента и соответствия СЦК</a:t>
                </a:r>
                <a:r>
                  <a:rPr lang="en-US" sz="1600" dirty="0"/>
                  <a:t>, </a:t>
                </a:r>
                <a:r>
                  <a:rPr lang="ru-RU" sz="1600" dirty="0"/>
                  <a:t>отчет по результатам</a:t>
                </a:r>
              </a:p>
            </p:txBody>
          </p:sp>
        </p:grpSp>
        <p:grpSp>
          <p:nvGrpSpPr>
            <p:cNvPr id="21" name="Группа 20"/>
            <p:cNvGrpSpPr/>
            <p:nvPr/>
          </p:nvGrpSpPr>
          <p:grpSpPr>
            <a:xfrm>
              <a:off x="971600" y="4557755"/>
              <a:ext cx="3024336" cy="1035407"/>
              <a:chOff x="971600" y="4037245"/>
              <a:chExt cx="3024336" cy="1035407"/>
            </a:xfrm>
          </p:grpSpPr>
          <p:sp>
            <p:nvSpPr>
              <p:cNvPr id="25" name="Скругленный прямоугольник 24"/>
              <p:cNvSpPr/>
              <p:nvPr/>
            </p:nvSpPr>
            <p:spPr>
              <a:xfrm>
                <a:off x="971600" y="4037245"/>
                <a:ext cx="3024336" cy="1035407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129547" y="4037246"/>
                <a:ext cx="259228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dirty="0"/>
                  <a:t>Рассмотрение результатов, присвоение статуса СЦК или отказ.</a:t>
                </a:r>
              </a:p>
            </p:txBody>
          </p:sp>
        </p:grpSp>
        <p:grpSp>
          <p:nvGrpSpPr>
            <p:cNvPr id="22" name="Группа 21"/>
            <p:cNvGrpSpPr/>
            <p:nvPr/>
          </p:nvGrpSpPr>
          <p:grpSpPr>
            <a:xfrm>
              <a:off x="4715182" y="4390054"/>
              <a:ext cx="3068522" cy="1035407"/>
              <a:chOff x="4715182" y="3844187"/>
              <a:chExt cx="3068522" cy="1035407"/>
            </a:xfrm>
          </p:grpSpPr>
          <p:sp>
            <p:nvSpPr>
              <p:cNvPr id="23" name="Скругленный прямоугольник 22"/>
              <p:cNvSpPr/>
              <p:nvPr/>
            </p:nvSpPr>
            <p:spPr>
              <a:xfrm>
                <a:off x="4715182" y="3844187"/>
                <a:ext cx="3068522" cy="1035407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4881371" y="3970078"/>
                <a:ext cx="259228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dirty="0"/>
                  <a:t>Присвоение статуса:</a:t>
                </a:r>
              </a:p>
              <a:p>
                <a:pPr algn="ctr"/>
                <a:r>
                  <a:rPr lang="ru-RU" sz="1600" dirty="0"/>
                  <a:t>Региональный СЦК</a:t>
                </a:r>
              </a:p>
              <a:p>
                <a:pPr algn="ctr"/>
                <a:r>
                  <a:rPr lang="ru-RU" sz="1600" dirty="0"/>
                  <a:t>Национальный СЦК</a:t>
                </a:r>
              </a:p>
            </p:txBody>
          </p:sp>
        </p:grpSp>
      </p:grpSp>
      <p:cxnSp>
        <p:nvCxnSpPr>
          <p:cNvPr id="50" name="Прямая со стрелкой 49"/>
          <p:cNvCxnSpPr/>
          <p:nvPr/>
        </p:nvCxnSpPr>
        <p:spPr>
          <a:xfrm flipH="1">
            <a:off x="3268716" y="1538441"/>
            <a:ext cx="1556088" cy="634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3351345" y="2425625"/>
            <a:ext cx="99353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7753595" y="2425625"/>
            <a:ext cx="92319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flipH="1">
            <a:off x="7807504" y="3221496"/>
            <a:ext cx="1003317" cy="4318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4298779" y="4168457"/>
            <a:ext cx="0" cy="5363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>
            <a:stCxn id="44" idx="3"/>
            <a:endCxn id="42" idx="1"/>
          </p:cNvCxnSpPr>
          <p:nvPr/>
        </p:nvCxnSpPr>
        <p:spPr>
          <a:xfrm>
            <a:off x="5699510" y="5148159"/>
            <a:ext cx="96079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42059"/>
      </p:ext>
    </p:extLst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/>
        </p:nvSpPr>
        <p:spPr>
          <a:xfrm>
            <a:off x="809295" y="387393"/>
            <a:ext cx="10941269" cy="475522"/>
          </a:xfrm>
          <a:prstGeom prst="rect">
            <a:avLst/>
          </a:prstGeom>
          <a:noFill/>
          <a:ln>
            <a:noFill/>
          </a:ln>
        </p:spPr>
        <p:txBody>
          <a:bodyPr lIns="82904" tIns="41441" rIns="82904" bIns="41441" anchor="t" anchorCtr="0">
            <a:noAutofit/>
          </a:bodyPr>
          <a:lstStyle/>
          <a:p>
            <a:pPr algn="ctr" defTabSz="829178">
              <a:buSzPct val="25000"/>
              <a:defRPr/>
            </a:pPr>
            <a:r>
              <a:rPr lang="ru-RU" sz="2400" kern="0" dirty="0" smtClean="0">
                <a:solidFill>
                  <a:schemeClr val="bg2"/>
                </a:solidFill>
                <a:latin typeface="Arial"/>
                <a:cs typeface="Arial"/>
                <a:sym typeface="Arial"/>
                <a:rtl val="0"/>
              </a:rPr>
              <a:t>Обучение и сертификация экспертов</a:t>
            </a:r>
          </a:p>
          <a:p>
            <a:pPr algn="ctr" defTabSz="829178">
              <a:buSzPct val="25000"/>
              <a:defRPr/>
            </a:pPr>
            <a:endParaRPr lang="ru-RU" sz="2539" kern="0" dirty="0">
              <a:solidFill>
                <a:srgbClr val="004892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1865327" y="6403753"/>
            <a:ext cx="245063" cy="251182"/>
          </a:xfrm>
          <a:prstGeom prst="rect">
            <a:avLst/>
          </a:prstGeom>
          <a:noFill/>
          <a:ln>
            <a:noFill/>
          </a:ln>
        </p:spPr>
        <p:txBody>
          <a:bodyPr lIns="82904" tIns="41441" rIns="82904" bIns="41441" anchor="t" anchorCtr="0">
            <a:noAutofit/>
          </a:bodyPr>
          <a:lstStyle/>
          <a:p>
            <a:pPr algn="r" defTabSz="829178">
              <a:buSzPct val="25000"/>
              <a:defRPr/>
            </a:pPr>
            <a:fld id="{00000000-1234-1234-1234-123412341234}" type="slidenum">
              <a:rPr lang="ru-RU" sz="1088" kern="0">
                <a:solidFill>
                  <a:srgbClr val="004892"/>
                </a:solidFill>
                <a:latin typeface="Arial"/>
                <a:ea typeface="Arial"/>
                <a:cs typeface="Arial"/>
                <a:sym typeface="Arial"/>
                <a:rtl val="0"/>
              </a:rPr>
              <a:pPr algn="r" defTabSz="829178">
                <a:buSzPct val="25000"/>
                <a:defRPr/>
              </a:pPr>
              <a:t>8</a:t>
            </a:fld>
            <a:endParaRPr lang="ru-RU" sz="1088" kern="0">
              <a:solidFill>
                <a:srgbClr val="004892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91" name="Shape 91"/>
          <p:cNvSpPr txBox="1"/>
          <p:nvPr/>
        </p:nvSpPr>
        <p:spPr>
          <a:xfrm>
            <a:off x="1198179" y="1114097"/>
            <a:ext cx="9858704" cy="5289656"/>
          </a:xfrm>
          <a:prstGeom prst="rect">
            <a:avLst/>
          </a:prstGeom>
          <a:noFill/>
          <a:ln>
            <a:noFill/>
          </a:ln>
        </p:spPr>
        <p:txBody>
          <a:bodyPr lIns="82904" tIns="41441" rIns="82904" bIns="41441" anchor="t" anchorCtr="0">
            <a:noAutofit/>
          </a:bodyPr>
          <a:lstStyle/>
          <a:p>
            <a:pPr algn="just" defTabSz="829178"/>
            <a:endParaRPr lang="ru-RU" sz="2200" kern="0" dirty="0">
              <a:solidFill>
                <a:schemeClr val="bg2"/>
              </a:solidFill>
              <a:latin typeface="Arial"/>
              <a:cs typeface="Arial"/>
              <a:sym typeface="Arial"/>
              <a:rtl val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4025794212"/>
              </p:ext>
            </p:extLst>
          </p:nvPr>
        </p:nvGraphicFramePr>
        <p:xfrm>
          <a:off x="441434" y="1271751"/>
          <a:ext cx="11519338" cy="1429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689335"/>
              </p:ext>
            </p:extLst>
          </p:nvPr>
        </p:nvGraphicFramePr>
        <p:xfrm>
          <a:off x="651640" y="2952340"/>
          <a:ext cx="10710042" cy="2626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16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61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52192">
                  <a:extLst>
                    <a:ext uri="{9D8B030D-6E8A-4147-A177-3AD203B41FA5}">
                      <a16:colId xmlns:a16="http://schemas.microsoft.com/office/drawing/2014/main" val="1491651672"/>
                    </a:ext>
                  </a:extLst>
                </a:gridCol>
              </a:tblGrid>
              <a:tr h="359792">
                <a:tc>
                  <a:txBody>
                    <a:bodyPr/>
                    <a:lstStyle/>
                    <a:p>
                      <a:r>
                        <a:rPr lang="ru-RU" dirty="0"/>
                        <a:t>Выдается</a:t>
                      </a:r>
                      <a:r>
                        <a:rPr lang="ru-RU" baseline="0" dirty="0"/>
                        <a:t> Союзом ВСР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Выдается Союзом</a:t>
                      </a:r>
                      <a:r>
                        <a:rPr lang="ru-RU" baseline="0" dirty="0"/>
                        <a:t> ВСР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Выдается</a:t>
                      </a:r>
                      <a:r>
                        <a:rPr lang="ru-RU" baseline="0" dirty="0"/>
                        <a:t> Союзом ВСР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2062">
                <a:tc>
                  <a:txBody>
                    <a:bodyPr/>
                    <a:lstStyle/>
                    <a:p>
                      <a:r>
                        <a:rPr lang="ru-RU" dirty="0"/>
                        <a:t>Дает</a:t>
                      </a:r>
                      <a:r>
                        <a:rPr lang="ru-RU" baseline="0" dirty="0"/>
                        <a:t> право проведения внутренних чемпионатов для своей организации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Временная альтернатива</a:t>
                      </a:r>
                      <a:r>
                        <a:rPr lang="ru-RU" baseline="0" dirty="0"/>
                        <a:t> Сертификату </a:t>
                      </a:r>
                      <a:r>
                        <a:rPr lang="en-US" baseline="0" dirty="0"/>
                        <a:t>WSR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Может быть получен</a:t>
                      </a:r>
                      <a:r>
                        <a:rPr lang="ru-RU" baseline="0" dirty="0"/>
                        <a:t> взамен Свидетельства или без Свидетельства, сразу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062">
                <a:tc>
                  <a:txBody>
                    <a:bodyPr/>
                    <a:lstStyle/>
                    <a:p>
                      <a:r>
                        <a:rPr lang="ru-RU" dirty="0"/>
                        <a:t>Возобновляемый</a:t>
                      </a:r>
                      <a:r>
                        <a:rPr lang="ru-RU" baseline="0" dirty="0"/>
                        <a:t> срок действия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Дает</a:t>
                      </a:r>
                      <a:r>
                        <a:rPr lang="ru-RU" baseline="0" dirty="0"/>
                        <a:t> право проведения чемпионатов в регионах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Дает право проведения любых чемпионатов и официального участия во всех мероприятиях </a:t>
                      </a:r>
                      <a:r>
                        <a:rPr lang="en-US" dirty="0"/>
                        <a:t>WSR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2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Срок действия 2 года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Имеет</a:t>
                      </a:r>
                      <a:r>
                        <a:rPr lang="ru-RU" baseline="0" dirty="0"/>
                        <a:t> срок действия, может быть продлен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2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Есть</a:t>
                      </a:r>
                      <a:r>
                        <a:rPr lang="ru-RU" baseline="0" dirty="0"/>
                        <a:t> процедура онлайн подтверждения по номеру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7594301"/>
      </p:ext>
    </p:extLst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/>
        </p:nvSpPr>
        <p:spPr>
          <a:xfrm>
            <a:off x="1376855" y="503284"/>
            <a:ext cx="8618483" cy="734723"/>
          </a:xfrm>
          <a:prstGeom prst="rect">
            <a:avLst/>
          </a:prstGeom>
          <a:noFill/>
          <a:ln>
            <a:noFill/>
          </a:ln>
        </p:spPr>
        <p:txBody>
          <a:bodyPr lIns="82904" tIns="41441" rIns="82904" bIns="41441" anchor="t" anchorCtr="0">
            <a:noAutofit/>
          </a:bodyPr>
          <a:lstStyle/>
          <a:p>
            <a:pPr algn="ctr" defTabSz="829178">
              <a:buSzPct val="25000"/>
            </a:pPr>
            <a:r>
              <a:rPr lang="ru-RU" sz="3627" kern="0" dirty="0" smtClean="0">
                <a:solidFill>
                  <a:schemeClr val="bg2"/>
                </a:solidFill>
                <a:latin typeface="Arial"/>
                <a:cs typeface="Arial"/>
                <a:sym typeface="Arial"/>
                <a:rtl val="0"/>
              </a:rPr>
              <a:t>Об Академии </a:t>
            </a:r>
            <a:r>
              <a:rPr lang="en-US" sz="3627" kern="0" dirty="0" err="1" smtClean="0">
                <a:solidFill>
                  <a:schemeClr val="bg2"/>
                </a:solidFill>
                <a:latin typeface="Arial"/>
                <a:cs typeface="Arial"/>
                <a:sym typeface="Arial"/>
                <a:rtl val="0"/>
              </a:rPr>
              <a:t>WorldSkills</a:t>
            </a:r>
            <a:r>
              <a:rPr lang="en-US" sz="3627" kern="0" dirty="0" smtClean="0">
                <a:solidFill>
                  <a:schemeClr val="bg2"/>
                </a:solidFill>
                <a:latin typeface="Arial"/>
                <a:cs typeface="Arial"/>
                <a:sym typeface="Arial"/>
                <a:rtl val="0"/>
              </a:rPr>
              <a:t> Russia</a:t>
            </a:r>
            <a:r>
              <a:rPr lang="ru-RU" sz="3627" kern="0" dirty="0" smtClean="0">
                <a:solidFill>
                  <a:schemeClr val="bg2"/>
                </a:solidFill>
                <a:latin typeface="Arial"/>
                <a:cs typeface="Arial"/>
                <a:sym typeface="Arial"/>
                <a:rtl val="0"/>
              </a:rPr>
              <a:t> </a:t>
            </a:r>
            <a:endParaRPr lang="ru-RU" sz="3627" kern="0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1865327" y="6403753"/>
            <a:ext cx="388016" cy="280076"/>
          </a:xfrm>
          <a:prstGeom prst="rect">
            <a:avLst/>
          </a:prstGeom>
          <a:noFill/>
          <a:ln>
            <a:noFill/>
          </a:ln>
        </p:spPr>
        <p:txBody>
          <a:bodyPr lIns="82904" tIns="41441" rIns="82904" bIns="41441" anchor="t" anchorCtr="0">
            <a:noAutofit/>
          </a:bodyPr>
          <a:lstStyle/>
          <a:p>
            <a:pPr algn="r" defTabSz="829178">
              <a:buSzPct val="25000"/>
            </a:pPr>
            <a:fld id="{00000000-1234-1234-1234-123412341234}" type="slidenum">
              <a:rPr lang="ru-RU" sz="1088" kern="0">
                <a:solidFill>
                  <a:srgbClr val="004892"/>
                </a:solidFill>
                <a:latin typeface="Arial"/>
                <a:ea typeface="Arial"/>
                <a:cs typeface="Arial"/>
                <a:sym typeface="Arial"/>
                <a:rtl val="0"/>
              </a:rPr>
              <a:pPr algn="r" defTabSz="829178">
                <a:buSzPct val="25000"/>
              </a:pPr>
              <a:t>9</a:t>
            </a:fld>
            <a:endParaRPr lang="ru-RU" sz="1088" kern="0" dirty="0">
              <a:solidFill>
                <a:srgbClr val="004892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04008" y="1305213"/>
            <a:ext cx="10515600" cy="45354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ctr" rtl="0">
              <a:lnSpc>
                <a:spcPct val="100000"/>
              </a:lnSpc>
              <a:spcBef>
                <a:spcPts val="653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3264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1pPr>
            <a:lvl2pPr marL="472839" marR="0" indent="-668" algn="ctr" rtl="0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902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2pPr>
            <a:lvl3pPr marL="945677" marR="0" indent="-1335" algn="ctr" rtl="0">
              <a:lnSpc>
                <a:spcPct val="100000"/>
              </a:lnSpc>
              <a:spcBef>
                <a:spcPts val="49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448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3pPr>
            <a:lvl4pPr marL="1418516" marR="0" indent="-2004" algn="ctr" rtl="0">
              <a:lnSpc>
                <a:spcPct val="10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86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4pPr>
            <a:lvl5pPr marL="1891354" marR="0" indent="-2671" algn="ctr" rtl="0">
              <a:lnSpc>
                <a:spcPct val="10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86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5pPr>
            <a:lvl6pPr marL="2364194" marR="0" indent="-3339" algn="ctr" rtl="0">
              <a:lnSpc>
                <a:spcPct val="10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86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6pPr>
            <a:lvl7pPr marL="2837033" marR="0" indent="-4008" algn="ctr" rtl="0">
              <a:lnSpc>
                <a:spcPct val="10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86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7pPr>
            <a:lvl8pPr marL="3309871" marR="0" indent="-4675" algn="ctr" rtl="0">
              <a:lnSpc>
                <a:spcPct val="10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86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8pPr>
            <a:lvl9pPr marL="3782710" marR="0" indent="-5344" algn="ctr" rtl="0">
              <a:lnSpc>
                <a:spcPct val="10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86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ru-RU" altLang="ru-RU" sz="2200" b="1" kern="0" dirty="0" smtClean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Распоряжение Правительства Российской Федерации от 26 ноября 2015г. № 2424-р</a:t>
            </a:r>
            <a:endParaRPr lang="ru-RU" altLang="ru-RU" sz="1600" kern="0" dirty="0" smtClean="0">
              <a:solidFill>
                <a:srgbClr val="00206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20000"/>
              </a:spcBef>
            </a:pPr>
            <a:r>
              <a:rPr lang="ru-RU" altLang="ru-RU" sz="1600" kern="0" dirty="0" smtClean="0">
                <a:solidFill>
                  <a:srgbClr val="00153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о внесении изменений в распоряжение Правительства Российской Федерации от 8 октября 2014г. № 1987-р:</a:t>
            </a:r>
          </a:p>
          <a:p>
            <a:pPr algn="just">
              <a:spcBef>
                <a:spcPct val="20000"/>
              </a:spcBef>
            </a:pPr>
            <a:endParaRPr lang="ru-RU" altLang="ru-RU" sz="1600" kern="0" dirty="0" smtClean="0">
              <a:solidFill>
                <a:srgbClr val="00153E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20000"/>
              </a:spcBef>
            </a:pPr>
            <a:r>
              <a:rPr lang="ru-RU" altLang="ru-RU" sz="1600" kern="0" dirty="0" smtClean="0">
                <a:solidFill>
                  <a:srgbClr val="00153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Определить союз «Агентство развития профессиональных сообществ и рабочих кадров «</a:t>
            </a:r>
            <a:r>
              <a:rPr lang="ru-RU" altLang="ru-RU" sz="1600" kern="0" dirty="0" err="1" smtClean="0">
                <a:solidFill>
                  <a:srgbClr val="00153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Ворлдскиллс</a:t>
            </a:r>
            <a:r>
              <a:rPr lang="ru-RU" altLang="ru-RU" sz="1600" kern="0" dirty="0" smtClean="0">
                <a:solidFill>
                  <a:srgbClr val="00153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Россия» в 2016 году </a:t>
            </a:r>
            <a:r>
              <a:rPr lang="ru-RU" altLang="ru-RU" sz="1600" b="1" kern="0" dirty="0" smtClean="0">
                <a:solidFill>
                  <a:srgbClr val="00153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базовым центром </a:t>
            </a:r>
            <a:r>
              <a:rPr lang="ru-RU" altLang="ru-RU" sz="1600" kern="0" dirty="0" smtClean="0">
                <a:solidFill>
                  <a:srgbClr val="00153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профессиональной подготовки, переподготовки и повышения квалификации рабочих кадров, осуществляющим следующие виды деятельности:</a:t>
            </a:r>
          </a:p>
          <a:p>
            <a:pPr algn="just">
              <a:spcBef>
                <a:spcPct val="20000"/>
              </a:spcBef>
            </a:pPr>
            <a:endParaRPr lang="ru-RU" altLang="ru-RU" sz="1600" kern="0" dirty="0" smtClean="0">
              <a:solidFill>
                <a:srgbClr val="00153E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Font typeface="Gill Sans Light" charset="0"/>
              <a:buAutoNum type="arabicParenR"/>
            </a:pPr>
            <a:r>
              <a:rPr lang="ru-RU" altLang="ru-RU" sz="1600" kern="0" dirty="0" smtClean="0">
                <a:solidFill>
                  <a:srgbClr val="00153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ru-RU" altLang="ru-RU" sz="1600" b="1" kern="0" dirty="0" smtClean="0">
                <a:solidFill>
                  <a:srgbClr val="00153E"/>
                </a:solidFill>
                <a:latin typeface="Calibri" panose="020F0502020204030204" pitchFamily="34" charset="0"/>
                <a:cs typeface="Arial" panose="020B0604020202020204" pitchFamily="34" charset="0"/>
                <a:sym typeface="Gill Sans Light" charset="0"/>
              </a:rPr>
              <a:t>организация подготовки, повышения квалификации и профессиональной переподготовки преподавателей (мастеров производственного обучения) </a:t>
            </a:r>
            <a:r>
              <a:rPr lang="ru-RU" altLang="ru-RU" sz="1600" b="1" kern="0" dirty="0" smtClean="0">
                <a:solidFill>
                  <a:srgbClr val="00153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по наиболее перспективным и востребованным профессиям и специальностям в системе среднего профессионального образования на основе лучших отечественных и международных практик и методик подготовки рабочих кадров;</a:t>
            </a:r>
          </a:p>
          <a:p>
            <a:pPr algn="just">
              <a:spcBef>
                <a:spcPct val="20000"/>
              </a:spcBef>
              <a:buFont typeface="Gill Sans Light" charset="0"/>
              <a:buAutoNum type="arabicParenR"/>
            </a:pPr>
            <a:r>
              <a:rPr lang="ru-RU" altLang="ru-RU" sz="1600" kern="0" dirty="0" smtClean="0">
                <a:solidFill>
                  <a:srgbClr val="00153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	формирование </a:t>
            </a:r>
            <a:r>
              <a:rPr lang="ru-RU" altLang="ru-RU" sz="1600" b="1" kern="0" dirty="0" smtClean="0">
                <a:solidFill>
                  <a:srgbClr val="00153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учебно-методических комплексов</a:t>
            </a:r>
            <a:r>
              <a:rPr lang="ru-RU" altLang="ru-RU" sz="1600" kern="0" dirty="0" smtClean="0">
                <a:solidFill>
                  <a:srgbClr val="00153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600" b="1" kern="0" dirty="0" smtClean="0">
                <a:solidFill>
                  <a:srgbClr val="00153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подготовка предложений по актуализации квалификационных требований</a:t>
            </a:r>
            <a:r>
              <a:rPr lang="ru-RU" altLang="ru-RU" sz="1600" kern="0" dirty="0" smtClean="0">
                <a:solidFill>
                  <a:srgbClr val="00153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к работникам, федеральных государственных образовательных стандартов, примерных основных образовательных программ, разработка и актуализация оценочных материалов </a:t>
            </a:r>
            <a:r>
              <a:rPr lang="ru-RU" altLang="ru-RU" sz="1600" b="1" kern="0" dirty="0" smtClean="0">
                <a:solidFill>
                  <a:srgbClr val="00153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по наиболее перспективным и востребованным профессиям и специальностям</a:t>
            </a:r>
            <a:r>
              <a:rPr lang="ru-RU" altLang="ru-RU" sz="1600" kern="0" dirty="0" smtClean="0">
                <a:solidFill>
                  <a:srgbClr val="00153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в системе среднего профессионального образования;</a:t>
            </a:r>
          </a:p>
          <a:p>
            <a:pPr algn="just">
              <a:spcBef>
                <a:spcPct val="20000"/>
              </a:spcBef>
            </a:pPr>
            <a:endParaRPr lang="ru-RU" altLang="ru-RU" sz="1600" kern="0" dirty="0" smtClean="0">
              <a:solidFill>
                <a:srgbClr val="00153E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1600" kern="0" dirty="0"/>
          </a:p>
        </p:txBody>
      </p:sp>
    </p:spTree>
    <p:extLst>
      <p:ext uri="{BB962C8B-B14F-4D97-AF65-F5344CB8AC3E}">
        <p14:creationId xmlns:p14="http://schemas.microsoft.com/office/powerpoint/2010/main" val="2725196977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1_Тема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4649</TotalTime>
  <Words>582</Words>
  <Application>Microsoft Office PowerPoint</Application>
  <PresentationFormat>Широкоэкранный</PresentationFormat>
  <Paragraphs>136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MS Mincho</vt:lpstr>
      <vt:lpstr>Arial</vt:lpstr>
      <vt:lpstr>Calibri</vt:lpstr>
      <vt:lpstr>Gill Sans Light</vt:lpstr>
      <vt:lpstr>Wingdings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Софронова Марина Иннокеньтьевна</dc:creator>
  <cp:lastModifiedBy>user</cp:lastModifiedBy>
  <cp:revision>348</cp:revision>
  <cp:lastPrinted>2016-08-23T13:12:40Z</cp:lastPrinted>
  <dcterms:created xsi:type="dcterms:W3CDTF">2016-05-16T07:30:15Z</dcterms:created>
  <dcterms:modified xsi:type="dcterms:W3CDTF">2016-08-31T09:40:39Z</dcterms:modified>
</cp:coreProperties>
</file>