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2" r:id="rId3"/>
    <p:sldId id="316" r:id="rId4"/>
    <p:sldId id="325" r:id="rId5"/>
    <p:sldId id="329" r:id="rId6"/>
    <p:sldId id="326" r:id="rId7"/>
    <p:sldId id="273" r:id="rId8"/>
    <p:sldId id="301" r:id="rId9"/>
    <p:sldId id="317" r:id="rId10"/>
    <p:sldId id="318" r:id="rId11"/>
    <p:sldId id="319" r:id="rId12"/>
    <p:sldId id="299" r:id="rId13"/>
    <p:sldId id="320" r:id="rId14"/>
    <p:sldId id="263" r:id="rId15"/>
    <p:sldId id="265" r:id="rId16"/>
    <p:sldId id="311" r:id="rId17"/>
    <p:sldId id="327" r:id="rId18"/>
    <p:sldId id="321" r:id="rId19"/>
    <p:sldId id="323" r:id="rId20"/>
    <p:sldId id="324" r:id="rId21"/>
    <p:sldId id="328" r:id="rId22"/>
    <p:sldId id="292" r:id="rId23"/>
  </p:sldIdLst>
  <p:sldSz cx="10693400" cy="7561263"/>
  <p:notesSz cx="6797675" cy="9874250"/>
  <p:embeddedFontLst>
    <p:embeddedFont>
      <p:font typeface="MS Mincho" pitchFamily="49" charset="-128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арзетдинов Ирек Ринатович" initials="ФИР" lastIdx="38" clrIdx="0">
    <p:extLst/>
  </p:cmAuthor>
  <p:cmAuthor id="2" name="Габитов Рустам Ренатович" initials="ГРР" lastIdx="1" clrIdx="1"/>
  <p:cmAuthor id="3" name="Татьяна Средина" initials="СТЕ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15F22"/>
    <a:srgbClr val="4F81BD"/>
    <a:srgbClr val="C55E5B"/>
    <a:srgbClr val="F69872"/>
    <a:srgbClr val="00447C"/>
    <a:srgbClr val="000000"/>
    <a:srgbClr val="808285"/>
    <a:srgbClr val="50505A"/>
    <a:srgbClr val="EF413D"/>
    <a:srgbClr val="7AC1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8" autoAdjust="0"/>
    <p:restoredTop sz="93969" autoAdjust="0"/>
  </p:normalViewPr>
  <p:slideViewPr>
    <p:cSldViewPr>
      <p:cViewPr varScale="1">
        <p:scale>
          <a:sx n="59" d="100"/>
          <a:sy n="59" d="100"/>
        </p:scale>
        <p:origin x="-1224" y="-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189" cy="493713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00" y="1"/>
            <a:ext cx="2946189" cy="493713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1883DE2F-C336-46EB-9352-37936E56397C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8956"/>
            <a:ext cx="2946189" cy="493713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00" y="9378956"/>
            <a:ext cx="2946189" cy="493713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015461F5-A6F4-421E-9350-A3D0F136B1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907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3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713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CA0AE85E-821D-4D8B-B13D-1CA1A4A9DB8C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741363"/>
            <a:ext cx="52324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3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59" cy="493713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A61E71FB-9BA8-4A90-96D3-03B814A3B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34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834532" y="2916535"/>
            <a:ext cx="6192688" cy="1512168"/>
          </a:xfrm>
        </p:spPr>
        <p:txBody>
          <a:bodyPr anchor="t">
            <a:normAutofit/>
          </a:bodyPr>
          <a:lstStyle>
            <a:lvl1pPr algn="l">
              <a:defRPr sz="1900">
                <a:solidFill>
                  <a:schemeClr val="bg1"/>
                </a:solidFill>
                <a:latin typeface="PF BeauSans Pro Black" panose="02000503040000020004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34532" y="4500711"/>
            <a:ext cx="6192000" cy="288032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82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22364" y="180231"/>
            <a:ext cx="6840760" cy="792088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  <a:latin typeface="PF BeauSans Pro" panose="02000500000000020004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124" y="1332359"/>
            <a:ext cx="10297144" cy="590465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50505A"/>
                </a:solidFill>
              </a:defRPr>
            </a:lvl1pPr>
            <a:lvl2pPr marL="847483" indent="-325955">
              <a:buSzPct val="120000"/>
              <a:buFontTx/>
              <a:buBlip>
                <a:blip r:embed="rId3"/>
              </a:buBlip>
              <a:defRPr sz="1200">
                <a:solidFill>
                  <a:srgbClr val="50505A"/>
                </a:solidFill>
              </a:defRPr>
            </a:lvl2pPr>
            <a:lvl3pPr marL="1303820" indent="-260764">
              <a:buSzPct val="120000"/>
              <a:buFontTx/>
              <a:buBlip>
                <a:blip r:embed="rId4"/>
              </a:buBlip>
              <a:defRPr sz="1100">
                <a:solidFill>
                  <a:srgbClr val="50505A"/>
                </a:solidFill>
              </a:defRPr>
            </a:lvl3pPr>
            <a:lvl4pPr marL="1825348" indent="-260764">
              <a:buSzPct val="120000"/>
              <a:buFontTx/>
              <a:buBlip>
                <a:blip r:embed="rId5"/>
              </a:buBlip>
              <a:defRPr sz="1050">
                <a:solidFill>
                  <a:srgbClr val="50505A"/>
                </a:solidFill>
              </a:defRPr>
            </a:lvl4pPr>
            <a:lvl5pPr>
              <a:defRPr sz="1050">
                <a:solidFill>
                  <a:srgbClr val="50505A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197916" y="396255"/>
            <a:ext cx="845812" cy="402567"/>
          </a:xfrm>
        </p:spPr>
        <p:txBody>
          <a:bodyPr/>
          <a:lstStyle>
            <a:lvl1pPr>
              <a:defRPr sz="2800" b="0">
                <a:solidFill>
                  <a:srgbClr val="808285"/>
                </a:solidFill>
                <a:latin typeface="+mj-lt"/>
              </a:defRPr>
            </a:lvl1pPr>
          </a:lstStyle>
          <a:p>
            <a:fld id="{436E4FE2-C53B-4BB6-8143-C4C19591B2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926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E4FE2-C53B-4BB6-8143-C4C19591B2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00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Тюмень, сентябрь 2016 г.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6540" y="2916535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стандарт </a:t>
            </a:r>
            <a:r>
              <a:rPr lang="ru-RU" alt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кадрового обеспечения промышленного </a:t>
            </a:r>
            <a:r>
              <a:rPr lang="ru-RU" alt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09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инженерных кадров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2125779" y="1631412"/>
            <a:ext cx="5096328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400"/>
            <a:endParaRPr lang="ru-RU" sz="20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9828" y="1418910"/>
            <a:ext cx="2708470" cy="86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defTabSz="914400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инженерных кадров для высокотехнологичных производств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78148" y="1404367"/>
            <a:ext cx="321680" cy="864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400"/>
            <a:r>
              <a:rPr lang="ru-RU" sz="1800" b="1" i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800" b="1" i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63151" y="1418909"/>
            <a:ext cx="3364793" cy="86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defTabSz="914400"/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Выстраивание эффективного взаимодействия </a:t>
            </a: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работодатель-вуз 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инженерным специальностям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222107" y="1454297"/>
            <a:ext cx="315986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defTabSz="914400"/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Базовые кафедры</a:t>
            </a:r>
          </a:p>
          <a:p>
            <a:pPr defTabSz="914400"/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Стажировки 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дипломные </a:t>
            </a: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на материале работодателя</a:t>
            </a:r>
            <a:endParaRPr lang="ru-RU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Наблюдательные 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2284" y="2484487"/>
            <a:ext cx="722862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923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331498" y="108223"/>
            <a:ext cx="6871197" cy="920413"/>
          </a:xfrm>
        </p:spPr>
        <p:txBody>
          <a:bodyPr vert="horz" lIns="104306" tIns="52153" rIns="104306" bIns="52153" rtlCol="0" anchor="ctr">
            <a:normAutofit fontScale="90000"/>
          </a:bodyPr>
          <a:lstStyle/>
          <a:p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Навигация по востребованным и перспективным профессиям и новые форматы дополнительного образования детей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719894" y="2590557"/>
            <a:ext cx="6643030" cy="902042"/>
            <a:chOff x="-2351908" y="1501111"/>
            <a:chExt cx="2166632" cy="2605012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-2351908" y="1672862"/>
              <a:ext cx="2166632" cy="243326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tint val="99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tint val="99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tint val="99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54" name="Скругленный прямоугольник 4"/>
            <p:cNvSpPr/>
            <p:nvPr/>
          </p:nvSpPr>
          <p:spPr>
            <a:xfrm>
              <a:off x="-2206505" y="1501111"/>
              <a:ext cx="1953753" cy="23063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4" name="Стрелка вниз 63"/>
          <p:cNvSpPr/>
          <p:nvPr/>
        </p:nvSpPr>
        <p:spPr>
          <a:xfrm rot="10800000">
            <a:off x="3978548" y="3371437"/>
            <a:ext cx="390207" cy="66962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170236" y="4115951"/>
            <a:ext cx="2935402" cy="1440160"/>
          </a:xfrm>
          <a:prstGeom prst="roundRect">
            <a:avLst>
              <a:gd name="adj" fmla="val 10000"/>
            </a:avLst>
          </a:prstGeom>
          <a:solidFill>
            <a:schemeClr val="bg1">
              <a:lumMod val="50000"/>
            </a:schemeClr>
          </a:solidFill>
          <a:ln>
            <a:solidFill>
              <a:sysClr val="window" lastClr="FFFFFF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sp>
      <p:sp>
        <p:nvSpPr>
          <p:cNvPr id="2" name="Прямоугольник 1"/>
          <p:cNvSpPr/>
          <p:nvPr/>
        </p:nvSpPr>
        <p:spPr>
          <a:xfrm>
            <a:off x="720778" y="2763808"/>
            <a:ext cx="649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kern="0" dirty="0" err="1" smtClean="0">
                <a:solidFill>
                  <a:prstClr val="white"/>
                </a:solidFill>
                <a:latin typeface="Calibri"/>
              </a:rPr>
              <a:t>JuniorSkills</a:t>
            </a:r>
            <a:r>
              <a:rPr lang="ru-RU" sz="1600" b="1" kern="0" dirty="0" smtClean="0">
                <a:solidFill>
                  <a:prstClr val="white"/>
                </a:solidFill>
                <a:latin typeface="Calibri"/>
              </a:rPr>
              <a:t>  - соревнования по 17 компетенциям</a:t>
            </a:r>
          </a:p>
          <a:p>
            <a:pPr algn="ctr"/>
            <a:r>
              <a:rPr lang="ru-RU" sz="1600" b="1" kern="0" dirty="0" smtClean="0">
                <a:solidFill>
                  <a:prstClr val="white"/>
                </a:solidFill>
                <a:latin typeface="Calibri"/>
              </a:rPr>
              <a:t>(Всероссийская олимпиада </a:t>
            </a:r>
            <a:r>
              <a:rPr lang="ru-RU" sz="1600" b="1" kern="0" dirty="0">
                <a:solidFill>
                  <a:prstClr val="white"/>
                </a:solidFill>
                <a:latin typeface="Calibri"/>
              </a:rPr>
              <a:t>по </a:t>
            </a:r>
            <a:r>
              <a:rPr lang="ru-RU" sz="1600" b="1" kern="0" dirty="0" smtClean="0">
                <a:solidFill>
                  <a:prstClr val="white"/>
                </a:solidFill>
                <a:latin typeface="Calibri"/>
              </a:rPr>
              <a:t>технологиям) </a:t>
            </a:r>
            <a:endParaRPr lang="ru-RU" sz="16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818308" y="6127344"/>
            <a:ext cx="2232248" cy="1325695"/>
          </a:xfrm>
          <a:prstGeom prst="ellipse">
            <a:avLst/>
          </a:prstGeom>
          <a:gradFill rotWithShape="1">
            <a:gsLst>
              <a:gs pos="0">
                <a:srgbClr val="4F81BD">
                  <a:tint val="99000"/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4F81BD">
                  <a:tint val="99000"/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4F81BD">
                  <a:tint val="99000"/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1903827" y="6458906"/>
            <a:ext cx="2033494" cy="69544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Ресурсные центры дополнительного образования детей  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248684" y="4331975"/>
            <a:ext cx="28852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 smtClean="0">
                <a:solidFill>
                  <a:prstClr val="white"/>
                </a:solidFill>
                <a:latin typeface="Calibri"/>
              </a:rPr>
              <a:t>Новый стандарт предмета «Технологии» в общем образовании (разрабатывает Минобрнауки России)</a:t>
            </a:r>
            <a:endParaRPr lang="ru-RU" sz="16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4207031" y="4134769"/>
            <a:ext cx="2935402" cy="1440160"/>
          </a:xfrm>
          <a:prstGeom prst="roundRect">
            <a:avLst>
              <a:gd name="adj" fmla="val 10000"/>
            </a:avLst>
          </a:prstGeom>
          <a:solidFill>
            <a:schemeClr val="bg1">
              <a:lumMod val="50000"/>
            </a:schemeClr>
          </a:solidFill>
          <a:ln>
            <a:solidFill>
              <a:sysClr val="window" lastClr="FFFFFF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sp>
      <p:sp>
        <p:nvSpPr>
          <p:cNvPr id="92" name="Прямоугольник 91"/>
          <p:cNvSpPr/>
          <p:nvPr/>
        </p:nvSpPr>
        <p:spPr>
          <a:xfrm>
            <a:off x="4284639" y="4334877"/>
            <a:ext cx="28852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 smtClean="0">
                <a:solidFill>
                  <a:prstClr val="white"/>
                </a:solidFill>
                <a:latin typeface="Calibri"/>
              </a:rPr>
              <a:t>Переподготовка учителей предмета «Технологии» </a:t>
            </a:r>
          </a:p>
          <a:p>
            <a:pPr algn="ctr"/>
            <a:r>
              <a:rPr lang="ru-RU" sz="1600" b="1" kern="0" dirty="0" smtClean="0">
                <a:solidFill>
                  <a:prstClr val="white"/>
                </a:solidFill>
                <a:latin typeface="Calibri"/>
              </a:rPr>
              <a:t>(в </a:t>
            </a:r>
            <a:r>
              <a:rPr lang="ru-RU" sz="1600" b="1" kern="0" dirty="0" err="1" smtClean="0">
                <a:solidFill>
                  <a:prstClr val="white"/>
                </a:solidFill>
                <a:latin typeface="Calibri"/>
              </a:rPr>
              <a:t>т.ч</a:t>
            </a:r>
            <a:r>
              <a:rPr lang="ru-RU" sz="1600" b="1" kern="0" dirty="0" smtClean="0">
                <a:solidFill>
                  <a:prstClr val="white"/>
                </a:solidFill>
                <a:latin typeface="Calibri"/>
              </a:rPr>
              <a:t>. на базе ресурсных центров, технопарков и т.д.)</a:t>
            </a:r>
            <a:endParaRPr lang="ru-RU" sz="16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4212" y="3969216"/>
            <a:ext cx="6345843" cy="1837323"/>
          </a:xfrm>
          <a:prstGeom prst="rect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lgDash"/>
            <a:tailEnd type="arrow"/>
          </a:ln>
          <a:effectLst/>
        </p:spPr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4030380" y="5878547"/>
            <a:ext cx="326859" cy="594776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338588" y="6128417"/>
            <a:ext cx="2232248" cy="1325695"/>
          </a:xfrm>
          <a:prstGeom prst="ellipse">
            <a:avLst/>
          </a:prstGeom>
          <a:gradFill rotWithShape="1">
            <a:gsLst>
              <a:gs pos="0">
                <a:srgbClr val="4F81BD">
                  <a:tint val="99000"/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4F81BD">
                  <a:tint val="99000"/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4F81BD">
                  <a:tint val="99000"/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424107" y="6430818"/>
            <a:ext cx="2033494" cy="69544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prstClr val="white"/>
                </a:solidFill>
                <a:latin typeface="Calibri"/>
              </a:rPr>
              <a:t>Уникальные региональные 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площадки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06940" y="3933353"/>
            <a:ext cx="30424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200" b="1" kern="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Фрезерные </a:t>
            </a:r>
            <a:r>
              <a:rPr lang="ru-RU" sz="1200" b="1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работы на станках с ЧПУ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b="1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Токарные работы на станках с ЧПУ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b="1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Мобильная робототехника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b="1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Мехатроника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b="1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Электроника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b="1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Прототипирование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b="1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Инженерная графика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b="1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Аэрокосмическая инженерия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b="1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Системное администрирование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b="1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Электромонтажные работы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b="1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Кровельные работы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b="1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Лазерные технологии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b="1" kern="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Нейропилотирование</a:t>
            </a:r>
            <a:endParaRPr lang="ru-RU" sz="1200" b="1" kern="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200" b="1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Геномная инженерия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b="1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Интернет вещей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b="1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Мультимедийная журналистика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b="1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Химический лабораторный анализ</a:t>
            </a: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197916" y="396255"/>
            <a:ext cx="845812" cy="402567"/>
          </a:xfrm>
        </p:spPr>
        <p:txBody>
          <a:bodyPr/>
          <a:lstStyle/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2106340" y="1731308"/>
            <a:ext cx="5171298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400"/>
            <a:endParaRPr lang="ru-RU" sz="20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77120" y="1260487"/>
            <a:ext cx="2708471" cy="12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defTabSz="914400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Навигация по востребованным и перспективным </a:t>
            </a:r>
            <a:r>
              <a:rPr lang="ru-RU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профессиям</a:t>
            </a:r>
            <a:endParaRPr lang="ru-RU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40445" y="1260487"/>
            <a:ext cx="3345208" cy="12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defTabSz="914400"/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профессиональной ориентации </a:t>
            </a: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дополнительного образования учащихся 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средней школы через </a:t>
            </a: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ознакомление с перспективными профессиями, специализированные уроки по предмету «Технология»</a:t>
            </a:r>
            <a:endParaRPr lang="ru-RU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5441" y="1260487"/>
            <a:ext cx="311430" cy="1224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defTabSz="914400"/>
            <a:r>
              <a:rPr lang="ru-RU" sz="1800" b="1" i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299400" y="1260487"/>
            <a:ext cx="315986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just" defTabSz="914400">
              <a:lnSpc>
                <a:spcPct val="95000"/>
              </a:lnSpc>
            </a:pP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Региональные и федеральные чемпионаты, олимпиады по технологиям 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(Олимпиада </a:t>
            </a:r>
            <a:r>
              <a:rPr lang="ru-RU" sz="1200" kern="0" spc="-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НТИ, </a:t>
            </a:r>
            <a:r>
              <a:rPr lang="ru-RU" sz="1200" kern="0" spc="-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чемпионаты</a:t>
            </a: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Juniorskills</a:t>
            </a:r>
            <a:r>
              <a:rPr lang="en-US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lnSpc>
                <a:spcPct val="95000"/>
              </a:lnSpc>
            </a:pP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Проведения урока «Технология» в школах или на базе колледжей</a:t>
            </a:r>
          </a:p>
          <a:p>
            <a:pPr algn="just" defTabSz="914400">
              <a:lnSpc>
                <a:spcPct val="95000"/>
              </a:lnSpc>
            </a:pP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Региональные ресурсные центры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147565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кадрового обеспечения текущих и перспективных потребностей региона 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95226" y="3839907"/>
            <a:ext cx="2376264" cy="660804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профессий из ТОП-50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Профессии в соответствии с региональной спецификой</a:t>
            </a:r>
            <a:endParaRPr 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291824" y="2052439"/>
            <a:ext cx="3406804" cy="72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extLst/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перечня ключевых предприятий региона (в соответствии с требованиями стандарта)</a:t>
            </a:r>
            <a:endParaRPr lang="ru-RU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291824" y="3186358"/>
            <a:ext cx="3406804" cy="61854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extLst/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перечня профессий </a:t>
            </a: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технологическими задачами предприятий</a:t>
            </a:r>
          </a:p>
        </p:txBody>
      </p:sp>
      <p:sp>
        <p:nvSpPr>
          <p:cNvPr id="62" name="Овал 61"/>
          <p:cNvSpPr/>
          <p:nvPr/>
        </p:nvSpPr>
        <p:spPr>
          <a:xfrm>
            <a:off x="738188" y="2152357"/>
            <a:ext cx="615568" cy="5201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" name="Овал 62"/>
          <p:cNvSpPr/>
          <p:nvPr/>
        </p:nvSpPr>
        <p:spPr>
          <a:xfrm>
            <a:off x="738188" y="3204567"/>
            <a:ext cx="615568" cy="5201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1" name="Прямая со стрелкой 20"/>
          <p:cNvCxnSpPr>
            <a:stCxn id="59" idx="2"/>
            <a:endCxn id="61" idx="0"/>
          </p:cNvCxnSpPr>
          <p:nvPr/>
        </p:nvCxnSpPr>
        <p:spPr>
          <a:xfrm>
            <a:off x="2995226" y="2772439"/>
            <a:ext cx="0" cy="413919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61" idx="2"/>
            <a:endCxn id="71" idx="0"/>
          </p:cNvCxnSpPr>
          <p:nvPr/>
        </p:nvCxnSpPr>
        <p:spPr>
          <a:xfrm>
            <a:off x="2995226" y="3804900"/>
            <a:ext cx="0" cy="636535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кругленный прямоугольник 70"/>
          <p:cNvSpPr/>
          <p:nvPr/>
        </p:nvSpPr>
        <p:spPr>
          <a:xfrm>
            <a:off x="1291824" y="4441435"/>
            <a:ext cx="3406804" cy="59884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extLst/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 СПО и ВО (образовательных программ), ДПО</a:t>
            </a:r>
            <a:endParaRPr lang="ru-RU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738188" y="4417115"/>
            <a:ext cx="615568" cy="5201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291824" y="5454196"/>
            <a:ext cx="3406804" cy="72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extLst/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Целевая подготовка кадров</a:t>
            </a:r>
            <a:endParaRPr lang="ru-RU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738188" y="5549494"/>
            <a:ext cx="615568" cy="5201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Прямая со стрелкой 91"/>
          <p:cNvCxnSpPr>
            <a:stCxn id="71" idx="2"/>
            <a:endCxn id="88" idx="0"/>
          </p:cNvCxnSpPr>
          <p:nvPr/>
        </p:nvCxnSpPr>
        <p:spPr>
          <a:xfrm>
            <a:off x="2995226" y="5040277"/>
            <a:ext cx="0" cy="413919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Скругленный прямоугольник 92"/>
          <p:cNvSpPr/>
          <p:nvPr/>
        </p:nvSpPr>
        <p:spPr>
          <a:xfrm>
            <a:off x="1291824" y="6581953"/>
            <a:ext cx="3406804" cy="6200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extLst/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качества подготовки кадров</a:t>
            </a:r>
            <a:endParaRPr lang="ru-RU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Прямая со стрелкой 93"/>
          <p:cNvCxnSpPr>
            <a:stCxn id="88" idx="2"/>
            <a:endCxn id="93" idx="0"/>
          </p:cNvCxnSpPr>
          <p:nvPr/>
        </p:nvCxnSpPr>
        <p:spPr>
          <a:xfrm>
            <a:off x="2995226" y="6174196"/>
            <a:ext cx="0" cy="407757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Овал 94"/>
          <p:cNvSpPr/>
          <p:nvPr/>
        </p:nvSpPr>
        <p:spPr>
          <a:xfrm>
            <a:off x="738188" y="6644843"/>
            <a:ext cx="615568" cy="5201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6426820" y="3186358"/>
            <a:ext cx="3235752" cy="61854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extLst/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перечня профессий под потребности будущего производства</a:t>
            </a:r>
            <a:endParaRPr lang="ru-RU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6426820" y="2052439"/>
            <a:ext cx="3235752" cy="72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extLst/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ключевых региональных инвестиционных проектов</a:t>
            </a:r>
            <a:endParaRPr lang="ru-RU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Прямая со стрелкой 98"/>
          <p:cNvCxnSpPr>
            <a:stCxn id="98" idx="2"/>
            <a:endCxn id="97" idx="0"/>
          </p:cNvCxnSpPr>
          <p:nvPr/>
        </p:nvCxnSpPr>
        <p:spPr>
          <a:xfrm>
            <a:off x="8044696" y="2772439"/>
            <a:ext cx="0" cy="413919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Овал 99"/>
          <p:cNvSpPr/>
          <p:nvPr/>
        </p:nvSpPr>
        <p:spPr>
          <a:xfrm>
            <a:off x="5850756" y="2152357"/>
            <a:ext cx="615568" cy="5201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5858211" y="3204567"/>
            <a:ext cx="615568" cy="5201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05" name="Прямая со стрелкой 104"/>
          <p:cNvCxnSpPr>
            <a:stCxn id="97" idx="2"/>
          </p:cNvCxnSpPr>
          <p:nvPr/>
        </p:nvCxnSpPr>
        <p:spPr>
          <a:xfrm>
            <a:off x="8044696" y="3804899"/>
            <a:ext cx="1" cy="636536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Скругленный прямоугольник 105"/>
          <p:cNvSpPr/>
          <p:nvPr/>
        </p:nvSpPr>
        <p:spPr>
          <a:xfrm>
            <a:off x="6426821" y="4441434"/>
            <a:ext cx="3235752" cy="5988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extLst/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 соглашений между главой региональной корпорации развития и организацией СПО (ВО), ДПО</a:t>
            </a:r>
            <a:endParaRPr lang="ru-RU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6426821" y="5454196"/>
            <a:ext cx="3235752" cy="72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extLst/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Опережающая подготовка кадров</a:t>
            </a:r>
            <a:endParaRPr lang="ru-RU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Прямая со стрелкой 107"/>
          <p:cNvCxnSpPr>
            <a:stCxn id="106" idx="2"/>
            <a:endCxn id="107" idx="0"/>
          </p:cNvCxnSpPr>
          <p:nvPr/>
        </p:nvCxnSpPr>
        <p:spPr>
          <a:xfrm>
            <a:off x="8044697" y="5040277"/>
            <a:ext cx="0" cy="413919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кругленный прямоугольник 108"/>
          <p:cNvSpPr/>
          <p:nvPr/>
        </p:nvSpPr>
        <p:spPr>
          <a:xfrm>
            <a:off x="6426820" y="6629756"/>
            <a:ext cx="3235752" cy="5722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extLst/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качества подготовки кадров</a:t>
            </a:r>
            <a:endParaRPr lang="ru-RU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Прямая со стрелкой 109"/>
          <p:cNvCxnSpPr>
            <a:stCxn id="107" idx="2"/>
            <a:endCxn id="109" idx="0"/>
          </p:cNvCxnSpPr>
          <p:nvPr/>
        </p:nvCxnSpPr>
        <p:spPr>
          <a:xfrm flipH="1">
            <a:off x="8044696" y="6174196"/>
            <a:ext cx="1" cy="455560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Овал 101"/>
          <p:cNvSpPr/>
          <p:nvPr/>
        </p:nvSpPr>
        <p:spPr>
          <a:xfrm>
            <a:off x="5858211" y="4461753"/>
            <a:ext cx="615568" cy="5201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5858211" y="5574932"/>
            <a:ext cx="615568" cy="5201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5858211" y="6660951"/>
            <a:ext cx="615568" cy="5201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41593" y="1404367"/>
            <a:ext cx="3857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текущих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потребностей региона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5346700" y="1404367"/>
            <a:ext cx="0" cy="5826442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922765" y="1404367"/>
            <a:ext cx="396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потребностей региона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4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Ключевые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положения: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сновные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элементы модели,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материально-техническое обеспечение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2899430" y="4844595"/>
            <a:ext cx="4546948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400"/>
            <a:endParaRPr lang="ru-RU" sz="20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32870" y="4608815"/>
            <a:ext cx="2541705" cy="82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defTabSz="914400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механизмов мониторинга трудоустройства выпускников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90612" y="4608815"/>
            <a:ext cx="3528000" cy="82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defTabSz="914400"/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трудоустройства выпускников профессиональных образовательных организаций и отслеживание их карьерного трека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434932" y="4608815"/>
            <a:ext cx="2880320" cy="828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just" defTabSz="914400">
              <a:lnSpc>
                <a:spcPct val="85000"/>
              </a:lnSpc>
            </a:pPr>
            <a:r>
              <a:rPr lang="ru-RU" sz="1200" kern="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Мониторинг </a:t>
            </a:r>
            <a:r>
              <a:rPr lang="ru-RU" sz="1200" kern="0" spc="-3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 </a:t>
            </a:r>
            <a:r>
              <a:rPr lang="ru-RU" sz="1200" kern="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kern="0" spc="-3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через ведение </a:t>
            </a:r>
            <a:r>
              <a:rPr lang="ru-RU" sz="1200" kern="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 данных  </a:t>
            </a:r>
          </a:p>
          <a:p>
            <a:pPr algn="just" defTabSz="914400">
              <a:lnSpc>
                <a:spcPct val="85000"/>
              </a:lnSpc>
            </a:pPr>
            <a:r>
              <a:rPr lang="ru-RU" sz="1200" kern="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Отслеживание результатов участия </a:t>
            </a:r>
            <a:r>
              <a:rPr lang="ru-RU" sz="1200" kern="0" spc="-3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чемпионатах </a:t>
            </a:r>
            <a:r>
              <a:rPr lang="en-US" sz="1200" kern="0" spc="-3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sz="1200" kern="0" spc="-3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через систему </a:t>
            </a:r>
            <a:r>
              <a:rPr lang="en-US" sz="1200" kern="0" spc="-3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</a:t>
            </a:r>
            <a:endParaRPr lang="ru-RU" sz="1200" kern="0" spc="-3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1861" y="4608815"/>
            <a:ext cx="421022" cy="828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400"/>
            <a:r>
              <a:rPr lang="ru-RU" sz="1600" b="1" i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600" b="1" i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2682404" y="3654641"/>
            <a:ext cx="4763974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400"/>
            <a:endParaRPr lang="ru-RU" sz="20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50727" y="3423588"/>
            <a:ext cx="2522689" cy="82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defTabSz="914400"/>
            <a:r>
              <a:rPr lang="ru-RU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независимой оценки </a:t>
            </a: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подготовки кадров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90612" y="3420591"/>
            <a:ext cx="3528000" cy="82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defTabSz="914400">
              <a:lnSpc>
                <a:spcPct val="85000"/>
              </a:lnSpc>
            </a:pP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внедрение </a:t>
            </a: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независимых прозрачных 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механизмов оценки качества подготовки </a:t>
            </a: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 по 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образовательным </a:t>
            </a: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</a:t>
            </a:r>
            <a:endParaRPr lang="ru-RU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35228" y="3420591"/>
            <a:ext cx="2880024" cy="828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just" defTabSz="914400">
              <a:lnSpc>
                <a:spcPct val="85000"/>
              </a:lnSpc>
            </a:pPr>
            <a:r>
              <a:rPr lang="ru-RU" sz="1200" kern="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kern="0" spc="-3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ГИА, как демонстрационный экзамен  </a:t>
            </a:r>
            <a:r>
              <a:rPr lang="en-US" sz="1200" kern="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  <a:endParaRPr lang="ru-RU" sz="1200" kern="0" spc="-3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lnSpc>
                <a:spcPct val="85000"/>
              </a:lnSpc>
            </a:pPr>
            <a:r>
              <a:rPr lang="ru-RU" sz="1200" kern="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Чемпионаты </a:t>
            </a:r>
            <a:r>
              <a:rPr lang="en-US" sz="1200" kern="0" spc="-3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sz="1200" kern="0" spc="-3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студентов и молодых специалистов</a:t>
            </a:r>
            <a:endParaRPr lang="ru-RU" sz="1200" kern="0" spc="-3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1861" y="3420591"/>
            <a:ext cx="421022" cy="828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400"/>
            <a:r>
              <a:rPr lang="ru-RU" sz="1600" b="1" i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600" b="1" i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05744" y="1362324"/>
            <a:ext cx="745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 u="sng"/>
            </a:lvl1pPr>
          </a:lstStyle>
          <a:p>
            <a:pPr defTabSz="914400"/>
            <a:r>
              <a:rPr lang="ru-RU" sz="1600" u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Суть:</a:t>
            </a:r>
            <a:endParaRPr lang="ru-RU" sz="1600" u="non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62924" y="1351168"/>
            <a:ext cx="2774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(примеры):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98228" y="1353845"/>
            <a:ext cx="1391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 u="sng"/>
            </a:lvl1pPr>
          </a:lstStyle>
          <a:p>
            <a:pPr defTabSz="914400"/>
            <a:r>
              <a:rPr lang="ru-RU" sz="1600" u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Положение:</a:t>
            </a:r>
            <a:endParaRPr lang="ru-RU" sz="1600" u="non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2214654" y="2606745"/>
            <a:ext cx="5171298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400"/>
            <a:endParaRPr lang="ru-RU" sz="20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30020" y="2340471"/>
            <a:ext cx="2747404" cy="9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defTabSz="914400"/>
            <a:r>
              <a:rPr lang="ru-RU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 и переподготовка педагогических </a:t>
            </a: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732277" y="2340471"/>
            <a:ext cx="3364792" cy="9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defTabSz="914400"/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Специализированная подготовка педагогических 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кадров, включая мастеров производственного обучения и наставников на </a:t>
            </a: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производстве, учителей предмета «Технология»</a:t>
            </a:r>
            <a:endParaRPr lang="ru-RU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2557" y="2346693"/>
            <a:ext cx="321679" cy="936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defTabSz="914400"/>
            <a:r>
              <a:rPr lang="ru-RU" sz="1800" b="1" i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800" b="1" i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91232" y="2346693"/>
            <a:ext cx="3165153" cy="9030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defTabSz="914400"/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Программы подготовки и переподготовки педагогических кадров </a:t>
            </a:r>
          </a:p>
          <a:p>
            <a:pPr defTabSz="914400"/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Производственная стажировка</a:t>
            </a:r>
          </a:p>
          <a:p>
            <a:pPr defTabSz="914400"/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Педагогическая стажировка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207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Ключевые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положения: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реализации модели кадрового обеспечения промышленного роста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2290231" y="4716864"/>
            <a:ext cx="5475057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2250356" y="6089136"/>
            <a:ext cx="5514932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2287697" y="3458130"/>
            <a:ext cx="5477592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273745" y="2163356"/>
            <a:ext cx="5491544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5802" y="1764407"/>
            <a:ext cx="2776414" cy="11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lvl="0" defTabSz="914400">
              <a:defRPr/>
            </a:pP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стратегических целей, задач, приоритетов развития системы подготовки кадров и их закрепление в региональной стратегии кадрового обеспечения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82940" y="1764407"/>
            <a:ext cx="3916154" cy="11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defTabSz="914400"/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субъекта </a:t>
            </a: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должна быть связана с системой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подготовки кадров и планами ее развития, должны быть общие цели и задачи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761801" y="1764407"/>
            <a:ext cx="2341982" cy="1152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Стратегия кадрового обеспечения субъекта РФ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по кадровому обеспечению в стратегии социально-экономического развития региона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82940" y="3132687"/>
            <a:ext cx="3916154" cy="10412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defTabSz="914400"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Принятие личной 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ответственности </a:t>
            </a: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высшим должностным лицом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субъекта РФ по реализации 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положений стандарта и оценке его исполнения. Наличие координационного органа при главе региона или его заместителе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757245" y="3132687"/>
            <a:ext cx="2341982" cy="10412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Координационный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совет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 Главе субъекта РФ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15802" y="4356824"/>
            <a:ext cx="2776413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lvl="0" defTabSz="914400">
              <a:defRPr/>
            </a:pP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координатора</a:t>
            </a:r>
            <a:endParaRPr lang="ru-RU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82940" y="4356823"/>
            <a:ext cx="3924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defTabSz="914400"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Структура, ответственная за межведомственное взаимодействие РОИВ, учебных заведений, </a:t>
            </a: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работодателей, региональных ЦК </a:t>
            </a:r>
            <a:r>
              <a:rPr lang="ru-RU" sz="12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т.д.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757245" y="4356823"/>
            <a:ext cx="2341982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ТПП* или Департамент внутренней и кадровой политики или др.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15802" y="5652966"/>
            <a:ext cx="2776413" cy="11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lvl="0" defTabSz="914400">
              <a:defRPr/>
            </a:pP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нормативно-правовых </a:t>
            </a:r>
            <a:r>
              <a:rPr lang="ru-RU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актов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82940" y="5652967"/>
            <a:ext cx="3916154" cy="11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defTabSz="914400"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Разработка и утверждение на уровне субъекта РФ 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соответствующей нормативно-правовой </a:t>
            </a: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базы,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обеспечивающей внедрение стандарта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757245" y="5652967"/>
            <a:ext cx="2341982" cy="1152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Утвержденные на уровне Правительства субъекта РФ распоряжения, положения, приказы, соглашения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05744" y="1362324"/>
            <a:ext cx="745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 u="sng"/>
            </a:lvl1pPr>
          </a:lstStyle>
          <a:p>
            <a:pPr defTabSz="914400"/>
            <a:r>
              <a:rPr lang="ru-RU" sz="1600" u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Суть:</a:t>
            </a:r>
            <a:endParaRPr lang="ru-RU" sz="1600" u="non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97616" y="1351168"/>
            <a:ext cx="2774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(примеры):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06140" y="1764407"/>
            <a:ext cx="309661" cy="1152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98228" y="1353845"/>
            <a:ext cx="1391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 u="sng"/>
            </a:lvl1pPr>
          </a:lstStyle>
          <a:p>
            <a:pPr defTabSz="914400"/>
            <a:r>
              <a:rPr lang="ru-RU" sz="1600" u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Положение:</a:t>
            </a:r>
            <a:endParaRPr lang="ru-RU" sz="1600" u="non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06140" y="3132687"/>
            <a:ext cx="309661" cy="104121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06140" y="4356823"/>
            <a:ext cx="309661" cy="1080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06140" y="5652967"/>
            <a:ext cx="309661" cy="1152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i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5802" y="3132686"/>
            <a:ext cx="2786682" cy="1041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lvl="0" defTabSz="914400">
              <a:defRPr/>
            </a:pP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ключевых решений и контроль работ по кадровому обеспечению промышленности (экономики) на уровне высшего должностного лица субъекта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6140" y="7092999"/>
            <a:ext cx="2579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Торгово-промышленная палата </a:t>
            </a:r>
          </a:p>
        </p:txBody>
      </p:sp>
    </p:spTree>
    <p:extLst>
      <p:ext uri="{BB962C8B-B14F-4D97-AF65-F5344CB8AC3E}">
        <p14:creationId xmlns:p14="http://schemas.microsoft.com/office/powerpoint/2010/main" xmlns="" val="23798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Стейкхолдеры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и участники: опыт реализации проекта по дуальному образованию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Прямая со стрелкой 81"/>
          <p:cNvCxnSpPr>
            <a:stCxn id="97" idx="2"/>
            <a:endCxn id="104" idx="0"/>
          </p:cNvCxnSpPr>
          <p:nvPr/>
        </p:nvCxnSpPr>
        <p:spPr>
          <a:xfrm>
            <a:off x="4410593" y="3204569"/>
            <a:ext cx="3384376" cy="148574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tailEnd type="arrow"/>
          </a:ln>
          <a:effectLst/>
        </p:spPr>
      </p:cxnSp>
      <p:sp>
        <p:nvSpPr>
          <p:cNvPr id="83" name="Скругленный прямоугольник 82"/>
          <p:cNvSpPr/>
          <p:nvPr/>
        </p:nvSpPr>
        <p:spPr>
          <a:xfrm>
            <a:off x="2178352" y="2294890"/>
            <a:ext cx="1059841" cy="333615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lIns="0" rIns="0" anchor="ctr" anchorCtr="0"/>
          <a:lstStyle/>
          <a:p>
            <a:pPr algn="ctr"/>
            <a:r>
              <a:rPr lang="ru-RU" sz="105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Корпорации/ </a:t>
            </a:r>
            <a:r>
              <a:rPr lang="ru-RU" sz="105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Холдинги</a:t>
            </a:r>
            <a:endParaRPr lang="ru-RU" sz="105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026225" y="3826213"/>
            <a:ext cx="1348254" cy="602491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4F81BD">
                  <a:tint val="99000"/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4F81BD">
                  <a:tint val="99000"/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4F81BD">
                  <a:tint val="99000"/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lIns="0" tIns="45688" rIns="0" bIns="45688" anchor="ctr" anchorCtr="0"/>
          <a:lstStyle/>
          <a:p>
            <a:pPr algn="ctr" defTabSz="914400">
              <a:defRPr/>
            </a:pPr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Региональное министерство </a:t>
            </a:r>
            <a:r>
              <a:rPr lang="ru-RU" sz="10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промышленности</a:t>
            </a:r>
            <a:endParaRPr lang="ru-RU" sz="10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6835" y="2269690"/>
            <a:ext cx="1281473" cy="430823"/>
          </a:xfrm>
          <a:prstGeom prst="rect">
            <a:avLst/>
          </a:prstGeom>
          <a:noFill/>
          <a:ln>
            <a:noFill/>
          </a:ln>
        </p:spPr>
        <p:txBody>
          <a:bodyPr wrap="square" lIns="91375" tIns="45688" rIns="91375" bIns="45688" rtlCol="0">
            <a:spAutoFit/>
          </a:bodyPr>
          <a:lstStyle/>
          <a:p>
            <a:pPr defTabSz="914400"/>
            <a:r>
              <a:rPr lang="ru-RU" sz="11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уровень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67310" y="2700513"/>
            <a:ext cx="1470546" cy="430823"/>
          </a:xfrm>
          <a:prstGeom prst="rect">
            <a:avLst/>
          </a:prstGeom>
          <a:noFill/>
          <a:ln>
            <a:noFill/>
          </a:ln>
        </p:spPr>
        <p:txBody>
          <a:bodyPr wrap="square" lIns="91375" tIns="45688" rIns="91375" bIns="45688" rtlCol="0">
            <a:spAutoFit/>
          </a:bodyPr>
          <a:lstStyle/>
          <a:p>
            <a:pPr defTabSz="914400"/>
            <a:r>
              <a:rPr lang="ru-RU" sz="11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</a:t>
            </a:r>
          </a:p>
          <a:p>
            <a:pPr defTabSz="914400"/>
            <a:r>
              <a:rPr lang="ru-RU" sz="11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178351" y="4644725"/>
            <a:ext cx="1059842" cy="382835"/>
          </a:xfrm>
          <a:prstGeom prst="roundRect">
            <a:avLst>
              <a:gd name="adj" fmla="val 1000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lIns="0" rIns="0" anchor="ctr" anchorCtr="0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4410599" y="4644725"/>
            <a:ext cx="991077" cy="648072"/>
          </a:xfrm>
          <a:prstGeom prst="roundRect">
            <a:avLst>
              <a:gd name="adj" fmla="val 1000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lIns="0" rIns="0" anchor="ctr" anchorCtr="0"/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Колледжи</a:t>
            </a: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4410600" y="3826213"/>
            <a:ext cx="1152129" cy="602490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4F81BD">
                  <a:tint val="99000"/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4F81BD">
                  <a:tint val="99000"/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4F81BD">
                  <a:tint val="99000"/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lIns="0" tIns="45688" rIns="0" bIns="45688" anchor="ctr" anchorCtr="0"/>
          <a:lstStyle/>
          <a:p>
            <a:pPr algn="ctr" defTabSz="914400"/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Региональное министерство </a:t>
            </a:r>
            <a:r>
              <a:rPr lang="ru-RU" sz="10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10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5490716" y="4644725"/>
            <a:ext cx="907706" cy="648078"/>
          </a:xfrm>
          <a:prstGeom prst="roundRect">
            <a:avLst>
              <a:gd name="adj" fmla="val 1000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lIns="0" rIns="0" anchor="ctr" anchorCtr="0"/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Вузы</a:t>
            </a: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3736463" y="2741892"/>
            <a:ext cx="1348259" cy="462677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4F81BD">
                  <a:tint val="99000"/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4F81BD">
                  <a:tint val="99000"/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4F81BD">
                  <a:tint val="99000"/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anchor="ctr" anchorCtr="0"/>
          <a:lstStyle/>
          <a:p>
            <a:pPr algn="ctr"/>
            <a:r>
              <a:rPr lang="ru-RU" sz="105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региона России</a:t>
            </a:r>
            <a:endParaRPr lang="ru-RU" sz="1050" dirty="0"/>
          </a:p>
        </p:txBody>
      </p:sp>
      <p:cxnSp>
        <p:nvCxnSpPr>
          <p:cNvPr id="99" name="Прямая со стрелкой 98"/>
          <p:cNvCxnSpPr>
            <a:stCxn id="83" idx="2"/>
            <a:endCxn id="89" idx="0"/>
          </p:cNvCxnSpPr>
          <p:nvPr/>
        </p:nvCxnSpPr>
        <p:spPr>
          <a:xfrm flipH="1">
            <a:off x="2708272" y="2628505"/>
            <a:ext cx="1" cy="201622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tailEnd type="arrow"/>
          </a:ln>
          <a:effectLst/>
        </p:spPr>
      </p:cxnSp>
      <p:cxnSp>
        <p:nvCxnSpPr>
          <p:cNvPr id="100" name="Прямая со стрелкой 99"/>
          <p:cNvCxnSpPr>
            <a:stCxn id="132" idx="2"/>
            <a:endCxn id="85" idx="0"/>
          </p:cNvCxnSpPr>
          <p:nvPr/>
        </p:nvCxnSpPr>
        <p:spPr>
          <a:xfrm>
            <a:off x="1700350" y="2249313"/>
            <a:ext cx="2" cy="15769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tailEnd type="arrow"/>
          </a:ln>
          <a:effectLst/>
        </p:spPr>
      </p:cxnSp>
      <p:cxnSp>
        <p:nvCxnSpPr>
          <p:cNvPr id="101" name="Прямая со стрелкой 100"/>
          <p:cNvCxnSpPr/>
          <p:nvPr/>
        </p:nvCxnSpPr>
        <p:spPr>
          <a:xfrm>
            <a:off x="5346697" y="2231722"/>
            <a:ext cx="0" cy="159449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tailEnd type="arrow"/>
          </a:ln>
          <a:effectLst/>
        </p:spPr>
      </p:cxnSp>
      <p:cxnSp>
        <p:nvCxnSpPr>
          <p:cNvPr id="102" name="Прямая со стрелкой 101"/>
          <p:cNvCxnSpPr/>
          <p:nvPr/>
        </p:nvCxnSpPr>
        <p:spPr>
          <a:xfrm>
            <a:off x="4914651" y="4311115"/>
            <a:ext cx="1" cy="33361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03" name="Скругленный прямоугольник 102"/>
          <p:cNvSpPr/>
          <p:nvPr/>
        </p:nvSpPr>
        <p:spPr>
          <a:xfrm>
            <a:off x="8432902" y="4690311"/>
            <a:ext cx="1522308" cy="590098"/>
          </a:xfrm>
          <a:prstGeom prst="roundRect">
            <a:avLst>
              <a:gd name="adj" fmla="val 1000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lIns="0" rIns="0" anchor="ctr" anchorCtr="0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Бизнес-объединения и объединения работодателей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7290913" y="4690311"/>
            <a:ext cx="1008112" cy="590098"/>
          </a:xfrm>
          <a:prstGeom prst="roundRect">
            <a:avLst>
              <a:gd name="adj" fmla="val 1000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lIns="0" rIns="0" anchor="ctr" anchorCtr="0"/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Отраслевые советы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926666" y="3826214"/>
            <a:ext cx="1267903" cy="602491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4F81BD">
                  <a:tint val="99000"/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4F81BD">
                  <a:tint val="99000"/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4F81BD">
                  <a:tint val="99000"/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lIns="0" tIns="45688" rIns="0" bIns="45688" anchor="ctr" anchorCtr="0"/>
          <a:lstStyle/>
          <a:p>
            <a:pPr algn="ctr" defTabSz="914400"/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Региональное министерство </a:t>
            </a:r>
            <a:r>
              <a:rPr lang="ru-RU" sz="10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 </a:t>
            </a:r>
          </a:p>
          <a:p>
            <a:pPr algn="ctr" defTabSz="914400"/>
            <a:r>
              <a:rPr lang="ru-RU" sz="600" b="1" i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(Новосибирская область)</a:t>
            </a:r>
            <a:endParaRPr lang="ru-RU" sz="10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Соединительная линия уступом 108"/>
          <p:cNvCxnSpPr>
            <a:stCxn id="120" idx="3"/>
          </p:cNvCxnSpPr>
          <p:nvPr/>
        </p:nvCxnSpPr>
        <p:spPr>
          <a:xfrm>
            <a:off x="5706740" y="2006863"/>
            <a:ext cx="216024" cy="2633075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0" name="Соединительная линия уступом 109"/>
          <p:cNvCxnSpPr>
            <a:stCxn id="107" idx="2"/>
            <a:endCxn id="91" idx="1"/>
          </p:cNvCxnSpPr>
          <p:nvPr/>
        </p:nvCxnSpPr>
        <p:spPr>
          <a:xfrm rot="16200000" flipH="1">
            <a:off x="3715580" y="4273742"/>
            <a:ext cx="540056" cy="849981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11" name="Скругленный прямоугольник 110"/>
          <p:cNvSpPr/>
          <p:nvPr/>
        </p:nvSpPr>
        <p:spPr>
          <a:xfrm>
            <a:off x="1026225" y="4572721"/>
            <a:ext cx="8965183" cy="1728190"/>
          </a:xfrm>
          <a:prstGeom prst="roundRect">
            <a:avLst/>
          </a:prstGeom>
          <a:noFill/>
          <a:ln w="1905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lIns="91375" tIns="45688" rIns="91375" bIns="4568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Прямая со стрелкой 111"/>
          <p:cNvCxnSpPr>
            <a:stCxn id="122" idx="2"/>
            <a:endCxn id="107" idx="0"/>
          </p:cNvCxnSpPr>
          <p:nvPr/>
        </p:nvCxnSpPr>
        <p:spPr>
          <a:xfrm>
            <a:off x="3560618" y="2249315"/>
            <a:ext cx="0" cy="1576899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tailEnd type="arrow"/>
          </a:ln>
          <a:effectLst/>
        </p:spPr>
      </p:cxnSp>
      <p:cxnSp>
        <p:nvCxnSpPr>
          <p:cNvPr id="113" name="Прямая со стрелкой 112"/>
          <p:cNvCxnSpPr/>
          <p:nvPr/>
        </p:nvCxnSpPr>
        <p:spPr>
          <a:xfrm>
            <a:off x="8947097" y="2249313"/>
            <a:ext cx="6685" cy="245518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4" name="Прямая со стрелкой 113"/>
          <p:cNvCxnSpPr>
            <a:stCxn id="126" idx="2"/>
          </p:cNvCxnSpPr>
          <p:nvPr/>
        </p:nvCxnSpPr>
        <p:spPr>
          <a:xfrm>
            <a:off x="9699842" y="2249313"/>
            <a:ext cx="0" cy="245518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5" name="Соединительная линия уступом 114"/>
          <p:cNvCxnSpPr>
            <a:stCxn id="124" idx="3"/>
          </p:cNvCxnSpPr>
          <p:nvPr/>
        </p:nvCxnSpPr>
        <p:spPr>
          <a:xfrm>
            <a:off x="8443042" y="2006861"/>
            <a:ext cx="78460" cy="2683449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16" name="Скругленный прямоугольник 115"/>
          <p:cNvSpPr/>
          <p:nvPr/>
        </p:nvSpPr>
        <p:spPr>
          <a:xfrm>
            <a:off x="2826420" y="3492601"/>
            <a:ext cx="2808313" cy="1008112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lIns="91375" tIns="45688" rIns="91375" bIns="4568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042446" y="3503699"/>
            <a:ext cx="2188356" cy="276934"/>
          </a:xfrm>
          <a:prstGeom prst="rect">
            <a:avLst/>
          </a:prstGeom>
          <a:noFill/>
        </p:spPr>
        <p:txBody>
          <a:bodyPr wrap="none" lIns="0" tIns="45688" rIns="0" bIns="45688" rtlCol="0">
            <a:spAutoFit/>
          </a:bodyPr>
          <a:lstStyle/>
          <a:p>
            <a:pPr defTabSz="914400"/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РОИВ  в сфере образования</a:t>
            </a: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1026220" y="1764409"/>
            <a:ext cx="1348259" cy="484904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lIns="0" rIns="0" anchor="ctr" anchorCtr="0"/>
          <a:lstStyle/>
          <a:p>
            <a:pPr lvl="0" algn="ctr"/>
            <a:r>
              <a:rPr lang="ru-RU" sz="11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Минпромторг</a:t>
            </a:r>
            <a:r>
              <a:rPr lang="ru-RU" sz="11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sz="11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358481" y="1764411"/>
            <a:ext cx="1348259" cy="484904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lIns="0" rIns="0" anchor="ctr" anchorCtr="0"/>
          <a:lstStyle/>
          <a:p>
            <a:pPr algn="ctr"/>
            <a:r>
              <a:rPr lang="ru-RU" sz="11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1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</a:t>
            </a: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2926666" y="1764411"/>
            <a:ext cx="1267903" cy="484904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lIns="0" rIns="0" anchor="ctr" anchorCtr="0"/>
          <a:lstStyle/>
          <a:p>
            <a:pPr algn="ctr"/>
            <a:r>
              <a:rPr lang="ru-RU" sz="11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Минтруд </a:t>
            </a:r>
            <a:r>
              <a:rPr lang="ru-RU" sz="11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sz="11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7743241" y="1764409"/>
            <a:ext cx="699801" cy="484904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lIns="0" rIns="0" anchor="ctr" anchorCtr="0"/>
          <a:lstStyle/>
          <a:p>
            <a:pPr algn="ctr"/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ТПП</a:t>
            </a:r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9372464" y="1764409"/>
            <a:ext cx="654756" cy="484904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lIns="0" rIns="0" anchor="ctr" anchorCtr="0"/>
          <a:lstStyle/>
          <a:p>
            <a:pPr algn="ctr"/>
            <a:r>
              <a:rPr lang="ru-RU" sz="1000" b="1" kern="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Союзмаш</a:t>
            </a:r>
            <a:endParaRPr lang="ru-RU" sz="10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8587057" y="1764409"/>
            <a:ext cx="733450" cy="484904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lIns="0" rIns="0" anchor="ctr" anchorCtr="0"/>
          <a:lstStyle/>
          <a:p>
            <a:pPr algn="ctr"/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Деловая </a:t>
            </a:r>
            <a:r>
              <a:rPr lang="ru-RU" sz="10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  <a:endParaRPr lang="ru-RU" sz="10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14670" y="1764411"/>
            <a:ext cx="1420267" cy="484904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lIns="0" rIns="0" anchor="ctr" anchorCtr="0"/>
          <a:lstStyle/>
          <a:p>
            <a:pPr algn="ctr"/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Минэкономразвития </a:t>
            </a:r>
            <a:r>
              <a:rPr lang="ru-RU" sz="10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sz="10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6" name="Прямая соединительная линия 135"/>
          <p:cNvCxnSpPr/>
          <p:nvPr/>
        </p:nvCxnSpPr>
        <p:spPr>
          <a:xfrm>
            <a:off x="376835" y="2700513"/>
            <a:ext cx="965038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137" name="Прямая со стрелкой 136"/>
          <p:cNvCxnSpPr/>
          <p:nvPr/>
        </p:nvCxnSpPr>
        <p:spPr>
          <a:xfrm>
            <a:off x="6714852" y="2249313"/>
            <a:ext cx="0" cy="1576901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tailEnd type="arrow"/>
          </a:ln>
          <a:effectLst/>
        </p:spPr>
      </p:cxnSp>
      <p:cxnSp>
        <p:nvCxnSpPr>
          <p:cNvPr id="138" name="Прямая со стрелкой 137"/>
          <p:cNvCxnSpPr>
            <a:stCxn id="97" idx="2"/>
          </p:cNvCxnSpPr>
          <p:nvPr/>
        </p:nvCxnSpPr>
        <p:spPr>
          <a:xfrm flipH="1">
            <a:off x="1864255" y="3204569"/>
            <a:ext cx="2546338" cy="566489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39" name="Прямая со стрелкой 138"/>
          <p:cNvCxnSpPr>
            <a:stCxn id="97" idx="2"/>
          </p:cNvCxnSpPr>
          <p:nvPr/>
        </p:nvCxnSpPr>
        <p:spPr>
          <a:xfrm flipH="1">
            <a:off x="3736463" y="3204569"/>
            <a:ext cx="674130" cy="621644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0" name="Прямая со стрелкой 139"/>
          <p:cNvCxnSpPr>
            <a:stCxn id="97" idx="2"/>
            <a:endCxn id="93" idx="0"/>
          </p:cNvCxnSpPr>
          <p:nvPr/>
        </p:nvCxnSpPr>
        <p:spPr>
          <a:xfrm>
            <a:off x="4410593" y="3204569"/>
            <a:ext cx="576072" cy="621644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1" name="Прямая со стрелкой 140"/>
          <p:cNvCxnSpPr>
            <a:stCxn id="97" idx="2"/>
            <a:endCxn id="134" idx="0"/>
          </p:cNvCxnSpPr>
          <p:nvPr/>
        </p:nvCxnSpPr>
        <p:spPr>
          <a:xfrm>
            <a:off x="4410593" y="3204569"/>
            <a:ext cx="2314211" cy="62164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2" name="Прямая со стрелкой 141"/>
          <p:cNvCxnSpPr>
            <a:stCxn id="97" idx="2"/>
            <a:endCxn id="103" idx="0"/>
          </p:cNvCxnSpPr>
          <p:nvPr/>
        </p:nvCxnSpPr>
        <p:spPr>
          <a:xfrm>
            <a:off x="4410593" y="3204569"/>
            <a:ext cx="4783463" cy="148574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tailEnd type="arrow"/>
          </a:ln>
          <a:effectLst/>
        </p:spPr>
      </p:cxnSp>
      <p:sp>
        <p:nvSpPr>
          <p:cNvPr id="143" name="Скругленный прямоугольник 142"/>
          <p:cNvSpPr/>
          <p:nvPr/>
        </p:nvSpPr>
        <p:spPr>
          <a:xfrm>
            <a:off x="2383595" y="5482395"/>
            <a:ext cx="1814711" cy="674498"/>
          </a:xfrm>
          <a:prstGeom prst="roundRect">
            <a:avLst>
              <a:gd name="adj" fmla="val 1000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lIns="0" rIns="0" anchor="ctr" anchorCtr="0"/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Учебные/ образовательные центры предприятий</a:t>
            </a:r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4384204" y="5482395"/>
            <a:ext cx="1394640" cy="674498"/>
          </a:xfrm>
          <a:prstGeom prst="roundRect">
            <a:avLst>
              <a:gd name="adj" fmla="val 1000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lIns="0" rIns="0" anchor="ctr" anchorCtr="0"/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Межрегиональный центр компетенций</a:t>
            </a:r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5964742" y="5482395"/>
            <a:ext cx="1634379" cy="674498"/>
          </a:xfrm>
          <a:prstGeom prst="roundRect">
            <a:avLst>
              <a:gd name="adj" fmla="val 1000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lIns="0" rIns="0" anchor="ctr" anchorCtr="0"/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Специализированный центр </a:t>
            </a:r>
            <a:r>
              <a:rPr lang="ru-RU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компетенций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1178626" y="5436817"/>
            <a:ext cx="8193838" cy="792083"/>
          </a:xfrm>
          <a:prstGeom prst="roundRect">
            <a:avLst/>
          </a:prstGeom>
          <a:noFill/>
          <a:ln w="1905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lIns="91375" tIns="45688" rIns="91375" bIns="4568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178625" y="5551277"/>
            <a:ext cx="1215743" cy="430823"/>
          </a:xfrm>
          <a:prstGeom prst="rect">
            <a:avLst/>
          </a:prstGeom>
          <a:noFill/>
          <a:ln>
            <a:noFill/>
          </a:ln>
        </p:spPr>
        <p:txBody>
          <a:bodyPr wrap="square" lIns="91375" tIns="45688" rIns="91375" bIns="45688" rtlCol="0">
            <a:spAutoFit/>
          </a:bodyPr>
          <a:lstStyle/>
          <a:p>
            <a:pPr defTabSz="914400"/>
            <a:r>
              <a:rPr lang="ru-RU" sz="11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подготовки:</a:t>
            </a:r>
            <a:endParaRPr lang="ru-RU" sz="11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32116" y="6724248"/>
            <a:ext cx="9323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ru-RU" i="0" dirty="0" smtClean="0"/>
              <a:t>Необходимость совершенствования механизмов координации продиктована </a:t>
            </a:r>
            <a:r>
              <a:rPr lang="ru-RU" b="1" i="0" dirty="0" err="1"/>
              <a:t>многопозиционностью</a:t>
            </a:r>
            <a:r>
              <a:rPr lang="ru-RU" i="0" dirty="0"/>
              <a:t> </a:t>
            </a:r>
            <a:r>
              <a:rPr lang="ru-RU" b="1" i="0" dirty="0"/>
              <a:t>сферы кадрового обеспечения </a:t>
            </a:r>
            <a:r>
              <a:rPr lang="ru-RU" b="1" i="0" dirty="0" smtClean="0"/>
              <a:t>региона</a:t>
            </a: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7785018" y="5482395"/>
            <a:ext cx="1409038" cy="674498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rIns="0" anchor="ctr" anchorCtr="0"/>
          <a:lstStyle/>
          <a:p>
            <a:pPr algn="ctr"/>
            <a:r>
              <a:rPr lang="ru-RU" sz="10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ресурсные центры и детские технопарки</a:t>
            </a: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6462056" y="4660274"/>
            <a:ext cx="802039" cy="620135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rIns="0" anchor="ctr" anchorCtr="0"/>
          <a:lstStyle/>
          <a:p>
            <a:pPr algn="ctr"/>
            <a:r>
              <a:rPr lang="ru-RU" sz="105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  <a:endParaRPr lang="ru-RU" sz="105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6014670" y="3826214"/>
            <a:ext cx="1420267" cy="602491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4F81BD">
                  <a:tint val="99000"/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4F81BD">
                  <a:tint val="99000"/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4F81BD">
                  <a:tint val="99000"/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lIns="0" tIns="45688" rIns="0" bIns="45688" anchor="ctr" anchorCtr="0"/>
          <a:lstStyle/>
          <a:p>
            <a:pPr algn="ctr" defTabSz="914400"/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Региональное министерство экономики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14964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носка 1 (граница и черта) 12"/>
          <p:cNvSpPr/>
          <p:nvPr/>
        </p:nvSpPr>
        <p:spPr>
          <a:xfrm>
            <a:off x="7362923" y="3748868"/>
            <a:ext cx="2880321" cy="1687947"/>
          </a:xfrm>
          <a:prstGeom prst="accentBorderCallout1">
            <a:avLst>
              <a:gd name="adj1" fmla="val 48738"/>
              <a:gd name="adj2" fmla="val -3370"/>
              <a:gd name="adj3" fmla="val 49870"/>
              <a:gd name="adj4" fmla="val -100825"/>
            </a:avLst>
          </a:prstGeom>
          <a:ln w="6350">
            <a:solidFill>
              <a:schemeClr val="tx1">
                <a:alpha val="31000"/>
              </a:schemeClr>
            </a:solidFill>
            <a:prstDash val="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/>
          <a:lstStyle/>
          <a:p>
            <a:pPr marL="108000" indent="-108000" algn="just" fontAlgn="base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Оперативная координация взаимодействия участников</a:t>
            </a:r>
          </a:p>
          <a:p>
            <a:pPr marL="108000" indent="-108000" algn="just" fontAlgn="base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 консолидированного заказа</a:t>
            </a:r>
          </a:p>
          <a:p>
            <a:pPr marL="108000" indent="-108000" algn="just" fontAlgn="base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 использования МТР разными участниками</a:t>
            </a:r>
          </a:p>
          <a:p>
            <a:pPr marL="108000" indent="-108000" algn="just" fontAlgn="base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Курирование независимой оценки качества подготовки кадров </a:t>
            </a:r>
          </a:p>
          <a:p>
            <a:pPr marL="108000" indent="-108000" algn="just" fontAlgn="base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процесса подготовки кадров, подготовка </a:t>
            </a:r>
            <a:r>
              <a:rPr lang="ru-RU" sz="11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аналитических отчетов</a:t>
            </a:r>
            <a:endParaRPr lang="ru-RU" sz="11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Равнобедренный треугольник 60"/>
          <p:cNvSpPr/>
          <p:nvPr/>
        </p:nvSpPr>
        <p:spPr>
          <a:xfrm>
            <a:off x="1370938" y="2734549"/>
            <a:ext cx="5308958" cy="2985408"/>
          </a:xfrm>
          <a:prstGeom prst="triangl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solidFill>
              <a:srgbClr val="002060"/>
            </a:solidFill>
            <a:prstDash val="sys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cxnSp>
        <p:nvCxnSpPr>
          <p:cNvPr id="43" name="Прямая соединительная линия 42"/>
          <p:cNvCxnSpPr>
            <a:stCxn id="2" idx="0"/>
            <a:endCxn id="123" idx="4"/>
          </p:cNvCxnSpPr>
          <p:nvPr/>
        </p:nvCxnSpPr>
        <p:spPr>
          <a:xfrm flipV="1">
            <a:off x="4035902" y="2322515"/>
            <a:ext cx="0" cy="272991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модель </a:t>
            </a:r>
            <a:r>
              <a:rPr lang="ru-R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кадрового обеспечения </a:t>
            </a:r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 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2757902" y="1836415"/>
            <a:ext cx="2556000" cy="4861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kern="0" dirty="0">
                <a:solidFill>
                  <a:srgbClr val="FFFFFF"/>
                </a:solidFill>
                <a:latin typeface="Arial" charset="0"/>
              </a:rPr>
              <a:t>Глава региона России</a:t>
            </a:r>
          </a:p>
        </p:txBody>
      </p:sp>
      <p:cxnSp>
        <p:nvCxnSpPr>
          <p:cNvPr id="49" name="Прямая со стрелкой 48"/>
          <p:cNvCxnSpPr>
            <a:stCxn id="51" idx="0"/>
            <a:endCxn id="2" idx="4"/>
          </p:cNvCxnSpPr>
          <p:nvPr/>
        </p:nvCxnSpPr>
        <p:spPr>
          <a:xfrm flipV="1">
            <a:off x="4035902" y="3423506"/>
            <a:ext cx="0" cy="748371"/>
          </a:xfrm>
          <a:prstGeom prst="straightConnector1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2757902" y="2595506"/>
            <a:ext cx="2556000" cy="828000"/>
          </a:xfrm>
          <a:prstGeom prst="ellipse">
            <a:avLst/>
          </a:prstGeom>
          <a:solidFill>
            <a:srgbClr val="004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kern="0" dirty="0">
                <a:solidFill>
                  <a:srgbClr val="FFFFFF"/>
                </a:solidFill>
                <a:latin typeface="Arial" charset="0"/>
              </a:rPr>
              <a:t>Координационный </a:t>
            </a:r>
            <a:endParaRPr lang="ru-RU" sz="1400" b="1" kern="0" dirty="0" smtClean="0">
              <a:solidFill>
                <a:srgbClr val="FFFFFF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kern="0" dirty="0" smtClean="0">
                <a:solidFill>
                  <a:srgbClr val="FFFFFF"/>
                </a:solidFill>
                <a:latin typeface="Arial" charset="0"/>
              </a:rPr>
              <a:t>совет при  </a:t>
            </a:r>
            <a:r>
              <a:rPr lang="ru-RU" sz="1400" b="1" kern="0" dirty="0">
                <a:solidFill>
                  <a:srgbClr val="FFFFFF"/>
                </a:solidFill>
                <a:latin typeface="Arial" charset="0"/>
              </a:rPr>
              <a:t>главе </a:t>
            </a:r>
            <a:endParaRPr lang="ru-RU" sz="1400" b="1" kern="0" dirty="0" smtClean="0">
              <a:solidFill>
                <a:srgbClr val="FFFFFF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kern="0" dirty="0" smtClean="0">
                <a:solidFill>
                  <a:srgbClr val="FFFFFF"/>
                </a:solidFill>
                <a:latin typeface="Arial" charset="0"/>
              </a:rPr>
              <a:t>региона </a:t>
            </a:r>
            <a:r>
              <a:rPr lang="ru-RU" sz="1400" b="1" kern="0" dirty="0">
                <a:solidFill>
                  <a:srgbClr val="FFFFFF"/>
                </a:solidFill>
                <a:latin typeface="Arial" charset="0"/>
              </a:rPr>
              <a:t>России</a:t>
            </a:r>
          </a:p>
        </p:txBody>
      </p:sp>
      <p:sp>
        <p:nvSpPr>
          <p:cNvPr id="48" name="Овал 47"/>
          <p:cNvSpPr/>
          <p:nvPr/>
        </p:nvSpPr>
        <p:spPr>
          <a:xfrm>
            <a:off x="4798865" y="5179989"/>
            <a:ext cx="2196000" cy="828000"/>
          </a:xfrm>
          <a:prstGeom prst="ellipse">
            <a:avLst/>
          </a:prstGeom>
          <a:solidFill>
            <a:srgbClr val="004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kern="0" dirty="0">
                <a:solidFill>
                  <a:srgbClr val="FFFFFF"/>
                </a:solidFill>
                <a:latin typeface="Arial" charset="0"/>
              </a:rPr>
              <a:t>Исполнитель</a:t>
            </a:r>
          </a:p>
        </p:txBody>
      </p:sp>
      <p:sp>
        <p:nvSpPr>
          <p:cNvPr id="50" name="Овал 49"/>
          <p:cNvSpPr/>
          <p:nvPr/>
        </p:nvSpPr>
        <p:spPr>
          <a:xfrm>
            <a:off x="1047146" y="5161941"/>
            <a:ext cx="2196000" cy="828000"/>
          </a:xfrm>
          <a:prstGeom prst="ellipse">
            <a:avLst/>
          </a:prstGeom>
          <a:solidFill>
            <a:srgbClr val="004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kern="0" dirty="0">
                <a:solidFill>
                  <a:srgbClr val="FFFFFF"/>
                </a:solidFill>
                <a:latin typeface="Arial" charset="0"/>
              </a:rPr>
              <a:t>Заказчик</a:t>
            </a:r>
          </a:p>
        </p:txBody>
      </p:sp>
      <p:sp>
        <p:nvSpPr>
          <p:cNvPr id="51" name="Овал 50"/>
          <p:cNvSpPr/>
          <p:nvPr/>
        </p:nvSpPr>
        <p:spPr>
          <a:xfrm>
            <a:off x="2973902" y="4171877"/>
            <a:ext cx="2124000" cy="82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kern="0" dirty="0">
                <a:solidFill>
                  <a:srgbClr val="FFFFFF"/>
                </a:solidFill>
                <a:latin typeface="Arial" charset="0"/>
              </a:rPr>
              <a:t>Координатор</a:t>
            </a:r>
          </a:p>
        </p:txBody>
      </p:sp>
      <p:cxnSp>
        <p:nvCxnSpPr>
          <p:cNvPr id="45" name="Прямая со стрелкой 44"/>
          <p:cNvCxnSpPr>
            <a:stCxn id="50" idx="7"/>
            <a:endCxn id="51" idx="3"/>
          </p:cNvCxnSpPr>
          <p:nvPr/>
        </p:nvCxnSpPr>
        <p:spPr>
          <a:xfrm flipV="1">
            <a:off x="2921549" y="4878619"/>
            <a:ext cx="363406" cy="404580"/>
          </a:xfrm>
          <a:prstGeom prst="straightConnector1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51" idx="5"/>
            <a:endCxn id="48" idx="1"/>
          </p:cNvCxnSpPr>
          <p:nvPr/>
        </p:nvCxnSpPr>
        <p:spPr>
          <a:xfrm>
            <a:off x="4786849" y="4878619"/>
            <a:ext cx="333613" cy="422628"/>
          </a:xfrm>
          <a:prstGeom prst="straightConnector1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2201752" y="6183295"/>
            <a:ext cx="1241586" cy="4320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050" kern="0" dirty="0">
              <a:latin typeface="Arial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129744" y="6261192"/>
            <a:ext cx="1241586" cy="4320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050" kern="0" dirty="0">
              <a:latin typeface="Arial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057736" y="6339089"/>
            <a:ext cx="1241586" cy="4320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050" kern="0" dirty="0">
                <a:latin typeface="Arial" charset="0"/>
              </a:rPr>
              <a:t>Предприятия-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050" kern="0" dirty="0">
                <a:latin typeface="Arial" charset="0"/>
              </a:rPr>
              <a:t>работодатели </a:t>
            </a:r>
          </a:p>
        </p:txBody>
      </p:sp>
      <p:sp>
        <p:nvSpPr>
          <p:cNvPr id="86" name="Прямоугольник с одним вырезанным углом 85"/>
          <p:cNvSpPr/>
          <p:nvPr/>
        </p:nvSpPr>
        <p:spPr>
          <a:xfrm>
            <a:off x="435239" y="6203602"/>
            <a:ext cx="1527086" cy="547203"/>
          </a:xfrm>
          <a:prstGeom prst="snip1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050" kern="0" dirty="0">
                <a:latin typeface="Arial" charset="0"/>
              </a:rPr>
              <a:t>Региональные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050" kern="0" dirty="0">
                <a:latin typeface="Arial" charset="0"/>
              </a:rPr>
              <a:t>институты развития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050" kern="0" dirty="0">
                <a:latin typeface="Arial" charset="0"/>
              </a:rPr>
              <a:t>(корпорации развития)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4365326" y="6156895"/>
            <a:ext cx="1242000" cy="5614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336468" y="6201703"/>
            <a:ext cx="1218294" cy="6122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t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Блок-схема: документ 88"/>
          <p:cNvSpPr/>
          <p:nvPr/>
        </p:nvSpPr>
        <p:spPr>
          <a:xfrm>
            <a:off x="4390964" y="6411096"/>
            <a:ext cx="1125381" cy="360040"/>
          </a:xfrm>
          <a:prstGeom prst="flowChartDocument">
            <a:avLst/>
          </a:prstGeom>
          <a:solidFill>
            <a:schemeClr val="bg1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704620" y="6156895"/>
            <a:ext cx="1242000" cy="5614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674149" y="6201703"/>
            <a:ext cx="1225721" cy="6122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Блок-схема: документ 91"/>
          <p:cNvSpPr/>
          <p:nvPr/>
        </p:nvSpPr>
        <p:spPr>
          <a:xfrm>
            <a:off x="5736072" y="6434150"/>
            <a:ext cx="1125381" cy="360040"/>
          </a:xfrm>
          <a:prstGeom prst="flowChartDocument">
            <a:avLst/>
          </a:prstGeom>
          <a:solidFill>
            <a:schemeClr val="bg1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039013" y="6156895"/>
            <a:ext cx="1116000" cy="57682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008543" y="6212766"/>
            <a:ext cx="1077270" cy="6011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ДПО</a:t>
            </a: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Выноска 1 (граница и черта) 43"/>
          <p:cNvSpPr/>
          <p:nvPr/>
        </p:nvSpPr>
        <p:spPr>
          <a:xfrm flipH="1">
            <a:off x="7362923" y="1810666"/>
            <a:ext cx="2880321" cy="1569680"/>
          </a:xfrm>
          <a:prstGeom prst="accentBorderCallout1">
            <a:avLst>
              <a:gd name="adj1" fmla="val 74421"/>
              <a:gd name="adj2" fmla="val 102945"/>
              <a:gd name="adj3" fmla="val 75279"/>
              <a:gd name="adj4" fmla="val 173584"/>
            </a:avLst>
          </a:prstGeom>
          <a:ln w="6350">
            <a:solidFill>
              <a:schemeClr val="tx1">
                <a:alpha val="31000"/>
              </a:schemeClr>
            </a:solidFill>
            <a:prstDash val="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/>
          <a:lstStyle/>
          <a:p>
            <a:pPr marL="108000" indent="-108000" algn="just" fontAlgn="base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решений по межведомственным вопросам</a:t>
            </a:r>
          </a:p>
          <a:p>
            <a:pPr marL="108000" indent="-108000" algn="just" fontAlgn="base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конфликтных ситуаций</a:t>
            </a:r>
          </a:p>
          <a:p>
            <a:pPr marL="108000" indent="-108000" algn="just" fontAlgn="base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предложений по назначению координатора </a:t>
            </a:r>
          </a:p>
          <a:p>
            <a:pPr marL="108000" indent="-108000" algn="just" fontAlgn="base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предложений по распределению финансирования</a:t>
            </a:r>
          </a:p>
          <a:p>
            <a:pPr marL="108000" indent="-108000" algn="just" fontAlgn="base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предложений по внесению изменений в нормативно-правовые акты </a:t>
            </a:r>
          </a:p>
        </p:txBody>
      </p:sp>
    </p:spTree>
    <p:extLst>
      <p:ext uri="{BB962C8B-B14F-4D97-AF65-F5344CB8AC3E}">
        <p14:creationId xmlns:p14="http://schemas.microsoft.com/office/powerpoint/2010/main" xmlns="" val="16513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</a:t>
            </a:r>
            <a:r>
              <a:rPr lang="ru-R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кадрового </a:t>
            </a:r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</a:t>
            </a:r>
            <a:r>
              <a:rPr lang="ru-R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опыт реализации проекта по дуальному образованию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78954" y="3078906"/>
            <a:ext cx="2810662" cy="1708095"/>
          </a:xfrm>
          <a:prstGeom prst="rect">
            <a:avLst/>
          </a:prstGeom>
          <a:noFill/>
        </p:spPr>
        <p:txBody>
          <a:bodyPr wrap="square" lIns="91375" tIns="45688" rIns="91375" bIns="45688" rtlCol="0">
            <a:spAutoFit/>
          </a:bodyPr>
          <a:lstStyle/>
          <a:p>
            <a:pPr marL="171329" indent="-171329" defTabSz="9144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современной МТБ</a:t>
            </a: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329" indent="-171329" defTabSz="9144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мастеров производственного обучения на площадках </a:t>
            </a: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работодателей</a:t>
            </a:r>
          </a:p>
          <a:p>
            <a:pPr marL="171329" indent="-171329" defTabSz="91440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Подготовка/переподготовка преподавателей СПО  </a:t>
            </a: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329" indent="-171329" defTabSz="9144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образовательных программ </a:t>
            </a: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инженерных и рабочих кадров) при 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участии </a:t>
            </a: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работодателей </a:t>
            </a: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329" indent="-171329" defTabSz="914400">
              <a:buFont typeface="Arial" panose="020B0604020202020204" pitchFamily="34" charset="0"/>
              <a:buChar char="•"/>
            </a:pP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407647" y="4855495"/>
            <a:ext cx="2657659" cy="1103731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/>
        </p:spPr>
        <p:txBody>
          <a:bodyPr anchor="ctr" anchorCtr="0"/>
          <a:lstStyle/>
          <a:p>
            <a:pPr algn="ctr" defTabSz="914400"/>
            <a:r>
              <a:rPr lang="ru-RU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потребности в кадрах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641369" y="4831968"/>
            <a:ext cx="2657659" cy="1127257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/>
        </p:spPr>
        <p:txBody>
          <a:bodyPr anchor="ctr" anchorCtr="0"/>
          <a:lstStyle/>
          <a:p>
            <a:pPr algn="ctr" defTabSz="914400"/>
            <a:r>
              <a:rPr lang="ru-RU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качества </a:t>
            </a:r>
            <a:r>
              <a:rPr lang="ru-RU" sz="14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  <a:endParaRPr lang="ru-RU" sz="14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94172" y="1975175"/>
            <a:ext cx="2808312" cy="1103731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/>
        </p:spPr>
        <p:txBody>
          <a:bodyPr anchor="ctr" anchorCtr="0"/>
          <a:lstStyle/>
          <a:p>
            <a:pPr lvl="0" algn="ctr" defTabSz="914400">
              <a:defRPr/>
            </a:pPr>
            <a:r>
              <a:rPr lang="ru-RU" sz="14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ориентация</a:t>
            </a:r>
            <a:endParaRPr lang="ru-RU" sz="1400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978547" y="1975174"/>
            <a:ext cx="2811066" cy="1103731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/>
        </p:spPr>
        <p:txBody>
          <a:bodyPr anchor="ctr" anchorCtr="0"/>
          <a:lstStyle/>
          <a:p>
            <a:pPr algn="ctr" defTabSz="914400"/>
            <a:r>
              <a:rPr lang="ru-RU" sz="14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</a:t>
            </a:r>
            <a:r>
              <a:rPr lang="ru-RU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</a:p>
        </p:txBody>
      </p:sp>
      <p:sp>
        <p:nvSpPr>
          <p:cNvPr id="59" name="Скругленный прямоугольник 4"/>
          <p:cNvSpPr/>
          <p:nvPr/>
        </p:nvSpPr>
        <p:spPr>
          <a:xfrm>
            <a:off x="3051245" y="2049726"/>
            <a:ext cx="2129418" cy="98928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182433" marR="0" lvl="1" indent="-98356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2237479" y="4658890"/>
            <a:ext cx="431933" cy="393210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algn="ctr" defTabSz="914400"/>
            <a:r>
              <a:rPr lang="ru-RU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Овал 60"/>
          <p:cNvSpPr/>
          <p:nvPr/>
        </p:nvSpPr>
        <p:spPr>
          <a:xfrm>
            <a:off x="378148" y="1782762"/>
            <a:ext cx="406522" cy="394341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Овал 61"/>
          <p:cNvSpPr/>
          <p:nvPr/>
        </p:nvSpPr>
        <p:spPr>
          <a:xfrm>
            <a:off x="5447315" y="4658890"/>
            <a:ext cx="403441" cy="406720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algn="ctr" defTabSz="914400"/>
            <a:r>
              <a:rPr lang="ru-RU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3" name="Стрелка вниз 62"/>
          <p:cNvSpPr/>
          <p:nvPr/>
        </p:nvSpPr>
        <p:spPr>
          <a:xfrm rot="10800000">
            <a:off x="2918134" y="3102776"/>
            <a:ext cx="340334" cy="1729191"/>
          </a:xfrm>
          <a:prstGeom prst="downArrow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algn="ctr" defTabSz="914400"/>
            <a:endParaRPr lang="ru-RU" sz="18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трелка вниз 63"/>
          <p:cNvSpPr/>
          <p:nvPr/>
        </p:nvSpPr>
        <p:spPr>
          <a:xfrm>
            <a:off x="7506940" y="3102778"/>
            <a:ext cx="350968" cy="1684223"/>
          </a:xfrm>
          <a:prstGeom prst="downArrow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algn="ctr" defTabSz="914400"/>
            <a:endParaRPr lang="ru-RU" sz="18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Стрелка вниз 64"/>
          <p:cNvSpPr/>
          <p:nvPr/>
        </p:nvSpPr>
        <p:spPr>
          <a:xfrm rot="16200000">
            <a:off x="6929884" y="2286702"/>
            <a:ext cx="350749" cy="515332"/>
          </a:xfrm>
          <a:prstGeom prst="downArrow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Скругленный прямоугольник 4"/>
          <p:cNvSpPr/>
          <p:nvPr/>
        </p:nvSpPr>
        <p:spPr>
          <a:xfrm>
            <a:off x="7331904" y="1782762"/>
            <a:ext cx="1781962" cy="31174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5688" tIns="45688" rIns="45688" bIns="45688" numCol="1" spcCol="1270" anchor="ctr" anchorCtr="0">
            <a:noAutofit/>
          </a:bodyPr>
          <a:lstStyle/>
          <a:p>
            <a:pPr marL="0" marR="0" lvl="0" indent="0" algn="ctr" defTabSz="2538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Переподготовка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362924" y="1975174"/>
            <a:ext cx="2811066" cy="1103731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/>
        </p:spPr>
        <p:txBody>
          <a:bodyPr anchor="ctr" anchorCtr="0"/>
          <a:lstStyle/>
          <a:p>
            <a:pPr algn="ctr" defTabSz="914400"/>
            <a:r>
              <a:rPr lang="ru-RU" sz="13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и </a:t>
            </a:r>
            <a:r>
              <a:rPr lang="ru-RU" sz="13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переподготовка  будущих работников предприятий на современном высокотехнологичном </a:t>
            </a:r>
            <a:r>
              <a:rPr lang="ru-RU" sz="13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оборудовании</a:t>
            </a:r>
            <a:endParaRPr lang="ru-RU" sz="13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7074892" y="1782762"/>
            <a:ext cx="437397" cy="402711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algn="ctr" defTabSz="914400"/>
            <a:r>
              <a:rPr lang="ru-RU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903971" y="3294930"/>
            <a:ext cx="1270020" cy="430823"/>
          </a:xfrm>
          <a:prstGeom prst="rect">
            <a:avLst/>
          </a:prstGeom>
          <a:noFill/>
          <a:ln>
            <a:noFill/>
          </a:ln>
        </p:spPr>
        <p:txBody>
          <a:bodyPr wrap="square" lIns="91375" tIns="45688" rIns="91375" bIns="45688" rtlCol="0">
            <a:spAutoFit/>
          </a:bodyPr>
          <a:lstStyle/>
          <a:p>
            <a:pPr defTabSz="914400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903971" y="3988508"/>
            <a:ext cx="1483289" cy="430823"/>
          </a:xfrm>
          <a:prstGeom prst="rect">
            <a:avLst/>
          </a:prstGeom>
          <a:noFill/>
          <a:ln>
            <a:noFill/>
          </a:ln>
        </p:spPr>
        <p:txBody>
          <a:bodyPr wrap="square" lIns="91375" tIns="45688" rIns="91375" bIns="45688" rtlCol="0">
            <a:spAutoFit/>
          </a:bodyPr>
          <a:lstStyle>
            <a:defPPr>
              <a:defRPr lang="ru-RU"/>
            </a:defPPr>
            <a:lvl1pPr defTabSz="914400">
              <a:defRPr sz="1200">
                <a:solidFill>
                  <a:srgbClr val="1F497D"/>
                </a:solidFill>
                <a:latin typeface="Calibri"/>
              </a:defRPr>
            </a:lvl1pPr>
          </a:lstStyle>
          <a:p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экономику региона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1410" y="3102778"/>
            <a:ext cx="2336724" cy="1061765"/>
          </a:xfrm>
          <a:prstGeom prst="rect">
            <a:avLst/>
          </a:prstGeom>
          <a:noFill/>
        </p:spPr>
        <p:txBody>
          <a:bodyPr wrap="square" lIns="91375" tIns="45688" rIns="91375" bIns="45688" rtlCol="0">
            <a:spAutoFit/>
          </a:bodyPr>
          <a:lstStyle>
            <a:defPPr>
              <a:defRPr lang="ru-RU"/>
            </a:defPPr>
            <a:lvl1pPr marL="171329" indent="-171329" defTabSz="914400">
              <a:buFont typeface="Arial" panose="020B0604020202020204" pitchFamily="34" charset="0"/>
              <a:buChar char="•"/>
              <a:defRPr sz="1200">
                <a:solidFill>
                  <a:srgbClr val="1F497D"/>
                </a:solidFill>
                <a:latin typeface="Calibri"/>
              </a:defRPr>
            </a:lvl1pPr>
          </a:lstStyle>
          <a:p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от системы профориентации </a:t>
            </a: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 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системе непрерывной </a:t>
            </a: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(</a:t>
            </a:r>
            <a:r>
              <a:rPr lang="ru-RU" sz="105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профнавигация</a:t>
            </a: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профессионального  выбора на 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протяжении всей жизни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414516" y="5959226"/>
            <a:ext cx="2639206" cy="1061765"/>
          </a:xfrm>
          <a:prstGeom prst="rect">
            <a:avLst/>
          </a:prstGeom>
          <a:noFill/>
        </p:spPr>
        <p:txBody>
          <a:bodyPr wrap="square" lIns="91375" tIns="45688" rIns="91375" bIns="45688" rtlCol="0">
            <a:spAutoFit/>
          </a:bodyPr>
          <a:lstStyle>
            <a:defPPr>
              <a:defRPr lang="ru-RU"/>
            </a:defPPr>
            <a:lvl1pPr marL="171329" indent="-171329" defTabSz="914400">
              <a:buFont typeface="Arial" panose="020B0604020202020204" pitchFamily="34" charset="0"/>
              <a:buChar char="•"/>
              <a:defRPr sz="10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Госзаказ на подготовку кадров с приоритетом ведущих и перспективных отраслей экономики.</a:t>
            </a:r>
          </a:p>
          <a:p>
            <a:r>
              <a:rPr lang="ru-RU" dirty="0"/>
              <a:t>Стратегия Холдинга/ Предприятия</a:t>
            </a:r>
          </a:p>
          <a:p>
            <a:r>
              <a:rPr lang="ru-RU" dirty="0"/>
              <a:t>Стратегия Отрасли</a:t>
            </a:r>
          </a:p>
          <a:p>
            <a:r>
              <a:rPr lang="ru-RU" dirty="0"/>
              <a:t>Стратегия Региона</a:t>
            </a:r>
          </a:p>
        </p:txBody>
      </p:sp>
      <p:sp>
        <p:nvSpPr>
          <p:cNvPr id="75" name="Овал 74"/>
          <p:cNvSpPr/>
          <p:nvPr/>
        </p:nvSpPr>
        <p:spPr>
          <a:xfrm>
            <a:off x="3763337" y="1782762"/>
            <a:ext cx="431235" cy="420213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algn="ctr" defTabSz="914400"/>
            <a:r>
              <a:rPr lang="ru-RU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6" name="Стрелка вниз 75"/>
          <p:cNvSpPr/>
          <p:nvPr/>
        </p:nvSpPr>
        <p:spPr>
          <a:xfrm rot="16200000">
            <a:off x="3548099" y="2319271"/>
            <a:ext cx="345566" cy="515332"/>
          </a:xfrm>
          <a:prstGeom prst="downArrow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Соединительная линия уступом 78"/>
          <p:cNvCxnSpPr/>
          <p:nvPr/>
        </p:nvCxnSpPr>
        <p:spPr>
          <a:xfrm rot="16200000" flipH="1">
            <a:off x="8625325" y="3202271"/>
            <a:ext cx="395882" cy="14915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>
            <a:endCxn id="72" idx="1"/>
          </p:cNvCxnSpPr>
          <p:nvPr/>
        </p:nvCxnSpPr>
        <p:spPr>
          <a:xfrm rot="16200000" flipH="1">
            <a:off x="8393427" y="3693376"/>
            <a:ext cx="865808" cy="1552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625481" y="5959226"/>
            <a:ext cx="2673547" cy="769377"/>
          </a:xfrm>
          <a:prstGeom prst="rect">
            <a:avLst/>
          </a:prstGeom>
          <a:noFill/>
        </p:spPr>
        <p:txBody>
          <a:bodyPr wrap="square" lIns="91375" tIns="45688" rIns="91375" bIns="45688" rtlCol="0">
            <a:spAutoFit/>
          </a:bodyPr>
          <a:lstStyle/>
          <a:p>
            <a:pPr marL="171329" indent="-171329" defTabSz="9144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качества подготовки кадров</a:t>
            </a:r>
          </a:p>
          <a:p>
            <a:pPr marL="171329" indent="-171329" defTabSz="9144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карьерного трека выпускников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Стрелка вниз 115"/>
          <p:cNvSpPr/>
          <p:nvPr/>
        </p:nvSpPr>
        <p:spPr>
          <a:xfrm rot="5400000">
            <a:off x="5175370" y="5136400"/>
            <a:ext cx="345566" cy="515332"/>
          </a:xfrm>
          <a:prstGeom prst="downArrow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Стрелка вправо 62"/>
          <p:cNvSpPr/>
          <p:nvPr/>
        </p:nvSpPr>
        <p:spPr>
          <a:xfrm>
            <a:off x="2899430" y="3090900"/>
            <a:ext cx="4546948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400"/>
            <a:endParaRPr lang="ru-RU" sz="20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Ключевые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положения: информационное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материально-техническое обеспечение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690612" y="2677175"/>
            <a:ext cx="3528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defTabSz="914400"/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доступа учащихся </a:t>
            </a: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преподавателей к современной учебно-методической базе и высокотехнологичному оборудованию на 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любой из доступных площадок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434932" y="2677175"/>
            <a:ext cx="2880319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just" defTabSz="914400"/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Аудит МТБ региона</a:t>
            </a:r>
          </a:p>
          <a:p>
            <a:pPr algn="just" defTabSz="914400"/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Учебные лаборатории, площадки на предприятиях, ресурсные центры</a:t>
            </a:r>
          </a:p>
          <a:p>
            <a:pPr algn="just" defTabSz="914400"/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Современные учебно-методические материалы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33134" y="2677175"/>
            <a:ext cx="2539484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defTabSz="914400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качественной материально-технической базой для реализации образовательного процесса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21893" y="2677175"/>
            <a:ext cx="410977" cy="1080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400"/>
            <a:r>
              <a:rPr lang="ru-RU" sz="1600" b="1" i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600" b="1" i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05744" y="1362324"/>
            <a:ext cx="745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 u="sng"/>
            </a:lvl1pPr>
          </a:lstStyle>
          <a:p>
            <a:pPr defTabSz="914400"/>
            <a:r>
              <a:rPr lang="ru-RU" sz="1600" u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Суть:</a:t>
            </a:r>
            <a:endParaRPr lang="ru-RU" sz="1600" u="non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62924" y="1351168"/>
            <a:ext cx="2774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(примеры):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98228" y="1353845"/>
            <a:ext cx="1391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 u="sng"/>
            </a:lvl1pPr>
          </a:lstStyle>
          <a:p>
            <a:pPr defTabSz="914400"/>
            <a:r>
              <a:rPr lang="ru-RU" sz="1600" u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Положение:</a:t>
            </a:r>
            <a:endParaRPr lang="ru-RU" sz="1600" u="non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трелка вправо 50"/>
          <p:cNvSpPr/>
          <p:nvPr/>
        </p:nvSpPr>
        <p:spPr>
          <a:xfrm>
            <a:off x="2292564" y="4535441"/>
            <a:ext cx="5171298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400"/>
            <a:endParaRPr lang="ru-RU" sz="20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50354" y="4212799"/>
            <a:ext cx="2539748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defTabSz="914400"/>
            <a:r>
              <a:rPr lang="ru-RU" sz="1200" b="1" kern="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информационной прозрачности региональной модели кадрового обеспечения промышленного роста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21861" y="4198256"/>
            <a:ext cx="428493" cy="1080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400"/>
            <a:r>
              <a:rPr lang="ru-RU" sz="1600" b="1" i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600" b="1" i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08096" y="4212798"/>
            <a:ext cx="3528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defTabSz="914400"/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свободного 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удобного доступа заинтересованных лиц 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о внедрении региональной модели кадрового обеспечения промышленного роста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446378" y="4176178"/>
            <a:ext cx="2886358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defTabSz="914400"/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Информационный портал министерства образования 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науки субъекта 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</a:t>
            </a:r>
            <a:endParaRPr lang="ru-RU" sz="12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Порядок предоставления информации по запросу</a:t>
            </a:r>
            <a:endParaRPr lang="ru-RU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9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16" y="1620391"/>
            <a:ext cx="10463783" cy="533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1"/>
          <p:cNvSpPr>
            <a:spLocks noGrp="1"/>
          </p:cNvSpPr>
          <p:nvPr>
            <p:ph type="title"/>
          </p:nvPr>
        </p:nvSpPr>
        <p:spPr>
          <a:xfrm>
            <a:off x="2322364" y="180231"/>
            <a:ext cx="6840760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Типовая схема внедрения стандарта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07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Цели и задачи стандарта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22139" y="1188343"/>
            <a:ext cx="9577089" cy="50321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стандарта</a:t>
            </a:r>
            <a:r>
              <a:rPr lang="ru-RU" sz="1800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</a:t>
            </a:r>
            <a:r>
              <a:rPr lang="ru-RU" sz="1800" kern="0" dirty="0">
                <a:latin typeface="Arial" panose="020B0604020202020204" pitchFamily="34" charset="0"/>
                <a:cs typeface="Arial" panose="020B0604020202020204" pitchFamily="34" charset="0"/>
              </a:rPr>
              <a:t>минимально необходимый набор </a:t>
            </a:r>
            <a:r>
              <a:rPr lang="ru-RU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принципов и инструментов для обеспечения </a:t>
            </a:r>
            <a:r>
              <a:rPr lang="ru-RU" sz="1800" kern="0" dirty="0">
                <a:latin typeface="Arial" panose="020B0604020202020204" pitchFamily="34" charset="0"/>
                <a:cs typeface="Arial" panose="020B0604020202020204" pitchFamily="34" charset="0"/>
              </a:rPr>
              <a:t>потребности промышленности (экономики) региона в </a:t>
            </a:r>
            <a:r>
              <a:rPr lang="ru-RU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высококвалифицированных кадрах и способствовать их внедрению в субъектах РФ.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процессов подготовки кадров для экономики региона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стандарта для оценки и контроля эффективности субъектов реализации кадровой политики в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регионе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механизмов совершенствования систем СПО, ВО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*,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ДПО, а также дополнительного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подготовки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кадров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мировыми стандартами и требованиями работодателей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Систематизация основных положений, механизмов и инструментов обеспечения кадрами региональной промышленности (экономики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). Тиражирование лучших практик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140" y="7176040"/>
            <a:ext cx="51193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Среднее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 и высшее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4624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Границы внедрения стандарта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180" y="1548383"/>
            <a:ext cx="95050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илотная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апробация стандарта предусматривает определение границ внедрения Стандарта, отражающих текущую и перспективную потребность региона в кадровом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обеспечении: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стейкхолдеров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(«заказчиков») подготовки кадров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ключевых действующих предприятий (работодателей) и субъектов инвестиционной деятельности (потенциальных работодателей), наиболее значимых или критичных для региональной экономики.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10-15 наиболее значимых для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стейколдеров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востребованных и перспективных компетенций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на которых будут сосредоточены усилия по внедрению механизмов, предусмотренных Стандартом. Перечень востребованных и перспективных профессий может формироваться с учетом профессий, вошедших в «50 наиболее востребованных на рынке труда, новых и перспективных профессий, требующих среднего профессионального образования», при этом должен включать инженерные профессии и специализации, а также 1-2 новых для региона профессий.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опорных образовательных организаций СПО, ВО и ДПО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участвующих в реализации модели.</a:t>
            </a:r>
          </a:p>
        </p:txBody>
      </p:sp>
    </p:spTree>
    <p:extLst>
      <p:ext uri="{BB962C8B-B14F-4D97-AF65-F5344CB8AC3E}">
        <p14:creationId xmlns:p14="http://schemas.microsoft.com/office/powerpoint/2010/main" xmlns="" val="42766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62" b="33638"/>
          <a:stretch/>
        </p:blipFill>
        <p:spPr bwMode="auto">
          <a:xfrm>
            <a:off x="1458268" y="1620391"/>
            <a:ext cx="8231535" cy="545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1"/>
          <p:cNvSpPr>
            <a:spLocks noGrp="1"/>
          </p:cNvSpPr>
          <p:nvPr>
            <p:ph type="title"/>
          </p:nvPr>
        </p:nvSpPr>
        <p:spPr>
          <a:xfrm>
            <a:off x="2322364" y="180231"/>
            <a:ext cx="6840760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Типовая схема внедрения стандарта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178348" y="2628503"/>
            <a:ext cx="1224136" cy="41044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5174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Предпосылки разработки </a:t>
            </a:r>
            <a:r>
              <a:rPr lang="ru-R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1535487"/>
            <a:ext cx="9559676" cy="54855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kern="0" dirty="0">
                <a:latin typeface="Arial" panose="020B0604020202020204" pitchFamily="34" charset="0"/>
                <a:cs typeface="Arial" panose="020B0604020202020204" pitchFamily="34" charset="0"/>
              </a:rPr>
              <a:t>Стандарт кадрового обеспечения промышленного роста региона </a:t>
            </a:r>
            <a:r>
              <a:rPr lang="ru-RU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разрабатывается </a:t>
            </a:r>
            <a:r>
              <a:rPr lang="ru-RU" sz="1800" kern="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пунктом 16 раздела I протокола заседания Правительственной комиссии по </a:t>
            </a:r>
            <a:r>
              <a:rPr lang="ru-RU" sz="1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импортозамещению</a:t>
            </a:r>
            <a:r>
              <a:rPr lang="ru-RU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 от 3 октября 2015 г. № 2</a:t>
            </a:r>
            <a:r>
              <a:rPr lang="ru-RU" sz="1800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ru-RU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kern="0" dirty="0">
                <a:latin typeface="Arial" panose="020B0604020202020204" pitchFamily="34" charset="0"/>
                <a:cs typeface="Arial" panose="020B0604020202020204" pitchFamily="34" charset="0"/>
              </a:rPr>
              <a:t>Рекомендовать органам исполнительной власти субъектов Российской Федерации совместно с </a:t>
            </a:r>
            <a:r>
              <a:rPr lang="ru-RU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800" kern="0" dirty="0">
                <a:latin typeface="Arial" panose="020B0604020202020204" pitchFamily="34" charset="0"/>
                <a:cs typeface="Arial" panose="020B0604020202020204" pitchFamily="34" charset="0"/>
              </a:rPr>
              <a:t> России, союзом «Агентство развития профессиональных сообществ и рабочих кадров «</a:t>
            </a:r>
            <a:r>
              <a:rPr lang="ru-RU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1800" kern="0" dirty="0">
                <a:latin typeface="Arial" panose="020B0604020202020204" pitchFamily="34" charset="0"/>
                <a:cs typeface="Arial" panose="020B0604020202020204" pitchFamily="34" charset="0"/>
              </a:rPr>
              <a:t> Россия», автономной некоммерческой организации «Агентство стратегических инициатив по продвижению новых проектов» проработать вопрос внедрения </a:t>
            </a:r>
            <a:r>
              <a:rPr lang="ru-RU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регионального стандарта кадрового обеспечения промышленного роста</a:t>
            </a:r>
            <a:r>
              <a:rPr lang="ru-RU" sz="1800" kern="0" dirty="0">
                <a:latin typeface="Arial" panose="020B0604020202020204" pitchFamily="34" charset="0"/>
                <a:cs typeface="Arial" panose="020B0604020202020204" pitchFamily="34" charset="0"/>
              </a:rPr>
              <a:t>, включающего в себя механизмы обеспечения высокотехнологичных отраслей промышленности по сквозным рабочим профессиям на основе международных стандартов подготовки кадров, внедрение элементов системы дуального обучения и системы мониторинга качества подготовки кадров</a:t>
            </a:r>
            <a:r>
              <a:rPr lang="ru-RU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http://static.wixstatic.com/media/b68952_c63392d8406a4465bf64cc27656f3d8f.jpg_srz_6167_2984_85_22_0.50_1.20_0.00_jpg_sr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1" r="7163"/>
          <a:stretch/>
        </p:blipFill>
        <p:spPr bwMode="auto">
          <a:xfrm>
            <a:off x="666180" y="5730151"/>
            <a:ext cx="1728193" cy="9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malina.am/UploadFiles/series/Part/7963/101f07b3-709e-4feb-9d94-7f98ae72ea7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14" t="3999" r="12436" b="3453"/>
          <a:stretch/>
        </p:blipFill>
        <p:spPr bwMode="auto">
          <a:xfrm>
            <a:off x="3385273" y="6015062"/>
            <a:ext cx="1169339" cy="88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7847" y="5952239"/>
            <a:ext cx="1881381" cy="940691"/>
          </a:xfrm>
          <a:prstGeom prst="rect">
            <a:avLst/>
          </a:prstGeom>
        </p:spPr>
      </p:pic>
      <p:pic>
        <p:nvPicPr>
          <p:cNvPr id="14" name="Picture 4" descr="http://static.wixstatic.com/media/b68952_c63392d8406a4465bf64cc27656f3d8f.jpg_srz_6167_2984_85_22_0.50_1.20_0.00_jpg_sr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1" r="7163"/>
          <a:stretch/>
        </p:blipFill>
        <p:spPr bwMode="auto">
          <a:xfrm>
            <a:off x="450155" y="5580831"/>
            <a:ext cx="2448273" cy="138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/>
          <a:srcRect/>
          <a:stretch/>
        </p:blipFill>
        <p:spPr>
          <a:xfrm>
            <a:off x="6714852" y="5931292"/>
            <a:ext cx="1221229" cy="10176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6166" y="6393929"/>
            <a:ext cx="1988686" cy="3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20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основных положений стандарта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6140" y="1579625"/>
            <a:ext cx="3371402" cy="2128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Прогнозирование потребности в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кадрах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Навигация по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востребованным и перспективным профессиям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Практико-ориентированное (дуальное) профессиональное обучение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Инженерная подготовка в вузах с учетом требований работодателей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6140" y="4560205"/>
            <a:ext cx="2398433" cy="2400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стратегии кадрового обеспечения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уровне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высшего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должностного лица субъекта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координатора процесса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нормативно-правовых актов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67276" y="4716735"/>
            <a:ext cx="2664000" cy="2026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доступной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учебно-методической и материально-технической базой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реализации образовательного процесса </a:t>
            </a:r>
            <a:endParaRPr lang="ru-RU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прозрачности принятия управленческих решений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04573" y="4560205"/>
            <a:ext cx="2243937" cy="24006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условий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1489" y="4560205"/>
            <a:ext cx="2285491" cy="23804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Информационное, материально-техническое обеспечение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77543" y="1692399"/>
            <a:ext cx="3312368" cy="1928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Реализация ключевых элементов региональной модели кадрового обеспечения 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948510" y="5724847"/>
            <a:ext cx="632979" cy="0"/>
          </a:xfrm>
          <a:prstGeom prst="straightConnector1">
            <a:avLst/>
          </a:prstGeom>
          <a:ln w="3175">
            <a:solidFill>
              <a:schemeClr val="tx2"/>
            </a:solidFill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1" idx="0"/>
          </p:cNvCxnSpPr>
          <p:nvPr/>
        </p:nvCxnSpPr>
        <p:spPr>
          <a:xfrm flipH="1" flipV="1">
            <a:off x="5521571" y="3620730"/>
            <a:ext cx="1202664" cy="939475"/>
          </a:xfrm>
          <a:prstGeom prst="straightConnector1">
            <a:avLst/>
          </a:prstGeom>
          <a:ln w="3175">
            <a:solidFill>
              <a:schemeClr val="tx2"/>
            </a:solidFill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0" idx="0"/>
          </p:cNvCxnSpPr>
          <p:nvPr/>
        </p:nvCxnSpPr>
        <p:spPr>
          <a:xfrm flipV="1">
            <a:off x="3826542" y="3620730"/>
            <a:ext cx="1201051" cy="939475"/>
          </a:xfrm>
          <a:prstGeom prst="straightConnector1">
            <a:avLst/>
          </a:prstGeom>
          <a:ln w="3175">
            <a:solidFill>
              <a:schemeClr val="tx2"/>
            </a:solidFill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002885" y="1548383"/>
            <a:ext cx="3528391" cy="2177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Повышение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квалификации педагогических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кадров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Независимая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оценка качества подготовки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кадров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Мониторинг трудоустройства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выпускников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26325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Организационная модель реализации проекта и участие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стейкхолдеров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861" y="3060551"/>
            <a:ext cx="895333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Агентство курирует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на всех этапах его реализации; на первоначальном этапе также обеспечивает непосредственную разработку с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тандарта </a:t>
            </a:r>
          </a:p>
          <a:p>
            <a:pPr marL="285750" indent="-285750" algn="just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участник проекта будет выполнять свою функцию, в которой будет заинтересован на каждом этапе (Союз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Россия», РОИВ, ФОИВ*, Глава субъекта, Профессиональные организации, Отраслевые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Региональные бизнес-структуры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Федеральные корпорации,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Общественные представители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Агентства, Координатор)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оценке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результативности внедрения стандарта ключевая роль у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Союза «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Россия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региональных предприятий-работодателей, общественных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предпринимательских объединений региона</a:t>
            </a:r>
          </a:p>
          <a:p>
            <a:pPr marL="285750" indent="-285750" algn="just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результатам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пилотного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внедрения с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тандарта проводится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его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эффективности, доработка, и, в случае целесообразности, массовое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тиражирование на все регионы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4212" y="1364297"/>
            <a:ext cx="339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проекта: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980958" y="1859763"/>
            <a:ext cx="2322968" cy="936104"/>
          </a:xfrm>
          <a:prstGeom prst="homePlat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Разработка стандарта кадрового обеспечения промышленного роста региона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3437700" y="1859763"/>
            <a:ext cx="2558922" cy="936104"/>
          </a:xfrm>
          <a:prstGeom prst="homePlat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Апробация: внедрение стандарта в 21 пилотных регионах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6130396" y="1859763"/>
            <a:ext cx="1973496" cy="972108"/>
          </a:xfrm>
          <a:prstGeom prst="homePlat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Оценка результативности и эффективности внедрения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8237666" y="1836415"/>
            <a:ext cx="1717546" cy="972108"/>
          </a:xfrm>
          <a:prstGeom prst="homePlat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Тиражирование на 85 регионов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8148" y="7020991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*</a:t>
            </a:r>
            <a:r>
              <a:rPr lang="ru-RU" sz="1200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Минобрнауки</a:t>
            </a:r>
            <a:r>
              <a:rPr lang="ru-RU" sz="12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России, </a:t>
            </a:r>
            <a:r>
              <a:rPr lang="ru-RU" sz="1200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Минпромторг</a:t>
            </a:r>
            <a:r>
              <a:rPr lang="ru-RU" sz="12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России, Минэкономразвития России, Минтруд России</a:t>
            </a:r>
            <a:endParaRPr lang="ru-RU" sz="2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82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Роль Союза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Россия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860" y="1476375"/>
            <a:ext cx="895333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содействие </a:t>
            </a:r>
            <a:r>
              <a:rPr lang="ru-RU" sz="1800" dirty="0"/>
              <a:t>в организации и проведении </a:t>
            </a:r>
            <a:r>
              <a:rPr lang="ru-RU" sz="1800" b="1" dirty="0"/>
              <a:t>чемпионатов профессионального мастерства по стандартам </a:t>
            </a:r>
            <a:r>
              <a:rPr lang="en-US" sz="1800" b="1" dirty="0" err="1"/>
              <a:t>WorldSkills</a:t>
            </a:r>
            <a:r>
              <a:rPr lang="ru-RU" sz="1800" dirty="0"/>
              <a:t> разных уровней, проводимых на территории субъекта Российской Федерации;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содействие в формировании </a:t>
            </a:r>
            <a:r>
              <a:rPr lang="ru-RU" sz="1800" b="1" dirty="0"/>
              <a:t>регионального экспертного сообщества движения </a:t>
            </a:r>
            <a:r>
              <a:rPr lang="en-US" sz="1800" b="1" dirty="0" err="1"/>
              <a:t>WorldSkills</a:t>
            </a:r>
            <a:r>
              <a:rPr lang="en-US" sz="1800" b="1" dirty="0"/>
              <a:t> Russia</a:t>
            </a:r>
            <a:r>
              <a:rPr lang="en-US" sz="1800" dirty="0"/>
              <a:t> </a:t>
            </a:r>
            <a:r>
              <a:rPr lang="ru-RU" sz="1800" dirty="0"/>
              <a:t>и обеспечения доступа в международные профессиональные сообщества;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1" dirty="0"/>
              <a:t>привлечение лучших международных практик </a:t>
            </a:r>
            <a:r>
              <a:rPr lang="ru-RU" sz="1800" dirty="0"/>
              <a:t>в целях внедрения Стандарта;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участие в осуществлении </a:t>
            </a:r>
            <a:r>
              <a:rPr lang="ru-RU" sz="1800" b="1" dirty="0"/>
              <a:t>независимой и прозрачной оценки качества подготовки кадров</a:t>
            </a:r>
            <a:r>
              <a:rPr lang="ru-RU" sz="1800" dirty="0"/>
              <a:t> в субъекте Российской Федерации;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содействие </a:t>
            </a:r>
            <a:r>
              <a:rPr lang="ru-RU" sz="1800" b="1" dirty="0"/>
              <a:t>в подготовке мастеров производственного обучения </a:t>
            </a:r>
            <a:r>
              <a:rPr lang="ru-RU" sz="1800" dirty="0"/>
              <a:t>образовательных организаций, участвующих во внедрении Стандарта, в </a:t>
            </a:r>
            <a:r>
              <a:rPr lang="ru-RU" sz="1800" b="1" dirty="0"/>
              <a:t>аккредитации экспертов по стандартам </a:t>
            </a:r>
            <a:r>
              <a:rPr lang="en-US" sz="1800" b="1" dirty="0" err="1"/>
              <a:t>WorldSkills</a:t>
            </a:r>
            <a:r>
              <a:rPr lang="ru-RU" sz="1800" dirty="0"/>
              <a:t>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осуществление аккредитации образовательных организаций, участвующих в реализации Стандарта, в качестве </a:t>
            </a:r>
            <a:r>
              <a:rPr lang="ru-RU" sz="1800" b="1" dirty="0"/>
              <a:t>специализированных центров </a:t>
            </a:r>
            <a:r>
              <a:rPr lang="ru-RU" sz="1800" b="1" dirty="0" smtClean="0"/>
              <a:t>компетенций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с</a:t>
            </a:r>
            <a:r>
              <a:rPr lang="ru-RU" sz="1800" dirty="0" smtClean="0"/>
              <a:t>одействие в разработке </a:t>
            </a:r>
            <a:r>
              <a:rPr lang="ru-RU" sz="1800" b="1" dirty="0" smtClean="0"/>
              <a:t>новых компетенций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75200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пилотных регионов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29208" y="1404367"/>
            <a:ext cx="4457452" cy="57606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Белгородская область</a:t>
            </a:r>
          </a:p>
          <a:p>
            <a:r>
              <a:rPr lang="ru-RU" sz="2400" dirty="0"/>
              <a:t>Владимирская область </a:t>
            </a:r>
          </a:p>
          <a:p>
            <a:r>
              <a:rPr lang="ru-RU" sz="2400" dirty="0"/>
              <a:t>Краснодарский край</a:t>
            </a:r>
          </a:p>
          <a:p>
            <a:r>
              <a:rPr lang="ru-RU" sz="2400" dirty="0"/>
              <a:t>Красноярский край</a:t>
            </a:r>
          </a:p>
          <a:p>
            <a:r>
              <a:rPr lang="ru-RU" sz="2400" dirty="0"/>
              <a:t>Липецкая область</a:t>
            </a:r>
          </a:p>
          <a:p>
            <a:r>
              <a:rPr lang="ru-RU" sz="2400" dirty="0"/>
              <a:t>Мурманская область</a:t>
            </a:r>
          </a:p>
          <a:p>
            <a:r>
              <a:rPr lang="ru-RU" sz="2400" dirty="0"/>
              <a:t>Нижегородская область</a:t>
            </a:r>
          </a:p>
          <a:p>
            <a:r>
              <a:rPr lang="ru-RU" sz="2400" dirty="0"/>
              <a:t>Новосибирская область</a:t>
            </a:r>
          </a:p>
          <a:p>
            <a:r>
              <a:rPr lang="ru-RU" sz="2400" dirty="0"/>
              <a:t>Пермский край</a:t>
            </a:r>
          </a:p>
          <a:p>
            <a:r>
              <a:rPr lang="ru-RU" sz="2400" dirty="0"/>
              <a:t>Республика Саха (Якутия)</a:t>
            </a:r>
          </a:p>
          <a:p>
            <a:r>
              <a:rPr lang="ru-RU" sz="2400" dirty="0"/>
              <a:t>Республика Татарстан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634732" y="1404367"/>
            <a:ext cx="4457452" cy="57606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Республика </a:t>
            </a:r>
            <a:r>
              <a:rPr lang="ru-RU" sz="2400" dirty="0"/>
              <a:t>Чувашия</a:t>
            </a:r>
          </a:p>
          <a:p>
            <a:r>
              <a:rPr lang="ru-RU" sz="2400" dirty="0"/>
              <a:t>Самарская область</a:t>
            </a:r>
          </a:p>
          <a:p>
            <a:r>
              <a:rPr lang="ru-RU" sz="2400" dirty="0"/>
              <a:t>Свердловская область</a:t>
            </a:r>
          </a:p>
          <a:p>
            <a:r>
              <a:rPr lang="ru-RU" sz="2400" dirty="0"/>
              <a:t>Тамбовская область</a:t>
            </a:r>
          </a:p>
          <a:p>
            <a:r>
              <a:rPr lang="ru-RU" sz="2400" dirty="0"/>
              <a:t>Тульская область</a:t>
            </a:r>
          </a:p>
          <a:p>
            <a:r>
              <a:rPr lang="ru-RU" sz="2400" dirty="0"/>
              <a:t>Тюменская область</a:t>
            </a:r>
          </a:p>
          <a:p>
            <a:r>
              <a:rPr lang="ru-RU" sz="2400" dirty="0"/>
              <a:t>Ульяновская область</a:t>
            </a:r>
          </a:p>
          <a:p>
            <a:r>
              <a:rPr lang="ru-RU" sz="2400" dirty="0"/>
              <a:t>Хабаровский край</a:t>
            </a:r>
          </a:p>
          <a:p>
            <a:r>
              <a:rPr lang="ru-RU" sz="2400" dirty="0"/>
              <a:t>Челябинская область</a:t>
            </a:r>
          </a:p>
          <a:p>
            <a:r>
              <a:rPr lang="ru-RU" sz="2400" dirty="0"/>
              <a:t>Ярославская область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2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</a:t>
            </a:r>
            <a:r>
              <a:rPr lang="ru-R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кадрового </a:t>
            </a:r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</a:t>
            </a:r>
            <a:r>
              <a:rPr lang="ru-R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опыт реализации проекта по дуальному образованию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78954" y="3078906"/>
            <a:ext cx="2810662" cy="1708095"/>
          </a:xfrm>
          <a:prstGeom prst="rect">
            <a:avLst/>
          </a:prstGeom>
          <a:noFill/>
        </p:spPr>
        <p:txBody>
          <a:bodyPr wrap="square" lIns="91375" tIns="45688" rIns="91375" bIns="45688" rtlCol="0">
            <a:spAutoFit/>
          </a:bodyPr>
          <a:lstStyle/>
          <a:p>
            <a:pPr marL="171329" indent="-171329" defTabSz="9144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современной МТБ</a:t>
            </a: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329" indent="-171329" defTabSz="9144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мастеров производственного обучения на площадках </a:t>
            </a: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работодателей</a:t>
            </a:r>
          </a:p>
          <a:p>
            <a:pPr marL="171329" indent="-171329" defTabSz="91440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Подготовка/переподготовка преподавателей СПО  </a:t>
            </a: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329" indent="-171329" defTabSz="9144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образовательных программ </a:t>
            </a: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инженерных и рабочих кадров) при 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участии </a:t>
            </a: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работодателей </a:t>
            </a: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329" indent="-171329" defTabSz="914400">
              <a:buFont typeface="Arial" panose="020B0604020202020204" pitchFamily="34" charset="0"/>
              <a:buChar char="•"/>
            </a:pP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407647" y="4855495"/>
            <a:ext cx="2657659" cy="1103731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/>
        </p:spPr>
        <p:txBody>
          <a:bodyPr anchor="ctr" anchorCtr="0"/>
          <a:lstStyle/>
          <a:p>
            <a:pPr algn="ctr" defTabSz="914400"/>
            <a:r>
              <a:rPr lang="ru-RU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потребности в кадрах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641369" y="4831968"/>
            <a:ext cx="2657659" cy="1127257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/>
        </p:spPr>
        <p:txBody>
          <a:bodyPr anchor="ctr" anchorCtr="0"/>
          <a:lstStyle/>
          <a:p>
            <a:pPr algn="ctr" defTabSz="914400"/>
            <a:r>
              <a:rPr lang="ru-RU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качества </a:t>
            </a:r>
            <a:r>
              <a:rPr lang="ru-RU" sz="14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  <a:endParaRPr lang="ru-RU" sz="14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94172" y="1975175"/>
            <a:ext cx="2808312" cy="1103731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/>
        </p:spPr>
        <p:txBody>
          <a:bodyPr anchor="ctr" anchorCtr="0"/>
          <a:lstStyle/>
          <a:p>
            <a:pPr lvl="0" algn="ctr" defTabSz="914400">
              <a:defRPr/>
            </a:pPr>
            <a:r>
              <a:rPr lang="ru-RU" sz="14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ориентация</a:t>
            </a:r>
            <a:endParaRPr lang="ru-RU" sz="1400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978547" y="1975174"/>
            <a:ext cx="2811066" cy="1103731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/>
        </p:spPr>
        <p:txBody>
          <a:bodyPr anchor="ctr" anchorCtr="0"/>
          <a:lstStyle/>
          <a:p>
            <a:pPr algn="ctr" defTabSz="914400"/>
            <a:r>
              <a:rPr lang="ru-RU" sz="14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</a:t>
            </a:r>
            <a:r>
              <a:rPr lang="ru-RU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</a:p>
        </p:txBody>
      </p:sp>
      <p:sp>
        <p:nvSpPr>
          <p:cNvPr id="59" name="Скругленный прямоугольник 4"/>
          <p:cNvSpPr/>
          <p:nvPr/>
        </p:nvSpPr>
        <p:spPr>
          <a:xfrm>
            <a:off x="3051245" y="2049726"/>
            <a:ext cx="2129418" cy="98928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182433" marR="0" lvl="1" indent="-98356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2237479" y="4658890"/>
            <a:ext cx="431933" cy="393210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algn="ctr" defTabSz="914400"/>
            <a:r>
              <a:rPr lang="ru-RU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Овал 60"/>
          <p:cNvSpPr/>
          <p:nvPr/>
        </p:nvSpPr>
        <p:spPr>
          <a:xfrm>
            <a:off x="378148" y="1782762"/>
            <a:ext cx="406522" cy="394341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Овал 61"/>
          <p:cNvSpPr/>
          <p:nvPr/>
        </p:nvSpPr>
        <p:spPr>
          <a:xfrm>
            <a:off x="5447315" y="4658890"/>
            <a:ext cx="403441" cy="406720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algn="ctr" defTabSz="914400"/>
            <a:r>
              <a:rPr lang="ru-RU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3" name="Стрелка вниз 62"/>
          <p:cNvSpPr/>
          <p:nvPr/>
        </p:nvSpPr>
        <p:spPr>
          <a:xfrm rot="10800000">
            <a:off x="2918134" y="3102776"/>
            <a:ext cx="340334" cy="1729191"/>
          </a:xfrm>
          <a:prstGeom prst="downArrow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algn="ctr" defTabSz="914400"/>
            <a:endParaRPr lang="ru-RU" sz="18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трелка вниз 63"/>
          <p:cNvSpPr/>
          <p:nvPr/>
        </p:nvSpPr>
        <p:spPr>
          <a:xfrm>
            <a:off x="7506940" y="3102778"/>
            <a:ext cx="350968" cy="1684223"/>
          </a:xfrm>
          <a:prstGeom prst="downArrow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algn="ctr" defTabSz="914400"/>
            <a:endParaRPr lang="ru-RU" sz="18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Стрелка вниз 64"/>
          <p:cNvSpPr/>
          <p:nvPr/>
        </p:nvSpPr>
        <p:spPr>
          <a:xfrm rot="16200000">
            <a:off x="6929884" y="2286702"/>
            <a:ext cx="350749" cy="515332"/>
          </a:xfrm>
          <a:prstGeom prst="downArrow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Скругленный прямоугольник 4"/>
          <p:cNvSpPr/>
          <p:nvPr/>
        </p:nvSpPr>
        <p:spPr>
          <a:xfrm>
            <a:off x="7331904" y="1782762"/>
            <a:ext cx="1781962" cy="31174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5688" tIns="45688" rIns="45688" bIns="45688" numCol="1" spcCol="1270" anchor="ctr" anchorCtr="0">
            <a:noAutofit/>
          </a:bodyPr>
          <a:lstStyle/>
          <a:p>
            <a:pPr marL="0" marR="0" lvl="0" indent="0" algn="ctr" defTabSz="2538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Переподготовка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362924" y="1975174"/>
            <a:ext cx="2811066" cy="1103731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/>
        </p:spPr>
        <p:txBody>
          <a:bodyPr anchor="ctr" anchorCtr="0"/>
          <a:lstStyle/>
          <a:p>
            <a:pPr algn="ctr" defTabSz="914400"/>
            <a:r>
              <a:rPr lang="ru-RU" sz="13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и </a:t>
            </a:r>
            <a:r>
              <a:rPr lang="ru-RU" sz="13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переподготовка  будущих работников предприятий на современном высокотехнологичном </a:t>
            </a:r>
            <a:r>
              <a:rPr lang="ru-RU" sz="13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оборудовании</a:t>
            </a:r>
            <a:endParaRPr lang="ru-RU" sz="13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7074892" y="1782762"/>
            <a:ext cx="437397" cy="402711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algn="ctr" defTabSz="914400"/>
            <a:r>
              <a:rPr lang="ru-RU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903971" y="3294930"/>
            <a:ext cx="1270020" cy="430823"/>
          </a:xfrm>
          <a:prstGeom prst="rect">
            <a:avLst/>
          </a:prstGeom>
          <a:noFill/>
          <a:ln>
            <a:noFill/>
          </a:ln>
        </p:spPr>
        <p:txBody>
          <a:bodyPr wrap="square" lIns="91375" tIns="45688" rIns="91375" bIns="45688" rtlCol="0">
            <a:spAutoFit/>
          </a:bodyPr>
          <a:lstStyle/>
          <a:p>
            <a:pPr defTabSz="914400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903971" y="3988508"/>
            <a:ext cx="1483289" cy="430823"/>
          </a:xfrm>
          <a:prstGeom prst="rect">
            <a:avLst/>
          </a:prstGeom>
          <a:noFill/>
          <a:ln>
            <a:noFill/>
          </a:ln>
        </p:spPr>
        <p:txBody>
          <a:bodyPr wrap="square" lIns="91375" tIns="45688" rIns="91375" bIns="45688" rtlCol="0">
            <a:spAutoFit/>
          </a:bodyPr>
          <a:lstStyle>
            <a:defPPr>
              <a:defRPr lang="ru-RU"/>
            </a:defPPr>
            <a:lvl1pPr defTabSz="914400">
              <a:defRPr sz="1200">
                <a:solidFill>
                  <a:srgbClr val="1F497D"/>
                </a:solidFill>
                <a:latin typeface="Calibri"/>
              </a:defRPr>
            </a:lvl1pPr>
          </a:lstStyle>
          <a:p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экономику региона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1410" y="3102778"/>
            <a:ext cx="2336724" cy="1061765"/>
          </a:xfrm>
          <a:prstGeom prst="rect">
            <a:avLst/>
          </a:prstGeom>
          <a:noFill/>
        </p:spPr>
        <p:txBody>
          <a:bodyPr wrap="square" lIns="91375" tIns="45688" rIns="91375" bIns="45688" rtlCol="0">
            <a:spAutoFit/>
          </a:bodyPr>
          <a:lstStyle>
            <a:defPPr>
              <a:defRPr lang="ru-RU"/>
            </a:defPPr>
            <a:lvl1pPr marL="171329" indent="-171329" defTabSz="914400">
              <a:buFont typeface="Arial" panose="020B0604020202020204" pitchFamily="34" charset="0"/>
              <a:buChar char="•"/>
              <a:defRPr sz="1200">
                <a:solidFill>
                  <a:srgbClr val="1F497D"/>
                </a:solidFill>
                <a:latin typeface="Calibri"/>
              </a:defRPr>
            </a:lvl1pPr>
          </a:lstStyle>
          <a:p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от системы профориентации </a:t>
            </a: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 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системе непрерывной </a:t>
            </a: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(</a:t>
            </a:r>
            <a:r>
              <a:rPr lang="ru-RU" sz="105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профнавигация</a:t>
            </a: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профессионального  выбора на 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протяжении всей жизни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414516" y="5959226"/>
            <a:ext cx="2639206" cy="1061765"/>
          </a:xfrm>
          <a:prstGeom prst="rect">
            <a:avLst/>
          </a:prstGeom>
          <a:noFill/>
        </p:spPr>
        <p:txBody>
          <a:bodyPr wrap="square" lIns="91375" tIns="45688" rIns="91375" bIns="45688" rtlCol="0">
            <a:spAutoFit/>
          </a:bodyPr>
          <a:lstStyle>
            <a:defPPr>
              <a:defRPr lang="ru-RU"/>
            </a:defPPr>
            <a:lvl1pPr marL="171329" indent="-171329" defTabSz="914400">
              <a:buFont typeface="Arial" panose="020B0604020202020204" pitchFamily="34" charset="0"/>
              <a:buChar char="•"/>
              <a:defRPr sz="10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Госзаказ на подготовку кадров с приоритетом ведущих и перспективных отраслей экономики.</a:t>
            </a:r>
          </a:p>
          <a:p>
            <a:r>
              <a:rPr lang="ru-RU" dirty="0"/>
              <a:t>Стратегия Холдинга/ Предприятия</a:t>
            </a:r>
          </a:p>
          <a:p>
            <a:r>
              <a:rPr lang="ru-RU" dirty="0"/>
              <a:t>Стратегия Отрасли</a:t>
            </a:r>
          </a:p>
          <a:p>
            <a:r>
              <a:rPr lang="ru-RU" dirty="0"/>
              <a:t>Стратегия Региона</a:t>
            </a:r>
          </a:p>
        </p:txBody>
      </p:sp>
      <p:sp>
        <p:nvSpPr>
          <p:cNvPr id="75" name="Овал 74"/>
          <p:cNvSpPr/>
          <p:nvPr/>
        </p:nvSpPr>
        <p:spPr>
          <a:xfrm>
            <a:off x="3763337" y="1782762"/>
            <a:ext cx="431235" cy="420213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algn="ctr" defTabSz="914400"/>
            <a:r>
              <a:rPr lang="ru-RU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6" name="Стрелка вниз 75"/>
          <p:cNvSpPr/>
          <p:nvPr/>
        </p:nvSpPr>
        <p:spPr>
          <a:xfrm rot="16200000">
            <a:off x="3548099" y="2319271"/>
            <a:ext cx="345566" cy="515332"/>
          </a:xfrm>
          <a:prstGeom prst="downArrow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Соединительная линия уступом 78"/>
          <p:cNvCxnSpPr/>
          <p:nvPr/>
        </p:nvCxnSpPr>
        <p:spPr>
          <a:xfrm rot="16200000" flipH="1">
            <a:off x="8625325" y="3202271"/>
            <a:ext cx="395882" cy="14915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>
            <a:endCxn id="72" idx="1"/>
          </p:cNvCxnSpPr>
          <p:nvPr/>
        </p:nvCxnSpPr>
        <p:spPr>
          <a:xfrm rot="16200000" flipH="1">
            <a:off x="8393427" y="3693376"/>
            <a:ext cx="865808" cy="1552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625481" y="5959226"/>
            <a:ext cx="2673547" cy="769377"/>
          </a:xfrm>
          <a:prstGeom prst="rect">
            <a:avLst/>
          </a:prstGeom>
          <a:noFill/>
        </p:spPr>
        <p:txBody>
          <a:bodyPr wrap="square" lIns="91375" tIns="45688" rIns="91375" bIns="45688" rtlCol="0">
            <a:spAutoFit/>
          </a:bodyPr>
          <a:lstStyle/>
          <a:p>
            <a:pPr marL="171329" indent="-171329" defTabSz="9144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качества подготовки кадров</a:t>
            </a:r>
          </a:p>
          <a:p>
            <a:pPr marL="171329" indent="-171329" defTabSz="9144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карьерного трека выпускников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Стрелка вниз 115"/>
          <p:cNvSpPr/>
          <p:nvPr/>
        </p:nvSpPr>
        <p:spPr>
          <a:xfrm rot="5400000">
            <a:off x="5175370" y="5136400"/>
            <a:ext cx="345566" cy="515332"/>
          </a:xfrm>
          <a:prstGeom prst="downArrow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375" tIns="45688" rIns="91375" bIns="456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8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3029650" y="4356099"/>
            <a:ext cx="360040" cy="1008459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Freeform 20"/>
          <p:cNvSpPr>
            <a:spLocks/>
          </p:cNvSpPr>
          <p:nvPr/>
        </p:nvSpPr>
        <p:spPr bwMode="auto">
          <a:xfrm flipV="1">
            <a:off x="1376194" y="3060054"/>
            <a:ext cx="7625723" cy="282459"/>
          </a:xfrm>
          <a:custGeom>
            <a:avLst/>
            <a:gdLst>
              <a:gd name="T0" fmla="*/ 0 w 3175"/>
              <a:gd name="T1" fmla="*/ 136 h 136"/>
              <a:gd name="T2" fmla="*/ 1587 w 3175"/>
              <a:gd name="T3" fmla="*/ 0 h 136"/>
              <a:gd name="T4" fmla="*/ 3175 w 3175"/>
              <a:gd name="T5" fmla="*/ 136 h 136"/>
              <a:gd name="connsiteX0" fmla="*/ 0 w 10000"/>
              <a:gd name="connsiteY0" fmla="*/ 20300 h 20300"/>
              <a:gd name="connsiteX1" fmla="*/ 4965 w 10000"/>
              <a:gd name="connsiteY1" fmla="*/ 0 h 20300"/>
              <a:gd name="connsiteX2" fmla="*/ 10000 w 10000"/>
              <a:gd name="connsiteY2" fmla="*/ 20300 h 20300"/>
              <a:gd name="connsiteX0" fmla="*/ 0 w 10000"/>
              <a:gd name="connsiteY0" fmla="*/ 8811 h 8811"/>
              <a:gd name="connsiteX1" fmla="*/ 5032 w 10000"/>
              <a:gd name="connsiteY1" fmla="*/ 0 h 8811"/>
              <a:gd name="connsiteX2" fmla="*/ 10000 w 10000"/>
              <a:gd name="connsiteY2" fmla="*/ 8811 h 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8811">
                <a:moveTo>
                  <a:pt x="0" y="8811"/>
                </a:moveTo>
                <a:cubicBezTo>
                  <a:pt x="1666" y="3811"/>
                  <a:pt x="3366" y="0"/>
                  <a:pt x="5032" y="0"/>
                </a:cubicBezTo>
                <a:cubicBezTo>
                  <a:pt x="6699" y="0"/>
                  <a:pt x="9191" y="6605"/>
                  <a:pt x="10000" y="8811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8" name="Freeform 21"/>
          <p:cNvSpPr>
            <a:spLocks/>
          </p:cNvSpPr>
          <p:nvPr/>
        </p:nvSpPr>
        <p:spPr bwMode="auto">
          <a:xfrm rot="10800000">
            <a:off x="1386261" y="3047718"/>
            <a:ext cx="4006859" cy="219742"/>
          </a:xfrm>
          <a:custGeom>
            <a:avLst/>
            <a:gdLst>
              <a:gd name="T0" fmla="*/ 0 w 3175"/>
              <a:gd name="T1" fmla="*/ 136 h 136"/>
              <a:gd name="T2" fmla="*/ 1587 w 3175"/>
              <a:gd name="T3" fmla="*/ 0 h 136"/>
              <a:gd name="T4" fmla="*/ 3175 w 3175"/>
              <a:gd name="T5" fmla="*/ 136 h 136"/>
              <a:gd name="connsiteX0" fmla="*/ 0 w 10000"/>
              <a:gd name="connsiteY0" fmla="*/ 10000 h 12549"/>
              <a:gd name="connsiteX1" fmla="*/ 4998 w 10000"/>
              <a:gd name="connsiteY1" fmla="*/ 0 h 12549"/>
              <a:gd name="connsiteX2" fmla="*/ 10000 w 10000"/>
              <a:gd name="connsiteY2" fmla="*/ 12549 h 12549"/>
              <a:gd name="connsiteX0" fmla="*/ 0 w 10000"/>
              <a:gd name="connsiteY0" fmla="*/ 3626 h 6175"/>
              <a:gd name="connsiteX1" fmla="*/ 4479 w 10000"/>
              <a:gd name="connsiteY1" fmla="*/ 253 h 6175"/>
              <a:gd name="connsiteX2" fmla="*/ 10000 w 10000"/>
              <a:gd name="connsiteY2" fmla="*/ 6175 h 6175"/>
              <a:gd name="connsiteX0" fmla="*/ 0 w 10130"/>
              <a:gd name="connsiteY0" fmla="*/ 7252 h 9618"/>
              <a:gd name="connsiteX1" fmla="*/ 4609 w 10130"/>
              <a:gd name="connsiteY1" fmla="*/ 28 h 9618"/>
              <a:gd name="connsiteX2" fmla="*/ 10130 w 10130"/>
              <a:gd name="connsiteY2" fmla="*/ 9618 h 9618"/>
              <a:gd name="connsiteX0" fmla="*/ 0 w 10128"/>
              <a:gd name="connsiteY0" fmla="*/ 10564 h 10564"/>
              <a:gd name="connsiteX1" fmla="*/ 4678 w 10128"/>
              <a:gd name="connsiteY1" fmla="*/ 0 h 10564"/>
              <a:gd name="connsiteX2" fmla="*/ 10128 w 10128"/>
              <a:gd name="connsiteY2" fmla="*/ 9971 h 1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8" h="10564">
                <a:moveTo>
                  <a:pt x="0" y="10564"/>
                </a:moveTo>
                <a:cubicBezTo>
                  <a:pt x="1645" y="2145"/>
                  <a:pt x="3033" y="0"/>
                  <a:pt x="4678" y="0"/>
                </a:cubicBezTo>
                <a:cubicBezTo>
                  <a:pt x="6323" y="0"/>
                  <a:pt x="9329" y="6257"/>
                  <a:pt x="10128" y="9971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 cmpd="sng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Горизонты планирования кадрового обеспечения потребностей региона 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Line 6"/>
          <p:cNvSpPr>
            <a:spLocks noChangeShapeType="1"/>
          </p:cNvSpPr>
          <p:nvPr/>
        </p:nvSpPr>
        <p:spPr bwMode="auto">
          <a:xfrm>
            <a:off x="1134690" y="2987824"/>
            <a:ext cx="8172450" cy="794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6880484" y="2484239"/>
            <a:ext cx="23377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808080"/>
                </a:solidFill>
                <a:latin typeface="Arial" charset="0"/>
              </a:rPr>
              <a:t>Горизонт планирования</a:t>
            </a:r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>
            <a:off x="7506915" y="2915593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5" name="Line 9"/>
          <p:cNvSpPr>
            <a:spLocks noChangeShapeType="1"/>
          </p:cNvSpPr>
          <p:nvPr/>
        </p:nvSpPr>
        <p:spPr bwMode="auto">
          <a:xfrm>
            <a:off x="6426820" y="2915593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>
            <a:off x="5058990" y="2915593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8" name="Line 11"/>
          <p:cNvSpPr>
            <a:spLocks noChangeShapeType="1"/>
          </p:cNvSpPr>
          <p:nvPr/>
        </p:nvSpPr>
        <p:spPr bwMode="auto">
          <a:xfrm>
            <a:off x="3835028" y="2915593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0" name="Line 12"/>
          <p:cNvSpPr>
            <a:spLocks noChangeShapeType="1"/>
          </p:cNvSpPr>
          <p:nvPr/>
        </p:nvSpPr>
        <p:spPr bwMode="auto">
          <a:xfrm>
            <a:off x="2611065" y="2915593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1387103" y="2915593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9" name="Text Box 25"/>
          <p:cNvSpPr txBox="1">
            <a:spLocks noChangeArrowheads="1"/>
          </p:cNvSpPr>
          <p:nvPr/>
        </p:nvSpPr>
        <p:spPr bwMode="auto">
          <a:xfrm>
            <a:off x="6498828" y="3342513"/>
            <a:ext cx="9878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1</a:t>
            </a:r>
            <a:r>
              <a:rPr lang="en-US" altLang="ru-RU" sz="1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0</a:t>
            </a:r>
            <a:r>
              <a:rPr lang="ru-RU" altLang="ru-RU" sz="1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-12</a:t>
            </a:r>
            <a:r>
              <a:rPr lang="en-US" altLang="ru-RU" sz="1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лет</a:t>
            </a:r>
          </a:p>
        </p:txBody>
      </p:sp>
      <p:sp>
        <p:nvSpPr>
          <p:cNvPr id="70" name="Text Box 26"/>
          <p:cNvSpPr txBox="1">
            <a:spLocks noChangeArrowheads="1"/>
          </p:cNvSpPr>
          <p:nvPr/>
        </p:nvSpPr>
        <p:spPr bwMode="auto">
          <a:xfrm>
            <a:off x="1376194" y="3342513"/>
            <a:ext cx="8852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4080"/>
                </a:solidFill>
                <a:latin typeface="Arial" charset="0"/>
              </a:rPr>
              <a:t>1-3 года</a:t>
            </a: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6570835" y="5436567"/>
            <a:ext cx="2647405" cy="6483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Школы, </a:t>
            </a:r>
            <a:r>
              <a:rPr lang="ru-RU" altLang="ru-RU" sz="1400" b="1" kern="0" dirty="0" smtClean="0">
                <a:solidFill>
                  <a:srgbClr val="FFFFFF"/>
                </a:solidFill>
                <a:latin typeface="Arial" charset="0"/>
              </a:rPr>
              <a:t>дополнительное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b="1" kern="0" dirty="0" smtClean="0">
                <a:solidFill>
                  <a:srgbClr val="FFFFFF"/>
                </a:solidFill>
                <a:latin typeface="Arial" charset="0"/>
              </a:rPr>
              <a:t>образование детей</a:t>
            </a:r>
            <a:endParaRPr kumimoji="0" lang="ru-RU" alt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8" name="Freeform 21"/>
          <p:cNvSpPr>
            <a:spLocks/>
          </p:cNvSpPr>
          <p:nvPr/>
        </p:nvSpPr>
        <p:spPr bwMode="auto">
          <a:xfrm rot="10800000">
            <a:off x="1387102" y="3067985"/>
            <a:ext cx="1223962" cy="82545"/>
          </a:xfrm>
          <a:custGeom>
            <a:avLst/>
            <a:gdLst>
              <a:gd name="T0" fmla="*/ 0 w 3175"/>
              <a:gd name="T1" fmla="*/ 136 h 136"/>
              <a:gd name="T2" fmla="*/ 1587 w 3175"/>
              <a:gd name="T3" fmla="*/ 0 h 136"/>
              <a:gd name="T4" fmla="*/ 3175 w 3175"/>
              <a:gd name="T5" fmla="*/ 136 h 136"/>
              <a:gd name="connsiteX0" fmla="*/ 0 w 10000"/>
              <a:gd name="connsiteY0" fmla="*/ 10000 h 12549"/>
              <a:gd name="connsiteX1" fmla="*/ 4998 w 10000"/>
              <a:gd name="connsiteY1" fmla="*/ 0 h 12549"/>
              <a:gd name="connsiteX2" fmla="*/ 10000 w 10000"/>
              <a:gd name="connsiteY2" fmla="*/ 12549 h 12549"/>
              <a:gd name="connsiteX0" fmla="*/ 0 w 10000"/>
              <a:gd name="connsiteY0" fmla="*/ 3626 h 6175"/>
              <a:gd name="connsiteX1" fmla="*/ 4479 w 10000"/>
              <a:gd name="connsiteY1" fmla="*/ 253 h 6175"/>
              <a:gd name="connsiteX2" fmla="*/ 10000 w 10000"/>
              <a:gd name="connsiteY2" fmla="*/ 6175 h 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6175">
                <a:moveTo>
                  <a:pt x="0" y="3626"/>
                </a:moveTo>
                <a:cubicBezTo>
                  <a:pt x="1666" y="-1374"/>
                  <a:pt x="2813" y="253"/>
                  <a:pt x="4479" y="253"/>
                </a:cubicBezTo>
                <a:cubicBezTo>
                  <a:pt x="6146" y="253"/>
                  <a:pt x="9191" y="3969"/>
                  <a:pt x="10000" y="6175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175" cmpd="sng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9" name="Text Box 26"/>
          <p:cNvSpPr txBox="1">
            <a:spLocks noChangeArrowheads="1"/>
          </p:cNvSpPr>
          <p:nvPr/>
        </p:nvSpPr>
        <p:spPr bwMode="auto">
          <a:xfrm>
            <a:off x="3834532" y="3348027"/>
            <a:ext cx="7890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4080"/>
                </a:solidFill>
                <a:latin typeface="Arial" charset="0"/>
              </a:rPr>
              <a:t>5-7 лет</a:t>
            </a:r>
          </a:p>
        </p:txBody>
      </p:sp>
      <p:sp>
        <p:nvSpPr>
          <p:cNvPr id="81" name="Rectangle 5"/>
          <p:cNvSpPr>
            <a:spLocks noChangeArrowheads="1"/>
          </p:cNvSpPr>
          <p:nvPr/>
        </p:nvSpPr>
        <p:spPr bwMode="auto">
          <a:xfrm>
            <a:off x="1392187" y="5436567"/>
            <a:ext cx="1074193" cy="648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ВО</a:t>
            </a:r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2611065" y="5436567"/>
            <a:ext cx="1146949" cy="648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b="1" kern="0" dirty="0">
                <a:latin typeface="Arial" charset="0"/>
              </a:rPr>
              <a:t>С</a:t>
            </a: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ПО</a:t>
            </a:r>
          </a:p>
        </p:txBody>
      </p:sp>
      <p:sp>
        <p:nvSpPr>
          <p:cNvPr id="83" name="Rectangle 5"/>
          <p:cNvSpPr>
            <a:spLocks noChangeArrowheads="1"/>
          </p:cNvSpPr>
          <p:nvPr/>
        </p:nvSpPr>
        <p:spPr bwMode="auto">
          <a:xfrm>
            <a:off x="3920063" y="5436567"/>
            <a:ext cx="1074193" cy="648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ВО</a:t>
            </a:r>
          </a:p>
        </p:txBody>
      </p:sp>
      <p:sp>
        <p:nvSpPr>
          <p:cNvPr id="84" name="Rectangle 5"/>
          <p:cNvSpPr>
            <a:spLocks noChangeArrowheads="1"/>
          </p:cNvSpPr>
          <p:nvPr/>
        </p:nvSpPr>
        <p:spPr bwMode="auto">
          <a:xfrm>
            <a:off x="5138941" y="5436567"/>
            <a:ext cx="1146949" cy="648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b="1" kern="0" dirty="0">
                <a:latin typeface="Arial" charset="0"/>
              </a:rPr>
              <a:t>С</a:t>
            </a: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ПО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392187" y="2915593"/>
            <a:ext cx="0" cy="34570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3835028" y="2915593"/>
            <a:ext cx="0" cy="34570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6426820" y="2915593"/>
            <a:ext cx="0" cy="34570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Стрелка вниз 86"/>
          <p:cNvSpPr/>
          <p:nvPr/>
        </p:nvSpPr>
        <p:spPr>
          <a:xfrm>
            <a:off x="1818815" y="4356099"/>
            <a:ext cx="360040" cy="1008459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 вниз 89"/>
          <p:cNvSpPr/>
          <p:nvPr/>
        </p:nvSpPr>
        <p:spPr>
          <a:xfrm>
            <a:off x="4215246" y="4356099"/>
            <a:ext cx="360040" cy="1008459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трелка вниз 90"/>
          <p:cNvSpPr/>
          <p:nvPr/>
        </p:nvSpPr>
        <p:spPr>
          <a:xfrm>
            <a:off x="5532395" y="4356099"/>
            <a:ext cx="360040" cy="1008459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трелка вниз 95"/>
          <p:cNvSpPr/>
          <p:nvPr/>
        </p:nvSpPr>
        <p:spPr>
          <a:xfrm>
            <a:off x="7486663" y="4356099"/>
            <a:ext cx="360040" cy="100845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6570836" y="3778672"/>
            <a:ext cx="2647404" cy="6483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Профориентационные</a:t>
            </a: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мероприятия</a:t>
            </a:r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auto">
          <a:xfrm>
            <a:off x="1392187" y="3778672"/>
            <a:ext cx="2365828" cy="648072"/>
          </a:xfrm>
          <a:prstGeom prst="rect">
            <a:avLst/>
          </a:prstGeom>
          <a:solidFill>
            <a:srgbClr val="004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Целевая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подготовка кадров</a:t>
            </a:r>
          </a:p>
        </p:txBody>
      </p:sp>
      <p:sp>
        <p:nvSpPr>
          <p:cNvPr id="77" name="Rectangle 19"/>
          <p:cNvSpPr>
            <a:spLocks noChangeArrowheads="1"/>
          </p:cNvSpPr>
          <p:nvPr/>
        </p:nvSpPr>
        <p:spPr bwMode="auto">
          <a:xfrm>
            <a:off x="3920063" y="3780383"/>
            <a:ext cx="2365828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Опережающая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подготовка кадров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2025170" y="6372671"/>
            <a:ext cx="1146949" cy="648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b="1" kern="0" noProof="0" dirty="0">
                <a:latin typeface="Arial" charset="0"/>
              </a:rPr>
              <a:t>Д</a:t>
            </a: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ПО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4529502" y="6372671"/>
            <a:ext cx="1146949" cy="648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b="1" kern="0" noProof="0" dirty="0">
                <a:latin typeface="Arial" charset="0"/>
              </a:rPr>
              <a:t>Д</a:t>
            </a: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ПО</a:t>
            </a:r>
          </a:p>
        </p:txBody>
      </p:sp>
      <p:sp>
        <p:nvSpPr>
          <p:cNvPr id="36" name="Стрелка вправо 35"/>
          <p:cNvSpPr/>
          <p:nvPr/>
        </p:nvSpPr>
        <p:spPr>
          <a:xfrm>
            <a:off x="2122822" y="1656503"/>
            <a:ext cx="5171298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400"/>
            <a:endParaRPr lang="ru-RU" sz="20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77120" y="1368471"/>
            <a:ext cx="2708471" cy="9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defTabSz="914400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механизмов прогнозирования потребности в кадрах по перспективным и востребованным </a:t>
            </a:r>
            <a:r>
              <a:rPr lang="ru-RU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профессиям</a:t>
            </a:r>
            <a:endParaRPr lang="ru-RU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5441" y="1368471"/>
            <a:ext cx="321680" cy="972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defTabSz="914400"/>
            <a:r>
              <a:rPr lang="ru-RU" sz="1800" b="1" i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635160" y="1368471"/>
            <a:ext cx="3350640" cy="9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defTabSz="914400"/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для </a:t>
            </a: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проектирования 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системы СПО, </a:t>
            </a: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ВПО, ДПО и ДОД* 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формирования </a:t>
            </a: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контрольных 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 </a:t>
            </a: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 (КЦП)</a:t>
            </a:r>
            <a:endParaRPr lang="ru-RU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299400" y="1368471"/>
            <a:ext cx="3159868" cy="972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defTabSz="914400"/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Прогноз 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в кадровых ресурсах на перспективу до 7 лет </a:t>
            </a:r>
            <a:endParaRPr lang="ru-RU" sz="12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Прогноз  </a:t>
            </a:r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 в кадровых ресурсах на перспективу 3-5 лет </a:t>
            </a:r>
            <a:endParaRPr lang="ru-RU" sz="12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/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КЦП</a:t>
            </a:r>
            <a:endParaRPr lang="ru-RU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Ключевое -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практикоориентированность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2189" y="3060550"/>
            <a:ext cx="7568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В узком смысле, </a:t>
            </a:r>
            <a:r>
              <a:rPr lang="ru-RU" sz="1600" kern="0" dirty="0" err="1" smtClean="0">
                <a:solidFill>
                  <a:srgbClr val="1F497D">
                    <a:lumMod val="75000"/>
                  </a:srgbClr>
                </a:solidFill>
              </a:rPr>
              <a:t>практикоориентированное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 (дуальное) 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обучение – это форма организации, реализации образовательного процесса, которая подразумевает теоретическое обучение в образовательной организации, а практическое – в организации 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работодателя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2284" y="4284687"/>
            <a:ext cx="748883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трелка вправо 17"/>
          <p:cNvSpPr/>
          <p:nvPr/>
        </p:nvSpPr>
        <p:spPr>
          <a:xfrm>
            <a:off x="2122822" y="1875460"/>
            <a:ext cx="5171298" cy="360040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914400"/>
            <a:endParaRPr lang="ru-RU" sz="20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8188" y="1620527"/>
            <a:ext cx="2747404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defTabSz="914400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механизмов практико-ориентированного </a:t>
            </a:r>
            <a:r>
              <a:rPr lang="ru-RU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(дуального)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образования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40445" y="1620528"/>
            <a:ext cx="3364792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defTabSz="914400"/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кадров по специальностям, соответствующим стратегии развития </a:t>
            </a: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 и потребностям работодателей</a:t>
            </a:r>
            <a:endParaRPr lang="ru-RU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5440" y="1620528"/>
            <a:ext cx="321681" cy="720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defTabSz="914400"/>
            <a:r>
              <a:rPr lang="ru-RU" sz="1800" b="1" i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299400" y="1476375"/>
            <a:ext cx="3159868" cy="9362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just" defTabSz="914400"/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Обновление программ</a:t>
            </a:r>
          </a:p>
          <a:p>
            <a:pPr marL="171450" indent="-171450" algn="just" defTabSz="914400">
              <a:buFontTx/>
              <a:buChar char="-"/>
            </a:pP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Практическое обучение</a:t>
            </a:r>
            <a:endParaRPr lang="ru-RU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defTabSz="914400">
              <a:buFontTx/>
              <a:buChar char="-"/>
            </a:pP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</a:t>
            </a:r>
          </a:p>
          <a:p>
            <a:pPr marL="171450" indent="-171450" algn="just" defTabSz="914400">
              <a:buFontTx/>
              <a:buChar char="-"/>
            </a:pPr>
            <a:r>
              <a:rPr lang="ru-RU" sz="1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и нормативное закрепление кооперационных связей</a:t>
            </a:r>
            <a:endParaRPr lang="ru-RU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7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PF BeauSans Pro SemiBold"/>
        <a:ea typeface=""/>
        <a:cs typeface=""/>
      </a:majorFont>
      <a:minorFont>
        <a:latin typeface="PF BeauSans Pro Thi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13501</TotalTime>
  <Words>2096</Words>
  <Application>Microsoft Office PowerPoint</Application>
  <PresentationFormat>Произвольный</PresentationFormat>
  <Paragraphs>367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PF BeauSans Pro SemiBold</vt:lpstr>
      <vt:lpstr>Wingdings</vt:lpstr>
      <vt:lpstr>MS Mincho</vt:lpstr>
      <vt:lpstr>PF BeauSans Pro Thin</vt:lpstr>
      <vt:lpstr>Calibri</vt:lpstr>
      <vt:lpstr>PF BeauSans Pro Black</vt:lpstr>
      <vt:lpstr>PF BeauSans Pro</vt:lpstr>
      <vt:lpstr>Тема Office</vt:lpstr>
      <vt:lpstr>Слайд 1</vt:lpstr>
      <vt:lpstr>Цели и задачи стандарта</vt:lpstr>
      <vt:lpstr>Структура основных положений стандарта</vt:lpstr>
      <vt:lpstr>Организационная модель реализации проекта и участие стейкхолдеров</vt:lpstr>
      <vt:lpstr>Роль Союза Ворлдскиллс Россия</vt:lpstr>
      <vt:lpstr>Перечень пилотных регионов</vt:lpstr>
      <vt:lpstr>Ключевые этапы кадрового обеспечения региона: опыт реализации проекта по дуальному образованию</vt:lpstr>
      <vt:lpstr>Горизонты планирования кадрового обеспечения потребностей региона </vt:lpstr>
      <vt:lpstr>Ключевое - практикоориентированность</vt:lpstr>
      <vt:lpstr>Подготовка инженерных кадров</vt:lpstr>
      <vt:lpstr>Навигация по востребованным и перспективным профессиям и новые форматы дополнительного образования детей</vt:lpstr>
      <vt:lpstr>Алгоритм кадрового обеспечения текущих и перспективных потребностей региона </vt:lpstr>
      <vt:lpstr>Ключевые положения: основные элементы модели, информационное и материально-техническое обеспечение </vt:lpstr>
      <vt:lpstr>Ключевые положения: Создание условий для реализации модели кадрового обеспечения промышленного роста </vt:lpstr>
      <vt:lpstr>Стейкхолдеры и участники: опыт реализации проекта по дуальному образованию</vt:lpstr>
      <vt:lpstr>Общая модель кадрового обеспечения региона </vt:lpstr>
      <vt:lpstr>Ключевые этапы кадрового обеспечения региона: опыт реализации проекта по дуальному образованию</vt:lpstr>
      <vt:lpstr>Ключевые положения: информационное и материально-техническое обеспечение </vt:lpstr>
      <vt:lpstr>Типовая схема внедрения стандарта</vt:lpstr>
      <vt:lpstr>Границы внедрения стандарта</vt:lpstr>
      <vt:lpstr>Типовая схема внедрения стандарта</vt:lpstr>
      <vt:lpstr>Предпосылки разработки стандарта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Головина Татьяна Станиславовна</dc:creator>
  <cp:lastModifiedBy>1</cp:lastModifiedBy>
  <cp:revision>468</cp:revision>
  <cp:lastPrinted>2016-04-15T08:54:55Z</cp:lastPrinted>
  <dcterms:created xsi:type="dcterms:W3CDTF">2014-05-27T06:35:16Z</dcterms:created>
  <dcterms:modified xsi:type="dcterms:W3CDTF">2017-05-26T01:07:40Z</dcterms:modified>
</cp:coreProperties>
</file>