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2" r:id="rId3"/>
    <p:sldId id="303" r:id="rId4"/>
    <p:sldId id="307" r:id="rId5"/>
    <p:sldId id="308" r:id="rId6"/>
    <p:sldId id="309" r:id="rId7"/>
    <p:sldId id="310" r:id="rId8"/>
    <p:sldId id="304" r:id="rId9"/>
    <p:sldId id="305" r:id="rId10"/>
    <p:sldId id="306" r:id="rId11"/>
    <p:sldId id="292" r:id="rId12"/>
    <p:sldId id="312" r:id="rId13"/>
    <p:sldId id="291" r:id="rId14"/>
    <p:sldId id="313" r:id="rId15"/>
    <p:sldId id="290" r:id="rId16"/>
    <p:sldId id="289" r:id="rId17"/>
    <p:sldId id="314" r:id="rId18"/>
    <p:sldId id="287" r:id="rId19"/>
    <p:sldId id="316" r:id="rId20"/>
    <p:sldId id="286" r:id="rId21"/>
    <p:sldId id="285" r:id="rId22"/>
    <p:sldId id="315" r:id="rId23"/>
    <p:sldId id="318" r:id="rId24"/>
    <p:sldId id="317" r:id="rId25"/>
    <p:sldId id="284" r:id="rId26"/>
    <p:sldId id="296" r:id="rId27"/>
    <p:sldId id="283" r:id="rId28"/>
    <p:sldId id="282" r:id="rId29"/>
    <p:sldId id="319" r:id="rId30"/>
    <p:sldId id="281" r:id="rId31"/>
    <p:sldId id="295" r:id="rId32"/>
    <p:sldId id="279" r:id="rId33"/>
    <p:sldId id="297" r:id="rId34"/>
    <p:sldId id="298" r:id="rId35"/>
    <p:sldId id="276" r:id="rId36"/>
    <p:sldId id="275" r:id="rId37"/>
    <p:sldId id="272" r:id="rId38"/>
    <p:sldId id="300" r:id="rId39"/>
    <p:sldId id="311" r:id="rId40"/>
    <p:sldId id="301" r:id="rId41"/>
    <p:sldId id="27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32"/>
    <p:restoredTop sz="94637"/>
  </p:normalViewPr>
  <p:slideViewPr>
    <p:cSldViewPr showGuides="1">
      <p:cViewPr varScale="1">
        <p:scale>
          <a:sx n="110" d="100"/>
          <a:sy n="110" d="100"/>
        </p:scale>
        <p:origin x="2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FC5990-01A9-4D42-BB98-D3CF6F0DEFE1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F6A22F4-7E9A-4973-92C6-587509FFCC60}">
      <dgm:prSet phldrT="[Текст]" custT="1"/>
      <dgm:spPr/>
      <dgm:t>
        <a:bodyPr/>
        <a:lstStyle/>
        <a:p>
          <a:r>
            <a:rPr lang="ru-RU" sz="5400" dirty="0" smtClean="0">
              <a:latin typeface="Cambria" pitchFamily="18" charset="0"/>
            </a:rPr>
            <a:t>Группа Эксмо - АСТ</a:t>
          </a:r>
          <a:endParaRPr lang="ru-RU" sz="5400" dirty="0">
            <a:latin typeface="Cambria" pitchFamily="18" charset="0"/>
          </a:endParaRPr>
        </a:p>
      </dgm:t>
    </dgm:pt>
    <dgm:pt modelId="{A524568C-B918-47B8-9388-8864680662CE}" type="parTrans" cxnId="{6DAF2664-5BE8-4E84-AA80-EBF9179DAC0D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A04939AD-E0E5-4FE4-A076-CFF22414328F}" type="sibTrans" cxnId="{6DAF2664-5BE8-4E84-AA80-EBF9179DAC0D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0BBF0C9D-5546-4907-8E6D-CA4892AEEA83}">
      <dgm:prSet phldrT="[Текст]" custT="1"/>
      <dgm:spPr/>
      <dgm:t>
        <a:bodyPr/>
        <a:lstStyle/>
        <a:p>
          <a:r>
            <a:rPr lang="ru-RU" sz="2800" b="1" dirty="0" smtClean="0">
              <a:latin typeface="Cambria" pitchFamily="18" charset="0"/>
            </a:rPr>
            <a:t>Издательство «ДРОФА»</a:t>
          </a:r>
          <a:endParaRPr lang="ru-RU" sz="2800" b="1" dirty="0">
            <a:latin typeface="Cambria" pitchFamily="18" charset="0"/>
          </a:endParaRPr>
        </a:p>
      </dgm:t>
    </dgm:pt>
    <dgm:pt modelId="{BE706056-36D4-4C7F-874F-7BE93839DB66}" type="parTrans" cxnId="{1516652A-80D9-4F3A-A9A2-67533FE00373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CEBFD7D9-98B1-4A5B-BAAE-11BCB505B98B}" type="sibTrans" cxnId="{1516652A-80D9-4F3A-A9A2-67533FE00373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F54165AA-2C35-4A8D-8EEE-CF3F02FAA41F}">
      <dgm:prSet phldrT="[Текст]" custT="1"/>
      <dgm:spPr/>
      <dgm:t>
        <a:bodyPr/>
        <a:lstStyle/>
        <a:p>
          <a:r>
            <a:rPr lang="ru-RU" sz="2800" b="1" dirty="0" smtClean="0">
              <a:latin typeface="Cambria" pitchFamily="18" charset="0"/>
            </a:rPr>
            <a:t>ИЦ «ВЕНТАНА-ГРАФ»</a:t>
          </a:r>
          <a:endParaRPr lang="ru-RU" sz="2800" b="1" dirty="0">
            <a:latin typeface="Cambria" pitchFamily="18" charset="0"/>
          </a:endParaRPr>
        </a:p>
      </dgm:t>
    </dgm:pt>
    <dgm:pt modelId="{C2016F63-6506-4BFC-A284-E40234EBA76C}" type="parTrans" cxnId="{91E8BEA8-85BB-48AB-B6AC-EDAEC84E855C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F375641E-1ABB-4FF6-8216-848173F43412}" type="sibTrans" cxnId="{91E8BEA8-85BB-48AB-B6AC-EDAEC84E855C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98877730-9FC9-4D51-8544-C0A0FEB50C28}">
      <dgm:prSet phldrT="[Текст]" custT="1"/>
      <dgm:spPr/>
      <dgm:t>
        <a:bodyPr/>
        <a:lstStyle/>
        <a:p>
          <a:r>
            <a:rPr lang="ru-RU" sz="2800" b="1" dirty="0" smtClean="0">
              <a:latin typeface="Cambria" pitchFamily="18" charset="0"/>
            </a:rPr>
            <a:t>Издательство</a:t>
          </a:r>
          <a:r>
            <a:rPr lang="ru-RU" sz="4100" b="1" dirty="0" smtClean="0">
              <a:latin typeface="Cambria" pitchFamily="18" charset="0"/>
            </a:rPr>
            <a:t> </a:t>
          </a:r>
          <a:r>
            <a:rPr lang="ru-RU" sz="2800" b="1" dirty="0" smtClean="0">
              <a:latin typeface="Cambria" pitchFamily="18" charset="0"/>
            </a:rPr>
            <a:t>«АСТРЕЛЬ»</a:t>
          </a:r>
          <a:endParaRPr lang="ru-RU" sz="2800" b="1" dirty="0">
            <a:latin typeface="Cambria" pitchFamily="18" charset="0"/>
          </a:endParaRPr>
        </a:p>
      </dgm:t>
    </dgm:pt>
    <dgm:pt modelId="{732357B2-B734-4BCE-921C-1A6088C26411}" type="parTrans" cxnId="{B1283629-7CEB-406D-9C96-CA7D28B6DCE1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D737F432-2035-41BB-9F10-9C9FE655C01E}" type="sibTrans" cxnId="{B1283629-7CEB-406D-9C96-CA7D28B6DCE1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247C295A-005E-4115-8000-558860CCFEB6}" type="pres">
      <dgm:prSet presAssocID="{91FC5990-01A9-4D42-BB98-D3CF6F0DEFE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228AD1-2C57-4597-A6B1-E338C0670AF6}" type="pres">
      <dgm:prSet presAssocID="{0F6A22F4-7E9A-4973-92C6-587509FFCC60}" presName="vertOne" presStyleCnt="0"/>
      <dgm:spPr/>
      <dgm:t>
        <a:bodyPr/>
        <a:lstStyle/>
        <a:p>
          <a:endParaRPr lang="ru-RU"/>
        </a:p>
      </dgm:t>
    </dgm:pt>
    <dgm:pt modelId="{9B2AE0A7-392A-4801-84B8-39A71CCE0DF5}" type="pres">
      <dgm:prSet presAssocID="{0F6A22F4-7E9A-4973-92C6-587509FFCC60}" presName="txOne" presStyleLbl="node0" presStyleIdx="0" presStyleCnt="1" custScaleY="111920" custLinFactY="-25120" custLinFactNeighborX="-36" custLinFactNeighborY="-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64DEFFF-53E1-4611-9529-10C71A672E93}" type="pres">
      <dgm:prSet presAssocID="{0F6A22F4-7E9A-4973-92C6-587509FFCC60}" presName="parTransOne" presStyleCnt="0"/>
      <dgm:spPr/>
      <dgm:t>
        <a:bodyPr/>
        <a:lstStyle/>
        <a:p>
          <a:endParaRPr lang="ru-RU"/>
        </a:p>
      </dgm:t>
    </dgm:pt>
    <dgm:pt modelId="{45A17A5B-B612-45EB-A2AD-135680187DD7}" type="pres">
      <dgm:prSet presAssocID="{0F6A22F4-7E9A-4973-92C6-587509FFCC60}" presName="horzOne" presStyleCnt="0"/>
      <dgm:spPr/>
      <dgm:t>
        <a:bodyPr/>
        <a:lstStyle/>
        <a:p>
          <a:endParaRPr lang="ru-RU"/>
        </a:p>
      </dgm:t>
    </dgm:pt>
    <dgm:pt modelId="{02D15CAC-BA98-4361-9071-CCD11F01F6C9}" type="pres">
      <dgm:prSet presAssocID="{0BBF0C9D-5546-4907-8E6D-CA4892AEEA83}" presName="vertTwo" presStyleCnt="0"/>
      <dgm:spPr/>
      <dgm:t>
        <a:bodyPr/>
        <a:lstStyle/>
        <a:p>
          <a:endParaRPr lang="ru-RU"/>
        </a:p>
      </dgm:t>
    </dgm:pt>
    <dgm:pt modelId="{843098AA-ED8A-4E52-9624-0700EFD1FCCE}" type="pres">
      <dgm:prSet presAssocID="{0BBF0C9D-5546-4907-8E6D-CA4892AEEA83}" presName="txTwo" presStyleLbl="node2" presStyleIdx="0" presStyleCnt="3" custScaleY="69432" custLinFactNeighborX="-114" custLinFactNeighborY="-496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C916D12-2E7A-4489-AF93-A507C83D49B2}" type="pres">
      <dgm:prSet presAssocID="{0BBF0C9D-5546-4907-8E6D-CA4892AEEA83}" presName="horzTwo" presStyleCnt="0"/>
      <dgm:spPr/>
      <dgm:t>
        <a:bodyPr/>
        <a:lstStyle/>
        <a:p>
          <a:endParaRPr lang="ru-RU"/>
        </a:p>
      </dgm:t>
    </dgm:pt>
    <dgm:pt modelId="{1A584CCF-7DB7-4C91-97E3-3736DBD86519}" type="pres">
      <dgm:prSet presAssocID="{CEBFD7D9-98B1-4A5B-BAAE-11BCB505B98B}" presName="sibSpaceTwo" presStyleCnt="0"/>
      <dgm:spPr/>
      <dgm:t>
        <a:bodyPr/>
        <a:lstStyle/>
        <a:p>
          <a:endParaRPr lang="ru-RU"/>
        </a:p>
      </dgm:t>
    </dgm:pt>
    <dgm:pt modelId="{B22C3EDC-6FED-43A1-9172-310AE6711F77}" type="pres">
      <dgm:prSet presAssocID="{98877730-9FC9-4D51-8544-C0A0FEB50C28}" presName="vertTwo" presStyleCnt="0"/>
      <dgm:spPr/>
      <dgm:t>
        <a:bodyPr/>
        <a:lstStyle/>
        <a:p>
          <a:endParaRPr lang="ru-RU"/>
        </a:p>
      </dgm:t>
    </dgm:pt>
    <dgm:pt modelId="{CC6EBB35-4C0D-4658-98B9-E1160AF07CD5}" type="pres">
      <dgm:prSet presAssocID="{98877730-9FC9-4D51-8544-C0A0FEB50C28}" presName="txTwo" presStyleLbl="node2" presStyleIdx="1" presStyleCnt="3" custScaleY="69432" custLinFactX="2838" custLinFactNeighborX="100000" custLinFactNeighborY="-496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F4CA2EB-A80E-46C0-A744-4C51D782BE82}" type="pres">
      <dgm:prSet presAssocID="{98877730-9FC9-4D51-8544-C0A0FEB50C28}" presName="horzTwo" presStyleCnt="0"/>
      <dgm:spPr/>
      <dgm:t>
        <a:bodyPr/>
        <a:lstStyle/>
        <a:p>
          <a:endParaRPr lang="ru-RU"/>
        </a:p>
      </dgm:t>
    </dgm:pt>
    <dgm:pt modelId="{993CB743-1CA3-4729-839B-8586AFEF5CAA}" type="pres">
      <dgm:prSet presAssocID="{D737F432-2035-41BB-9F10-9C9FE655C01E}" presName="sibSpaceTwo" presStyleCnt="0"/>
      <dgm:spPr/>
      <dgm:t>
        <a:bodyPr/>
        <a:lstStyle/>
        <a:p>
          <a:endParaRPr lang="ru-RU"/>
        </a:p>
      </dgm:t>
    </dgm:pt>
    <dgm:pt modelId="{62EE5726-8CDF-45F2-B33E-6EB4D995A026}" type="pres">
      <dgm:prSet presAssocID="{F54165AA-2C35-4A8D-8EEE-CF3F02FAA41F}" presName="vertTwo" presStyleCnt="0"/>
      <dgm:spPr/>
      <dgm:t>
        <a:bodyPr/>
        <a:lstStyle/>
        <a:p>
          <a:endParaRPr lang="ru-RU"/>
        </a:p>
      </dgm:t>
    </dgm:pt>
    <dgm:pt modelId="{6721468C-9D50-4EE7-BB9B-F5BB9F931A23}" type="pres">
      <dgm:prSet presAssocID="{F54165AA-2C35-4A8D-8EEE-CF3F02FAA41F}" presName="txTwo" presStyleLbl="node2" presStyleIdx="2" presStyleCnt="3" custScaleY="69432" custLinFactX="-9829" custLinFactNeighborX="-100000" custLinFactNeighborY="-496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85C8670-E887-4D70-9EAF-8E2768A28975}" type="pres">
      <dgm:prSet presAssocID="{F54165AA-2C35-4A8D-8EEE-CF3F02FAA41F}" presName="horzTwo" presStyleCnt="0"/>
      <dgm:spPr/>
      <dgm:t>
        <a:bodyPr/>
        <a:lstStyle/>
        <a:p>
          <a:endParaRPr lang="ru-RU"/>
        </a:p>
      </dgm:t>
    </dgm:pt>
  </dgm:ptLst>
  <dgm:cxnLst>
    <dgm:cxn modelId="{8A99467C-AA2F-4382-9050-9594DFD3AC63}" type="presOf" srcId="{0F6A22F4-7E9A-4973-92C6-587509FFCC60}" destId="{9B2AE0A7-392A-4801-84B8-39A71CCE0DF5}" srcOrd="0" destOrd="0" presId="urn:microsoft.com/office/officeart/2005/8/layout/hierarchy4"/>
    <dgm:cxn modelId="{B1283629-7CEB-406D-9C96-CA7D28B6DCE1}" srcId="{0F6A22F4-7E9A-4973-92C6-587509FFCC60}" destId="{98877730-9FC9-4D51-8544-C0A0FEB50C28}" srcOrd="1" destOrd="0" parTransId="{732357B2-B734-4BCE-921C-1A6088C26411}" sibTransId="{D737F432-2035-41BB-9F10-9C9FE655C01E}"/>
    <dgm:cxn modelId="{1516652A-80D9-4F3A-A9A2-67533FE00373}" srcId="{0F6A22F4-7E9A-4973-92C6-587509FFCC60}" destId="{0BBF0C9D-5546-4907-8E6D-CA4892AEEA83}" srcOrd="0" destOrd="0" parTransId="{BE706056-36D4-4C7F-874F-7BE93839DB66}" sibTransId="{CEBFD7D9-98B1-4A5B-BAAE-11BCB505B98B}"/>
    <dgm:cxn modelId="{EBDC9C54-FC84-4AB8-B996-8F3B0E93F1C7}" type="presOf" srcId="{0BBF0C9D-5546-4907-8E6D-CA4892AEEA83}" destId="{843098AA-ED8A-4E52-9624-0700EFD1FCCE}" srcOrd="0" destOrd="0" presId="urn:microsoft.com/office/officeart/2005/8/layout/hierarchy4"/>
    <dgm:cxn modelId="{9C267F53-410F-4641-8303-A7BE364CF0E3}" type="presOf" srcId="{91FC5990-01A9-4D42-BB98-D3CF6F0DEFE1}" destId="{247C295A-005E-4115-8000-558860CCFEB6}" srcOrd="0" destOrd="0" presId="urn:microsoft.com/office/officeart/2005/8/layout/hierarchy4"/>
    <dgm:cxn modelId="{6DAF2664-5BE8-4E84-AA80-EBF9179DAC0D}" srcId="{91FC5990-01A9-4D42-BB98-D3CF6F0DEFE1}" destId="{0F6A22F4-7E9A-4973-92C6-587509FFCC60}" srcOrd="0" destOrd="0" parTransId="{A524568C-B918-47B8-9388-8864680662CE}" sibTransId="{A04939AD-E0E5-4FE4-A076-CFF22414328F}"/>
    <dgm:cxn modelId="{91E8BEA8-85BB-48AB-B6AC-EDAEC84E855C}" srcId="{0F6A22F4-7E9A-4973-92C6-587509FFCC60}" destId="{F54165AA-2C35-4A8D-8EEE-CF3F02FAA41F}" srcOrd="2" destOrd="0" parTransId="{C2016F63-6506-4BFC-A284-E40234EBA76C}" sibTransId="{F375641E-1ABB-4FF6-8216-848173F43412}"/>
    <dgm:cxn modelId="{2F1799F0-BFAE-4334-91F9-D71FAE1064CB}" type="presOf" srcId="{98877730-9FC9-4D51-8544-C0A0FEB50C28}" destId="{CC6EBB35-4C0D-4658-98B9-E1160AF07CD5}" srcOrd="0" destOrd="0" presId="urn:microsoft.com/office/officeart/2005/8/layout/hierarchy4"/>
    <dgm:cxn modelId="{935BB6E3-B2CC-4745-B250-061FC19ACEB5}" type="presOf" srcId="{F54165AA-2C35-4A8D-8EEE-CF3F02FAA41F}" destId="{6721468C-9D50-4EE7-BB9B-F5BB9F931A23}" srcOrd="0" destOrd="0" presId="urn:microsoft.com/office/officeart/2005/8/layout/hierarchy4"/>
    <dgm:cxn modelId="{6FB43502-6CDD-439E-BDA6-284A2A4DC96E}" type="presParOf" srcId="{247C295A-005E-4115-8000-558860CCFEB6}" destId="{3C228AD1-2C57-4597-A6B1-E338C0670AF6}" srcOrd="0" destOrd="0" presId="urn:microsoft.com/office/officeart/2005/8/layout/hierarchy4"/>
    <dgm:cxn modelId="{4A032AA5-F52E-4DEE-A970-541C745F2C66}" type="presParOf" srcId="{3C228AD1-2C57-4597-A6B1-E338C0670AF6}" destId="{9B2AE0A7-392A-4801-84B8-39A71CCE0DF5}" srcOrd="0" destOrd="0" presId="urn:microsoft.com/office/officeart/2005/8/layout/hierarchy4"/>
    <dgm:cxn modelId="{4F4914FF-991A-4264-8DD0-15B0ABE036A2}" type="presParOf" srcId="{3C228AD1-2C57-4597-A6B1-E338C0670AF6}" destId="{964DEFFF-53E1-4611-9529-10C71A672E93}" srcOrd="1" destOrd="0" presId="urn:microsoft.com/office/officeart/2005/8/layout/hierarchy4"/>
    <dgm:cxn modelId="{128230B7-F4FE-4C8E-8699-7E0401B913E2}" type="presParOf" srcId="{3C228AD1-2C57-4597-A6B1-E338C0670AF6}" destId="{45A17A5B-B612-45EB-A2AD-135680187DD7}" srcOrd="2" destOrd="0" presId="urn:microsoft.com/office/officeart/2005/8/layout/hierarchy4"/>
    <dgm:cxn modelId="{EAB7BE50-7170-445F-997E-0BED9597EA67}" type="presParOf" srcId="{45A17A5B-B612-45EB-A2AD-135680187DD7}" destId="{02D15CAC-BA98-4361-9071-CCD11F01F6C9}" srcOrd="0" destOrd="0" presId="urn:microsoft.com/office/officeart/2005/8/layout/hierarchy4"/>
    <dgm:cxn modelId="{92B0EA6F-AB56-44A1-A798-6C0C28891165}" type="presParOf" srcId="{02D15CAC-BA98-4361-9071-CCD11F01F6C9}" destId="{843098AA-ED8A-4E52-9624-0700EFD1FCCE}" srcOrd="0" destOrd="0" presId="urn:microsoft.com/office/officeart/2005/8/layout/hierarchy4"/>
    <dgm:cxn modelId="{A64695B8-A724-4770-90F9-98E06AAC96A6}" type="presParOf" srcId="{02D15CAC-BA98-4361-9071-CCD11F01F6C9}" destId="{9C916D12-2E7A-4489-AF93-A507C83D49B2}" srcOrd="1" destOrd="0" presId="urn:microsoft.com/office/officeart/2005/8/layout/hierarchy4"/>
    <dgm:cxn modelId="{8815688B-7165-4D34-9911-A4EDE214D186}" type="presParOf" srcId="{45A17A5B-B612-45EB-A2AD-135680187DD7}" destId="{1A584CCF-7DB7-4C91-97E3-3736DBD86519}" srcOrd="1" destOrd="0" presId="urn:microsoft.com/office/officeart/2005/8/layout/hierarchy4"/>
    <dgm:cxn modelId="{33957489-8B2C-436F-A2E6-B6CAEBC1FACC}" type="presParOf" srcId="{45A17A5B-B612-45EB-A2AD-135680187DD7}" destId="{B22C3EDC-6FED-43A1-9172-310AE6711F77}" srcOrd="2" destOrd="0" presId="urn:microsoft.com/office/officeart/2005/8/layout/hierarchy4"/>
    <dgm:cxn modelId="{2290AEFB-35F9-4B5F-81E2-833329811EE7}" type="presParOf" srcId="{B22C3EDC-6FED-43A1-9172-310AE6711F77}" destId="{CC6EBB35-4C0D-4658-98B9-E1160AF07CD5}" srcOrd="0" destOrd="0" presId="urn:microsoft.com/office/officeart/2005/8/layout/hierarchy4"/>
    <dgm:cxn modelId="{8E109B10-AE16-4E2B-BB9E-DCF59E6AF05B}" type="presParOf" srcId="{B22C3EDC-6FED-43A1-9172-310AE6711F77}" destId="{5F4CA2EB-A80E-46C0-A744-4C51D782BE82}" srcOrd="1" destOrd="0" presId="urn:microsoft.com/office/officeart/2005/8/layout/hierarchy4"/>
    <dgm:cxn modelId="{39B4C50C-C309-44B4-8221-041933AF9A23}" type="presParOf" srcId="{45A17A5B-B612-45EB-A2AD-135680187DD7}" destId="{993CB743-1CA3-4729-839B-8586AFEF5CAA}" srcOrd="3" destOrd="0" presId="urn:microsoft.com/office/officeart/2005/8/layout/hierarchy4"/>
    <dgm:cxn modelId="{0D5C8AEB-214C-4BF1-B6BE-6BA3C75C5E79}" type="presParOf" srcId="{45A17A5B-B612-45EB-A2AD-135680187DD7}" destId="{62EE5726-8CDF-45F2-B33E-6EB4D995A026}" srcOrd="4" destOrd="0" presId="urn:microsoft.com/office/officeart/2005/8/layout/hierarchy4"/>
    <dgm:cxn modelId="{128713DC-3F86-4A09-9115-F6AA10813F06}" type="presParOf" srcId="{62EE5726-8CDF-45F2-B33E-6EB4D995A026}" destId="{6721468C-9D50-4EE7-BB9B-F5BB9F931A23}" srcOrd="0" destOrd="0" presId="urn:microsoft.com/office/officeart/2005/8/layout/hierarchy4"/>
    <dgm:cxn modelId="{FB36FA5A-4DE7-4F9A-A8E9-FE8BE28164FD}" type="presParOf" srcId="{62EE5726-8CDF-45F2-B33E-6EB4D995A026}" destId="{E85C8670-E887-4D70-9EAF-8E2768A2897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4F08A-565F-4B12-8444-DD1970CA999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4925768-7164-4C6C-BB4F-FCC61926762A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Дошкольное образование</a:t>
          </a:r>
          <a:endParaRPr lang="ru-RU" dirty="0">
            <a:latin typeface="Cambria" pitchFamily="18" charset="0"/>
          </a:endParaRPr>
        </a:p>
      </dgm:t>
    </dgm:pt>
    <dgm:pt modelId="{AA64D7C4-37CF-4FE2-85C0-655D6720CF8A}" type="parTrans" cxnId="{7F009669-A741-4347-A25E-D959D4755B1A}">
      <dgm:prSet/>
      <dgm:spPr/>
      <dgm:t>
        <a:bodyPr/>
        <a:lstStyle/>
        <a:p>
          <a:endParaRPr lang="ru-RU"/>
        </a:p>
      </dgm:t>
    </dgm:pt>
    <dgm:pt modelId="{7D73EC6B-C22E-415E-B10E-4A9896F6F698}" type="sibTrans" cxnId="{7F009669-A741-4347-A25E-D959D4755B1A}">
      <dgm:prSet/>
      <dgm:spPr/>
      <dgm:t>
        <a:bodyPr/>
        <a:lstStyle/>
        <a:p>
          <a:endParaRPr lang="ru-RU"/>
        </a:p>
      </dgm:t>
    </dgm:pt>
    <dgm:pt modelId="{D9559D27-E18A-40CA-9230-EA704F114B5C}">
      <dgm:prSet phldrT="[Текст]"/>
      <dgm:spPr/>
      <dgm:t>
        <a:bodyPr/>
        <a:lstStyle/>
        <a:p>
          <a:r>
            <a:rPr lang="ru-RU" dirty="0" smtClean="0"/>
            <a:t>Начальное  общее </a:t>
          </a:r>
          <a:r>
            <a:rPr lang="ru-RU" dirty="0" smtClean="0">
              <a:latin typeface="Cambria" pitchFamily="18" charset="0"/>
            </a:rPr>
            <a:t>образование</a:t>
          </a:r>
          <a:r>
            <a:rPr lang="ru-RU" dirty="0" smtClean="0"/>
            <a:t> </a:t>
          </a:r>
        </a:p>
        <a:p>
          <a:r>
            <a:rPr lang="ru-RU" dirty="0" smtClean="0"/>
            <a:t>1-4 классы</a:t>
          </a:r>
          <a:endParaRPr lang="ru-RU" dirty="0"/>
        </a:p>
      </dgm:t>
    </dgm:pt>
    <dgm:pt modelId="{9D7DB38B-2AEF-418E-A817-74D87DFD89BB}" type="parTrans" cxnId="{3CFD5926-F285-4E2B-AEC4-01520388E41C}">
      <dgm:prSet/>
      <dgm:spPr/>
      <dgm:t>
        <a:bodyPr/>
        <a:lstStyle/>
        <a:p>
          <a:endParaRPr lang="ru-RU"/>
        </a:p>
      </dgm:t>
    </dgm:pt>
    <dgm:pt modelId="{F8AC553D-6FED-471F-BBD7-EBE274D16E0F}" type="sibTrans" cxnId="{3CFD5926-F285-4E2B-AEC4-01520388E41C}">
      <dgm:prSet/>
      <dgm:spPr/>
      <dgm:t>
        <a:bodyPr/>
        <a:lstStyle/>
        <a:p>
          <a:endParaRPr lang="ru-RU"/>
        </a:p>
      </dgm:t>
    </dgm:pt>
    <dgm:pt modelId="{5CFEBF99-0C07-4DB6-82A2-5A942CAAE10C}">
      <dgm:prSet phldrT="[Текст]"/>
      <dgm:spPr/>
      <dgm:t>
        <a:bodyPr/>
        <a:lstStyle/>
        <a:p>
          <a:r>
            <a:rPr lang="ru-RU" dirty="0" smtClean="0"/>
            <a:t>Основное общее </a:t>
          </a:r>
          <a:r>
            <a:rPr lang="ru-RU" dirty="0" smtClean="0">
              <a:latin typeface="Cambria" pitchFamily="18" charset="0"/>
            </a:rPr>
            <a:t>образование</a:t>
          </a:r>
          <a:r>
            <a:rPr lang="ru-RU" dirty="0" smtClean="0"/>
            <a:t> </a:t>
          </a:r>
        </a:p>
        <a:p>
          <a:r>
            <a:rPr lang="ru-RU" dirty="0" smtClean="0"/>
            <a:t>5-9 классы</a:t>
          </a:r>
          <a:endParaRPr lang="ru-RU" dirty="0"/>
        </a:p>
      </dgm:t>
    </dgm:pt>
    <dgm:pt modelId="{53E06D2F-E565-4275-BF9F-16A08825FE5A}" type="parTrans" cxnId="{24F94B59-39B4-48C9-A197-C31AAEC3CA76}">
      <dgm:prSet/>
      <dgm:spPr/>
      <dgm:t>
        <a:bodyPr/>
        <a:lstStyle/>
        <a:p>
          <a:endParaRPr lang="ru-RU"/>
        </a:p>
      </dgm:t>
    </dgm:pt>
    <dgm:pt modelId="{EA94A8E6-0808-4289-AE06-492157839477}" type="sibTrans" cxnId="{24F94B59-39B4-48C9-A197-C31AAEC3CA76}">
      <dgm:prSet/>
      <dgm:spPr/>
      <dgm:t>
        <a:bodyPr/>
        <a:lstStyle/>
        <a:p>
          <a:endParaRPr lang="ru-RU"/>
        </a:p>
      </dgm:t>
    </dgm:pt>
    <dgm:pt modelId="{12CC53AC-7260-474D-8636-11CF2DC70908}">
      <dgm:prSet phldrT="[Текст]"/>
      <dgm:spPr/>
      <dgm:t>
        <a:bodyPr/>
        <a:lstStyle/>
        <a:p>
          <a:r>
            <a:rPr lang="ru-RU" dirty="0" smtClean="0"/>
            <a:t>Среднее общее </a:t>
          </a:r>
          <a:r>
            <a:rPr lang="ru-RU" dirty="0" smtClean="0">
              <a:latin typeface="Cambria" pitchFamily="18" charset="0"/>
            </a:rPr>
            <a:t>образование</a:t>
          </a:r>
          <a:r>
            <a:rPr lang="ru-RU" dirty="0" smtClean="0"/>
            <a:t> </a:t>
          </a:r>
        </a:p>
        <a:p>
          <a:r>
            <a:rPr lang="ru-RU" dirty="0" smtClean="0"/>
            <a:t>10-11 классы</a:t>
          </a:r>
          <a:endParaRPr lang="ru-RU" dirty="0"/>
        </a:p>
      </dgm:t>
    </dgm:pt>
    <dgm:pt modelId="{2F75FD8A-7135-43B1-BB2A-33ADA660638F}" type="parTrans" cxnId="{D3DE0038-4569-4F85-9C33-9F61DA81AE92}">
      <dgm:prSet/>
      <dgm:spPr/>
      <dgm:t>
        <a:bodyPr/>
        <a:lstStyle/>
        <a:p>
          <a:endParaRPr lang="ru-RU"/>
        </a:p>
      </dgm:t>
    </dgm:pt>
    <dgm:pt modelId="{59598442-409F-44AE-B265-8D5400539534}" type="sibTrans" cxnId="{D3DE0038-4569-4F85-9C33-9F61DA81AE92}">
      <dgm:prSet/>
      <dgm:spPr/>
      <dgm:t>
        <a:bodyPr/>
        <a:lstStyle/>
        <a:p>
          <a:endParaRPr lang="ru-RU"/>
        </a:p>
      </dgm:t>
    </dgm:pt>
    <dgm:pt modelId="{20EC94DD-3940-4A65-8EEC-0813450A3644}" type="pres">
      <dgm:prSet presAssocID="{ACA4F08A-565F-4B12-8444-DD1970CA999B}" presName="Name0" presStyleCnt="0">
        <dgm:presLayoutVars>
          <dgm:dir/>
          <dgm:animLvl val="lvl"/>
          <dgm:resizeHandles val="exact"/>
        </dgm:presLayoutVars>
      </dgm:prSet>
      <dgm:spPr/>
    </dgm:pt>
    <dgm:pt modelId="{2E5655F0-BABD-4DDB-B43F-AD0CAAA52B44}" type="pres">
      <dgm:prSet presAssocID="{24925768-7164-4C6C-BB4F-FCC61926762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C3C4-7D0F-4183-9830-E45E3BE406C1}" type="pres">
      <dgm:prSet presAssocID="{7D73EC6B-C22E-415E-B10E-4A9896F6F698}" presName="parTxOnlySpace" presStyleCnt="0"/>
      <dgm:spPr/>
    </dgm:pt>
    <dgm:pt modelId="{3790B7DD-CAF9-419C-A607-52158DD7C762}" type="pres">
      <dgm:prSet presAssocID="{D9559D27-E18A-40CA-9230-EA704F114B5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0130C-FC31-46E9-B262-AEE89CFAFEB9}" type="pres">
      <dgm:prSet presAssocID="{F8AC553D-6FED-471F-BBD7-EBE274D16E0F}" presName="parTxOnlySpace" presStyleCnt="0"/>
      <dgm:spPr/>
    </dgm:pt>
    <dgm:pt modelId="{D3ADDA52-0BAB-40EC-AE7A-88E905E688CD}" type="pres">
      <dgm:prSet presAssocID="{5CFEBF99-0C07-4DB6-82A2-5A942CAAE10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7D709-F65D-4CBB-B2E9-19A59B64E598}" type="pres">
      <dgm:prSet presAssocID="{EA94A8E6-0808-4289-AE06-492157839477}" presName="parTxOnlySpace" presStyleCnt="0"/>
      <dgm:spPr/>
    </dgm:pt>
    <dgm:pt modelId="{CBA2E72A-F08C-4E2D-9CB7-12A94CE183C1}" type="pres">
      <dgm:prSet presAssocID="{12CC53AC-7260-474D-8636-11CF2DC7090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FDE78-5921-4946-B96E-38A15F23D5B5}" type="presOf" srcId="{24925768-7164-4C6C-BB4F-FCC61926762A}" destId="{2E5655F0-BABD-4DDB-B43F-AD0CAAA52B44}" srcOrd="0" destOrd="0" presId="urn:microsoft.com/office/officeart/2005/8/layout/chevron1"/>
    <dgm:cxn modelId="{7F009669-A741-4347-A25E-D959D4755B1A}" srcId="{ACA4F08A-565F-4B12-8444-DD1970CA999B}" destId="{24925768-7164-4C6C-BB4F-FCC61926762A}" srcOrd="0" destOrd="0" parTransId="{AA64D7C4-37CF-4FE2-85C0-655D6720CF8A}" sibTransId="{7D73EC6B-C22E-415E-B10E-4A9896F6F698}"/>
    <dgm:cxn modelId="{E2014738-3147-4F9F-AFFF-6FE6AAAF3F36}" type="presOf" srcId="{5CFEBF99-0C07-4DB6-82A2-5A942CAAE10C}" destId="{D3ADDA52-0BAB-40EC-AE7A-88E905E688CD}" srcOrd="0" destOrd="0" presId="urn:microsoft.com/office/officeart/2005/8/layout/chevron1"/>
    <dgm:cxn modelId="{3CFD5926-F285-4E2B-AEC4-01520388E41C}" srcId="{ACA4F08A-565F-4B12-8444-DD1970CA999B}" destId="{D9559D27-E18A-40CA-9230-EA704F114B5C}" srcOrd="1" destOrd="0" parTransId="{9D7DB38B-2AEF-418E-A817-74D87DFD89BB}" sibTransId="{F8AC553D-6FED-471F-BBD7-EBE274D16E0F}"/>
    <dgm:cxn modelId="{24F94B59-39B4-48C9-A197-C31AAEC3CA76}" srcId="{ACA4F08A-565F-4B12-8444-DD1970CA999B}" destId="{5CFEBF99-0C07-4DB6-82A2-5A942CAAE10C}" srcOrd="2" destOrd="0" parTransId="{53E06D2F-E565-4275-BF9F-16A08825FE5A}" sibTransId="{EA94A8E6-0808-4289-AE06-492157839477}"/>
    <dgm:cxn modelId="{4F485FDB-9D77-419B-9985-AE109833FD3D}" type="presOf" srcId="{12CC53AC-7260-474D-8636-11CF2DC70908}" destId="{CBA2E72A-F08C-4E2D-9CB7-12A94CE183C1}" srcOrd="0" destOrd="0" presId="urn:microsoft.com/office/officeart/2005/8/layout/chevron1"/>
    <dgm:cxn modelId="{FF964A44-0F7B-4CEF-8478-F227D9F6C8E0}" type="presOf" srcId="{ACA4F08A-565F-4B12-8444-DD1970CA999B}" destId="{20EC94DD-3940-4A65-8EEC-0813450A3644}" srcOrd="0" destOrd="0" presId="urn:microsoft.com/office/officeart/2005/8/layout/chevron1"/>
    <dgm:cxn modelId="{D3DE0038-4569-4F85-9C33-9F61DA81AE92}" srcId="{ACA4F08A-565F-4B12-8444-DD1970CA999B}" destId="{12CC53AC-7260-474D-8636-11CF2DC70908}" srcOrd="3" destOrd="0" parTransId="{2F75FD8A-7135-43B1-BB2A-33ADA660638F}" sibTransId="{59598442-409F-44AE-B265-8D5400539534}"/>
    <dgm:cxn modelId="{16657BA9-10C9-4B84-B74F-C1505E1324E8}" type="presOf" srcId="{D9559D27-E18A-40CA-9230-EA704F114B5C}" destId="{3790B7DD-CAF9-419C-A607-52158DD7C762}" srcOrd="0" destOrd="0" presId="urn:microsoft.com/office/officeart/2005/8/layout/chevron1"/>
    <dgm:cxn modelId="{E7448030-68F2-4A42-994A-C8FEBF6B77F5}" type="presParOf" srcId="{20EC94DD-3940-4A65-8EEC-0813450A3644}" destId="{2E5655F0-BABD-4DDB-B43F-AD0CAAA52B44}" srcOrd="0" destOrd="0" presId="urn:microsoft.com/office/officeart/2005/8/layout/chevron1"/>
    <dgm:cxn modelId="{82A31D5B-262E-479F-8063-FB1FC3703844}" type="presParOf" srcId="{20EC94DD-3940-4A65-8EEC-0813450A3644}" destId="{D92EC3C4-7D0F-4183-9830-E45E3BE406C1}" srcOrd="1" destOrd="0" presId="urn:microsoft.com/office/officeart/2005/8/layout/chevron1"/>
    <dgm:cxn modelId="{CBA05FFC-16E6-4F36-B5DA-BB0BCA84D93F}" type="presParOf" srcId="{20EC94DD-3940-4A65-8EEC-0813450A3644}" destId="{3790B7DD-CAF9-419C-A607-52158DD7C762}" srcOrd="2" destOrd="0" presId="urn:microsoft.com/office/officeart/2005/8/layout/chevron1"/>
    <dgm:cxn modelId="{E357EF2C-AAA4-4FF5-B570-B78BBD2CBE33}" type="presParOf" srcId="{20EC94DD-3940-4A65-8EEC-0813450A3644}" destId="{F220130C-FC31-46E9-B262-AEE89CFAFEB9}" srcOrd="3" destOrd="0" presId="urn:microsoft.com/office/officeart/2005/8/layout/chevron1"/>
    <dgm:cxn modelId="{0D498302-5DFD-4F19-A1A4-8F6415EE4A88}" type="presParOf" srcId="{20EC94DD-3940-4A65-8EEC-0813450A3644}" destId="{D3ADDA52-0BAB-40EC-AE7A-88E905E688CD}" srcOrd="4" destOrd="0" presId="urn:microsoft.com/office/officeart/2005/8/layout/chevron1"/>
    <dgm:cxn modelId="{B805C9B4-B195-46CE-B68B-B3C605127641}" type="presParOf" srcId="{20EC94DD-3940-4A65-8EEC-0813450A3644}" destId="{B217D709-F65D-4CBB-B2E9-19A59B64E598}" srcOrd="5" destOrd="0" presId="urn:microsoft.com/office/officeart/2005/8/layout/chevron1"/>
    <dgm:cxn modelId="{94441617-C47A-468D-BB2F-16D549267AC4}" type="presParOf" srcId="{20EC94DD-3940-4A65-8EEC-0813450A3644}" destId="{CBA2E72A-F08C-4E2D-9CB7-12A94CE183C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AE0A7-392A-4801-84B8-39A71CCE0DF5}">
      <dsp:nvSpPr>
        <dsp:cNvPr id="0" name=""/>
        <dsp:cNvSpPr/>
      </dsp:nvSpPr>
      <dsp:spPr>
        <a:xfrm>
          <a:off x="0" y="0"/>
          <a:ext cx="8566339" cy="229098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latin typeface="Cambria" pitchFamily="18" charset="0"/>
            </a:rPr>
            <a:t>Группа Эксмо - АСТ</a:t>
          </a:r>
          <a:endParaRPr lang="ru-RU" sz="5400" kern="1200" dirty="0">
            <a:latin typeface="Cambria" pitchFamily="18" charset="0"/>
          </a:endParaRPr>
        </a:p>
      </dsp:txBody>
      <dsp:txXfrm>
        <a:off x="0" y="0"/>
        <a:ext cx="8566339" cy="2290982"/>
      </dsp:txXfrm>
    </dsp:sp>
    <dsp:sp modelId="{843098AA-ED8A-4E52-9624-0700EFD1FCCE}">
      <dsp:nvSpPr>
        <dsp:cNvPr id="0" name=""/>
        <dsp:cNvSpPr/>
      </dsp:nvSpPr>
      <dsp:spPr>
        <a:xfrm>
          <a:off x="0" y="2438407"/>
          <a:ext cx="2704021" cy="14212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Cambria" pitchFamily="18" charset="0"/>
            </a:rPr>
            <a:t>Издательство «ДРОФА»</a:t>
          </a:r>
          <a:endParaRPr lang="ru-RU" sz="2800" b="1" kern="1200" dirty="0">
            <a:latin typeface="Cambria" pitchFamily="18" charset="0"/>
          </a:endParaRPr>
        </a:p>
      </dsp:txBody>
      <dsp:txXfrm>
        <a:off x="0" y="2438407"/>
        <a:ext cx="2704021" cy="1421260"/>
      </dsp:txXfrm>
    </dsp:sp>
    <dsp:sp modelId="{CC6EBB35-4C0D-4658-98B9-E1160AF07CD5}">
      <dsp:nvSpPr>
        <dsp:cNvPr id="0" name=""/>
        <dsp:cNvSpPr/>
      </dsp:nvSpPr>
      <dsp:spPr>
        <a:xfrm>
          <a:off x="5715001" y="2438407"/>
          <a:ext cx="2704021" cy="14212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Cambria" pitchFamily="18" charset="0"/>
            </a:rPr>
            <a:t>Издательство</a:t>
          </a:r>
          <a:r>
            <a:rPr lang="ru-RU" sz="4100" b="1" kern="1200" dirty="0" smtClean="0">
              <a:latin typeface="Cambria" pitchFamily="18" charset="0"/>
            </a:rPr>
            <a:t> </a:t>
          </a:r>
          <a:r>
            <a:rPr lang="ru-RU" sz="2800" b="1" kern="1200" dirty="0" smtClean="0">
              <a:latin typeface="Cambria" pitchFamily="18" charset="0"/>
            </a:rPr>
            <a:t>«АСТРЕЛЬ»</a:t>
          </a:r>
          <a:endParaRPr lang="ru-RU" sz="2800" b="1" kern="1200" dirty="0">
            <a:latin typeface="Cambria" pitchFamily="18" charset="0"/>
          </a:endParaRPr>
        </a:p>
      </dsp:txBody>
      <dsp:txXfrm>
        <a:off x="5715001" y="2438407"/>
        <a:ext cx="2704021" cy="1421260"/>
      </dsp:txXfrm>
    </dsp:sp>
    <dsp:sp modelId="{6721468C-9D50-4EE7-BB9B-F5BB9F931A23}">
      <dsp:nvSpPr>
        <dsp:cNvPr id="0" name=""/>
        <dsp:cNvSpPr/>
      </dsp:nvSpPr>
      <dsp:spPr>
        <a:xfrm>
          <a:off x="2895599" y="2438407"/>
          <a:ext cx="2704021" cy="14212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Cambria" pitchFamily="18" charset="0"/>
            </a:rPr>
            <a:t>ИЦ «ВЕНТАНА-ГРАФ»</a:t>
          </a:r>
          <a:endParaRPr lang="ru-RU" sz="2800" b="1" kern="1200" dirty="0">
            <a:latin typeface="Cambria" pitchFamily="18" charset="0"/>
          </a:endParaRPr>
        </a:p>
      </dsp:txBody>
      <dsp:txXfrm>
        <a:off x="2895599" y="2438407"/>
        <a:ext cx="2704021" cy="1421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33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C9C9F-DE54-43A1-AFB7-6CE493E2FAD5}" type="slidenum">
              <a:rPr lang="ru-RU" smtClean="0">
                <a:latin typeface="Arial" pitchFamily="34" charset="0"/>
              </a:rPr>
              <a:pPr/>
              <a:t>36</a:t>
            </a:fld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0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64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57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94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91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0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9CA8-4064-4E53-BD5D-80BD9EEBAAD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45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399" cy="36004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31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SzPct val="80000"/>
              <a:tabLst>
                <a:tab pos="360363" algn="l"/>
              </a:tabLst>
            </a:pPr>
            <a:endParaRPr lang="ru-RU" altLang="ru-RU" sz="2000" dirty="0" smtClean="0">
              <a:latin typeface="Arial" pitchFamily="34" charset="0"/>
            </a:endParaRPr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61191-5DDC-4F75-8278-696029361083}" type="slidenum">
              <a:rPr lang="ru-RU" altLang="ru-RU" smtClean="0">
                <a:latin typeface="Arial" pitchFamily="34" charset="0"/>
              </a:rPr>
              <a:pPr/>
              <a:t>35</a:t>
            </a:fld>
            <a:endParaRPr lang="ru-RU" alt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9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654982-ECE3-4B5B-8E77-B72776F88895}" type="datetime1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50825" y="215900"/>
            <a:ext cx="8642350" cy="215900"/>
          </a:xfrm>
        </p:spPr>
        <p:txBody>
          <a:bodyPr lIns="0" tIns="0" rIns="0" bIns="18000" anchor="b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250825" y="6337300"/>
            <a:ext cx="8640000" cy="288000"/>
          </a:xfrm>
        </p:spPr>
        <p:txBody>
          <a:bodyPr lIns="0" tIns="0" rIns="0" bIns="0" anchor="b"/>
          <a:lstStyle>
            <a:lvl1pPr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2B8708-D45F-4B89-B047-EC7B00E0CFD2}" type="datetime1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jpeg"/><Relationship Id="rId39" Type="http://schemas.openxmlformats.org/officeDocument/2006/relationships/image" Target="../media/image54.tiff"/><Relationship Id="rId3" Type="http://schemas.openxmlformats.org/officeDocument/2006/relationships/image" Target="../media/image18.jpeg"/><Relationship Id="rId21" Type="http://schemas.openxmlformats.org/officeDocument/2006/relationships/image" Target="../media/image36.png"/><Relationship Id="rId34" Type="http://schemas.openxmlformats.org/officeDocument/2006/relationships/image" Target="../media/image49.jpeg"/><Relationship Id="rId7" Type="http://schemas.openxmlformats.org/officeDocument/2006/relationships/image" Target="../media/image22.jpeg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5" Type="http://schemas.openxmlformats.org/officeDocument/2006/relationships/image" Target="../media/image40.jpeg"/><Relationship Id="rId33" Type="http://schemas.openxmlformats.org/officeDocument/2006/relationships/image" Target="../media/image48.jpeg"/><Relationship Id="rId38" Type="http://schemas.openxmlformats.org/officeDocument/2006/relationships/image" Target="../media/image53.png"/><Relationship Id="rId2" Type="http://schemas.openxmlformats.org/officeDocument/2006/relationships/image" Target="../media/image17.jpeg"/><Relationship Id="rId16" Type="http://schemas.openxmlformats.org/officeDocument/2006/relationships/image" Target="../media/image31.gif"/><Relationship Id="rId20" Type="http://schemas.openxmlformats.org/officeDocument/2006/relationships/image" Target="../media/image35.gif"/><Relationship Id="rId29" Type="http://schemas.openxmlformats.org/officeDocument/2006/relationships/image" Target="../media/image44.jpeg"/><Relationship Id="rId41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40" Type="http://schemas.openxmlformats.org/officeDocument/2006/relationships/image" Target="../media/image55.gif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31" Type="http://schemas.openxmlformats.org/officeDocument/2006/relationships/image" Target="../media/image46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7.gif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1.gif"/><Relationship Id="rId4" Type="http://schemas.openxmlformats.org/officeDocument/2006/relationships/image" Target="../media/image6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0.gif"/><Relationship Id="rId7" Type="http://schemas.openxmlformats.org/officeDocument/2006/relationships/image" Target="../media/image73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27.gif"/><Relationship Id="rId4" Type="http://schemas.openxmlformats.org/officeDocument/2006/relationships/image" Target="../media/image71.gif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image" Target="../media/image106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36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gif"/><Relationship Id="rId5" Type="http://schemas.openxmlformats.org/officeDocument/2006/relationships/image" Target="../media/image11.gif"/><Relationship Id="rId4" Type="http://schemas.openxmlformats.org/officeDocument/2006/relationships/image" Target="../media/image11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hyperlink" Target="http://www.drofa.ru/cat/product5900.htm" TargetMode="External"/><Relationship Id="rId4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32.gif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27.gi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jpeg"/><Relationship Id="rId11" Type="http://schemas.openxmlformats.org/officeDocument/2006/relationships/image" Target="../media/image33.png"/><Relationship Id="rId5" Type="http://schemas.openxmlformats.org/officeDocument/2006/relationships/image" Target="../media/image122.jpeg"/><Relationship Id="rId15" Type="http://schemas.openxmlformats.org/officeDocument/2006/relationships/image" Target="../media/image110.gif"/><Relationship Id="rId10" Type="http://schemas.openxmlformats.org/officeDocument/2006/relationships/image" Target="../media/image126.png"/><Relationship Id="rId4" Type="http://schemas.openxmlformats.org/officeDocument/2006/relationships/image" Target="../media/image121.jpeg"/><Relationship Id="rId9" Type="http://schemas.openxmlformats.org/officeDocument/2006/relationships/image" Target="../media/image116.png"/><Relationship Id="rId1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3" Type="http://schemas.openxmlformats.org/officeDocument/2006/relationships/image" Target="../media/image131.gif"/><Relationship Id="rId7" Type="http://schemas.openxmlformats.org/officeDocument/2006/relationships/image" Target="../media/image135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gif"/><Relationship Id="rId5" Type="http://schemas.openxmlformats.org/officeDocument/2006/relationships/image" Target="../media/image133.gif"/><Relationship Id="rId4" Type="http://schemas.openxmlformats.org/officeDocument/2006/relationships/image" Target="../media/image132.gif"/><Relationship Id="rId9" Type="http://schemas.openxmlformats.org/officeDocument/2006/relationships/image" Target="../media/image13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73.gif"/><Relationship Id="rId7" Type="http://schemas.openxmlformats.org/officeDocument/2006/relationships/image" Target="../media/image142.gif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jpeg"/><Relationship Id="rId5" Type="http://schemas.openxmlformats.org/officeDocument/2006/relationships/image" Target="../media/image140.gif"/><Relationship Id="rId10" Type="http://schemas.openxmlformats.org/officeDocument/2006/relationships/image" Target="../media/image107.png"/><Relationship Id="rId4" Type="http://schemas.openxmlformats.org/officeDocument/2006/relationships/image" Target="../media/image139.gif"/><Relationship Id="rId9" Type="http://schemas.openxmlformats.org/officeDocument/2006/relationships/image" Target="../media/image1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tags" Target="../tags/tag2.xml"/><Relationship Id="rId16" Type="http://schemas.openxmlformats.org/officeDocument/2006/relationships/image" Target="../media/image16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9.emf"/><Relationship Id="rId11" Type="http://schemas.openxmlformats.org/officeDocument/2006/relationships/image" Target="../media/image164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68.png"/><Relationship Id="rId10" Type="http://schemas.openxmlformats.org/officeDocument/2006/relationships/image" Target="../media/image16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70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hyperlink" Target="https://lecta.ru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lecta.ru" TargetMode="External"/><Relationship Id="rId3" Type="http://schemas.openxmlformats.org/officeDocument/2006/relationships/hyperlink" Target="https://lecta.ru/atlasplus" TargetMode="External"/><Relationship Id="rId7" Type="http://schemas.openxmlformats.org/officeDocument/2006/relationships/hyperlink" Target="https://lecta.ru/kursy_online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cta.ru/distribution" TargetMode="External"/><Relationship Id="rId5" Type="http://schemas.openxmlformats.org/officeDocument/2006/relationships/hyperlink" Target="https://shop.lecta.ru/catalog" TargetMode="External"/><Relationship Id="rId4" Type="http://schemas.openxmlformats.org/officeDocument/2006/relationships/hyperlink" Target="https://lecta.ru/lingu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hyperlink" Target="https://lecta.ru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dolgenkovaNO@vgf.r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75556" y="2384884"/>
            <a:ext cx="8280920" cy="2376264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Информационно-методическое</a:t>
            </a:r>
            <a:br>
              <a:rPr lang="ru-RU" sz="3600" dirty="0" smtClean="0"/>
            </a:br>
            <a:r>
              <a:rPr lang="ru-RU" sz="3600" dirty="0" smtClean="0"/>
              <a:t>обеспечение образовательного процесса</a:t>
            </a:r>
            <a:br>
              <a:rPr lang="ru-RU" sz="3600" dirty="0" smtClean="0"/>
            </a:br>
            <a:r>
              <a:rPr lang="ru-RU" sz="3600" dirty="0" smtClean="0"/>
              <a:t>средствами УМК по </a:t>
            </a:r>
            <a:r>
              <a:rPr lang="ru-RU" dirty="0" smtClean="0"/>
              <a:t>биологии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chemeClr val="tx1"/>
                </a:solidFill>
              </a:rPr>
              <a:t>ведущий методист Долженкова Наталья Олеговна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4800" dirty="0"/>
          </a:p>
        </p:txBody>
      </p:sp>
      <p:pic>
        <p:nvPicPr>
          <p:cNvPr id="5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04" y="6060488"/>
            <a:ext cx="7272300" cy="64487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8240" y="3936640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23928" y="4833156"/>
            <a:ext cx="1008112" cy="720080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2017г.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44624"/>
            <a:ext cx="8748972" cy="648072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 smtClean="0"/>
              <a:t>Линии УМК «Биология»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104322"/>
            <a:ext cx="2133600" cy="365125"/>
          </a:xfrm>
          <a:ln>
            <a:noFill/>
          </a:ln>
        </p:spPr>
        <p:txBody>
          <a:bodyPr/>
          <a:lstStyle/>
          <a:p>
            <a:fld id="{902F8198-9114-4FB0-9D23-06A30A0AC4A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Содержимое 3" descr=",123455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4" y="5301208"/>
            <a:ext cx="766248" cy="104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GIM1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63" y="4617132"/>
            <a:ext cx="792089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биология3_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293096"/>
            <a:ext cx="752801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биология3_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46" y="3501008"/>
            <a:ext cx="771514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4" y="3114008"/>
            <a:ext cx="756084" cy="99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Documents and Settings\balakireva.e\Мои документы\Мои рисунки\5284_big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64" y="1952836"/>
            <a:ext cx="776980" cy="98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872716"/>
            <a:ext cx="201571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80975" algn="ctr">
              <a:buClr>
                <a:schemeClr val="tx2">
                  <a:lumMod val="75000"/>
                </a:schemeClr>
              </a:buClr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Линия УМК  </a:t>
            </a:r>
          </a:p>
          <a:p>
            <a:pPr marL="180975" algn="ctr">
              <a:buClr>
                <a:schemeClr val="tx2">
                  <a:lumMod val="75000"/>
                </a:schemeClr>
              </a:buClr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В.В. Пасечника </a:t>
            </a:r>
          </a:p>
          <a:p>
            <a:pPr marL="180975" algn="ctr">
              <a:buClr>
                <a:schemeClr val="tx2">
                  <a:lumMod val="75000"/>
                </a:schemeClr>
              </a:buClr>
            </a:pPr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34" descr="2479_20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97" y="5553236"/>
            <a:ext cx="75681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3" descr="2339.t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941168"/>
            <a:ext cx="732844" cy="93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0" descr="234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437112"/>
            <a:ext cx="770349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1" descr="234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723" y="3753666"/>
            <a:ext cx="778121" cy="103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https://www.vgf.ru/Portals/0/Images/Proekty/2340_200.gi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238178"/>
            <a:ext cx="756084" cy="98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267744" y="872716"/>
            <a:ext cx="201622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Линия УМК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И.Н. Пономаревой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и др. (2 варианта)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892" y="5553236"/>
            <a:ext cx="720080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11860" y="4761148"/>
            <a:ext cx="752599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80802" y="3825044"/>
            <a:ext cx="803166" cy="104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3046_200.gif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988840"/>
            <a:ext cx="766624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8" descr="Код: 3008 - Биология. Базовый уровень. 10 кл. Учебник. Изд.4 (Пономарева И.Н., Корнилова О.А., Лощилина Т.Е. Под ред. Пономаревой И.Н.)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47764" y="2204864"/>
            <a:ext cx="731158" cy="95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5856" y="3248980"/>
            <a:ext cx="792088" cy="102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3005_200.gif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502" y="1952836"/>
            <a:ext cx="77547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Код: 3006 - Биология. Углубленный уровень. 10 кл. Учебник. Изд.3 (Пономарева И.Н., Корнилова О.А., Симонова Л.В.)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20464" y="2204864"/>
            <a:ext cx="739468" cy="96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\\parovoz\covers_rekl\WEB\Big\2053_200.gif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340" y="5697252"/>
            <a:ext cx="725982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7" descr="D:\презентации\картинки\Сонин_конц\Рисунок1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662" y="5625244"/>
            <a:ext cx="77942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8" descr="D:\презентации\картинки\Сонин_конц\Рисунок4.jp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157192"/>
            <a:ext cx="718214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 descr="C:\Documents and Settings\balakireva.e\Рабочий стол\2014-08 (авг)\обложки\сканирование0004.pn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73116"/>
            <a:ext cx="792088" cy="98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2" descr="http://www.drofa.ru/images/data/cat/5756_big.jp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036" y="3933056"/>
            <a:ext cx="757523" cy="90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11" descr="D:\презентации\картинки\Сонин_конц\биология1_9.jp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004" y="3392996"/>
            <a:ext cx="803595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4644008" y="872716"/>
            <a:ext cx="194421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Линия УМК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Н.И. Сонина и др.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(2 варианта)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013730" y="872716"/>
            <a:ext cx="1812996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Линия УМК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«Живая природа»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Т.С. Суховой и др.</a:t>
            </a:r>
          </a:p>
        </p:txBody>
      </p:sp>
      <p:pic>
        <p:nvPicPr>
          <p:cNvPr id="37" name="Picture 5" descr="K:\_for all\1_Продвижение\Обложки для Гали\Биология\Сонин-11-У.jp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172" y="1988840"/>
            <a:ext cx="782675" cy="101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4" descr="K:\_for all\1_Продвижение\Обложки для Гали\Биология\Сонин-11-Б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024844"/>
            <a:ext cx="684076" cy="97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 descr="2129510,111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348880"/>
            <a:ext cx="720080" cy="93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11" descr="D:\презентации\картинки\Cover_2129060,111.JP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388" y="2312876"/>
            <a:ext cx="739824" cy="101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D:\презентации\картинки\Сонин_линейная\Рисунок2.jp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5697252"/>
            <a:ext cx="814436" cy="98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3" descr="D:\презентации\картинки\Сонин_линейная\Рисунок3.jpg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5157192"/>
            <a:ext cx="720080" cy="99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699506" cy="979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2" descr="http://www.drofa.ru/5733_big.jpg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180" y="3933056"/>
            <a:ext cx="783087" cy="9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2" descr="http://www.drofa.ru/5743_big.jpg"/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148" y="3356992"/>
            <a:ext cx="792088" cy="101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8" descr="2052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952836"/>
            <a:ext cx="710952" cy="92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3" descr="\\parovoz\from_red\_ЭВУ\_Электронные приложения\design\covers\2347.pn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952836"/>
            <a:ext cx="756084" cy="98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7" descr="\\parovoz\from_red\_ЭВУ\_Электронные приложения\design\covers\2483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5121188"/>
            <a:ext cx="778621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2" descr="E:\USERS\DolgenkovaNO\Рабочий стол\в работу\новые обложки\2484_100.tif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6356" y="4365104"/>
            <a:ext cx="792088" cy="111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2" descr="Код: 2297 - Биология. 9 кл. Учебник. Изд.1 (Сухова Т.С., Сарычева Н.Ю., Шаталова С.П., Дмитриева Т.А.)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812360" y="3068960"/>
            <a:ext cx="855095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3" descr="E:\USERS\DolgenkovaNO\Рабочий стол\в работу\новые обложки\2485_100.tif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399" y="3753036"/>
            <a:ext cx="892273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28600" y="990600"/>
            <a:ext cx="86868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ятиугольник 37"/>
          <p:cNvSpPr/>
          <p:nvPr/>
        </p:nvSpPr>
        <p:spPr>
          <a:xfrm>
            <a:off x="228600" y="762000"/>
            <a:ext cx="9144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5-9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3429000" y="2133600"/>
            <a:ext cx="5486400" cy="301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Классический ,системно-структурный подход. Концентрическая структура курса 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Практико-ориентированный курс – в сам текст параграфа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на протяжении всего курса включены практические работы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с подробными инструкциями.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Соответствует возрастным особенностям: в 5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6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7 классах разгруженный, хорошо структурированный текст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с выделенными смысловыми блоками.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В самих рабочих тетрадях большое количество разнообразных и разноуровневых заданий с пометками на проверку формирования универсальных учебных действий.</a:t>
            </a:r>
          </a:p>
        </p:txBody>
      </p:sp>
      <p:sp>
        <p:nvSpPr>
          <p:cNvPr id="23" name="object 2"/>
          <p:cNvSpPr txBox="1">
            <a:spLocks noGrp="1"/>
          </p:cNvSpPr>
          <p:nvPr>
            <p:ph type="title"/>
          </p:nvPr>
        </p:nvSpPr>
        <p:spPr>
          <a:xfrm>
            <a:off x="135737" y="76200"/>
            <a:ext cx="887252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5" dirty="0" smtClean="0">
                <a:latin typeface="Cambria" pitchFamily="18" charset="0"/>
              </a:rPr>
              <a:t>Учебно-методические комплекты для основного</a:t>
            </a:r>
            <a:br>
              <a:rPr lang="ru-RU" sz="2800" spc="-5" dirty="0" smtClean="0">
                <a:latin typeface="Cambria" pitchFamily="18" charset="0"/>
              </a:rPr>
            </a:br>
            <a:r>
              <a:rPr lang="ru-RU" sz="2800" spc="-5" dirty="0" smtClean="0">
                <a:latin typeface="Cambria" pitchFamily="18" charset="0"/>
              </a:rPr>
              <a:t>и среднего общего образования</a:t>
            </a:r>
            <a:endParaRPr sz="2800" spc="-5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2800" y="1676400"/>
            <a:ext cx="2803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latin typeface="Cambria" pitchFamily="18" charset="0"/>
              </a:rPr>
              <a:t>Линия УМК  В. В. Пасечника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1219200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cap="all" dirty="0" smtClean="0">
                <a:latin typeface="Cambria" pitchFamily="18" charset="0"/>
              </a:rPr>
              <a:t>		                    </a:t>
            </a:r>
            <a:r>
              <a:rPr lang="ru-RU" sz="1600" b="1" i="1" cap="all" dirty="0" smtClean="0">
                <a:solidFill>
                  <a:srgbClr val="FF0000"/>
                </a:solidFill>
                <a:latin typeface="Cambria" pitchFamily="18" charset="0"/>
              </a:rPr>
              <a:t>Биология</a:t>
            </a:r>
            <a:endParaRPr lang="ru-RU" sz="1600" b="1" i="1" cap="all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050" name="Picture 2" descr="K:\_for all\1_Продвижение\Обложки для Гали\Биология\Пасечник-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401108"/>
            <a:ext cx="1356250" cy="18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ятиугольник 15"/>
          <p:cNvSpPr/>
          <p:nvPr/>
        </p:nvSpPr>
        <p:spPr>
          <a:xfrm>
            <a:off x="228600" y="762000"/>
            <a:ext cx="10668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5-11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26" name="Picture 2" descr="C:\Documents and Settings\balakireva.e\Мои документы\Мои рисунки\5284_bi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160748"/>
            <a:ext cx="1280228" cy="162018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GIM15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4005064"/>
            <a:ext cx="1320147" cy="162018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 descr="биология3_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604" y="3320988"/>
            <a:ext cx="1277422" cy="1610784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6" descr="биология3_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528900"/>
            <a:ext cx="1388726" cy="162018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1308091" cy="1603897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4704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Учебно-методические компоненты УМК</a:t>
            </a:r>
            <a:endParaRPr lang="ru-RU" sz="32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3312368" cy="475252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рабочая программа</a:t>
            </a:r>
          </a:p>
          <a:p>
            <a:pPr>
              <a:buNone/>
            </a:pPr>
            <a:endParaRPr lang="ru-RU" sz="3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учебник</a:t>
            </a:r>
          </a:p>
          <a:p>
            <a:pPr>
              <a:buNone/>
              <a:tabLst>
                <a:tab pos="450850" algn="l"/>
              </a:tabLst>
            </a:pPr>
            <a:endParaRPr lang="ru-RU" sz="3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  <a:tabLst>
                <a:tab pos="450850" algn="l"/>
              </a:tabLst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ЭФУ</a:t>
            </a:r>
          </a:p>
          <a:p>
            <a:pPr>
              <a:buNone/>
            </a:pPr>
            <a:endParaRPr lang="ru-RU" sz="3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методическое пособие</a:t>
            </a:r>
          </a:p>
          <a:p>
            <a:pPr>
              <a:buNone/>
            </a:pPr>
            <a:endParaRPr lang="ru-RU" sz="3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рабочая тетрадь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тетрадь для оценки качества знаний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диагностические задания</a:t>
            </a:r>
          </a:p>
          <a:p>
            <a:pPr>
              <a:buNone/>
            </a:pPr>
            <a:endParaRPr lang="ru-RU" sz="2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>
              <a:buNone/>
            </a:pPr>
            <a:endParaRPr lang="ru-RU" b="1" dirty="0">
              <a:latin typeface="Bookman Old Style" pitchFamily="18" charset="0"/>
            </a:endParaRPr>
          </a:p>
        </p:txBody>
      </p:sp>
      <p:pic>
        <p:nvPicPr>
          <p:cNvPr id="8" name="Picture 2" descr="C:\Documents and Settings\balakireva.e\Рабочий стол\2014-08 (авг)\обложки\сканирование0005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980728"/>
            <a:ext cx="1872208" cy="23762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1" name="Picture 2" descr="C:\Documents and Settings\balakireva.e\Рабочий стол\2014-08 (авг)\обложки\сканирование000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180" y="3717032"/>
            <a:ext cx="1872208" cy="25202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20" y="1052736"/>
            <a:ext cx="1872208" cy="250973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4" name="Picture 3" descr="C:\Documents and Settings\balakireva.e\Рабочий стол\2014-08 (авг)\обложки\сканирование000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932" y="3104964"/>
            <a:ext cx="1786905" cy="244827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28600" y="990600"/>
            <a:ext cx="86868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ятиугольник 37"/>
          <p:cNvSpPr/>
          <p:nvPr/>
        </p:nvSpPr>
        <p:spPr>
          <a:xfrm>
            <a:off x="228600" y="762000"/>
            <a:ext cx="9144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5-9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3419872" y="1592796"/>
            <a:ext cx="5486400" cy="4955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УМК для 5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9 классов представлен в двух вариантах системно-структурного подхода: концентрический и линейный курсы изложения материала.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УМК для 10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11 классов представлены для базового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и углублённого уровней изучения курса.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В учебники включены описания и техники выполнения лабораторных работ, позволяющие учащимся провести сравнение полученных результатов с изученным теоретическим материалом и сделать выводы.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В блоки заданий к параграфам учебников включены задания по подготовке презентаций на предложенные темы;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для самопроверки степени усвоения изученного материала;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для контроля усвоения учебного материала, подразумевающие поиск и отбор информации в Интернете.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Изложение учебного материала характеризуется структурированностью, систематичностью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и последовательностью, разнообразием используемых видов текстовых и графических материалов (цветовые и шрифтовые выделения, алгоритмы, графики, схемы, иллюстрации и др.).</a:t>
            </a:r>
          </a:p>
        </p:txBody>
      </p:sp>
      <p:sp>
        <p:nvSpPr>
          <p:cNvPr id="23" name="object 2"/>
          <p:cNvSpPr txBox="1">
            <a:spLocks noGrp="1"/>
          </p:cNvSpPr>
          <p:nvPr>
            <p:ph type="title"/>
          </p:nvPr>
        </p:nvSpPr>
        <p:spPr>
          <a:xfrm>
            <a:off x="271476" y="0"/>
            <a:ext cx="887252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5" dirty="0" smtClean="0">
                <a:latin typeface="Cambria" pitchFamily="18" charset="0"/>
              </a:rPr>
              <a:t>Учебно-методические комплекты для основного</a:t>
            </a:r>
            <a:br>
              <a:rPr lang="ru-RU" sz="2800" spc="-5" dirty="0" smtClean="0">
                <a:latin typeface="Cambria" pitchFamily="18" charset="0"/>
              </a:rPr>
            </a:br>
            <a:r>
              <a:rPr lang="ru-RU" sz="2800" spc="-5" dirty="0" smtClean="0">
                <a:latin typeface="Cambria" pitchFamily="18" charset="0"/>
              </a:rPr>
              <a:t>и среднего общего образования</a:t>
            </a:r>
            <a:endParaRPr sz="2800" spc="-5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2800" y="108874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latin typeface="Cambria" pitchFamily="18" charset="0"/>
              </a:rPr>
              <a:t>Линия УМК  И. Н. Пономаревой</a:t>
            </a:r>
            <a:r>
              <a:rPr lang="ru-RU" sz="1400" b="1" dirty="0" smtClean="0"/>
              <a:t> </a:t>
            </a:r>
            <a:r>
              <a:rPr lang="ru-RU" sz="1400" b="1" dirty="0" smtClean="0">
                <a:latin typeface="Cambria" pitchFamily="18" charset="0"/>
              </a:rPr>
              <a:t>и др</a:t>
            </a:r>
            <a:r>
              <a:rPr lang="ru-RU" sz="1400" b="1" dirty="0" smtClean="0"/>
              <a:t>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1219200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cap="all" dirty="0" smtClean="0">
                <a:latin typeface="Cambria" pitchFamily="18" charset="0"/>
              </a:rPr>
              <a:t>	                    </a:t>
            </a:r>
            <a:r>
              <a:rPr lang="ru-RU" sz="1600" b="1" i="1" cap="all" dirty="0" smtClean="0">
                <a:solidFill>
                  <a:srgbClr val="FF0000"/>
                </a:solidFill>
                <a:latin typeface="Cambria" pitchFamily="18" charset="0"/>
              </a:rPr>
              <a:t>Биология</a:t>
            </a:r>
            <a:endParaRPr lang="ru-RU" sz="1600" b="1" i="1" cap="all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1" name="Рисунок 20" descr="4598_20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684" y="1340768"/>
            <a:ext cx="1207701" cy="160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Рисунок 15" descr="2348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1230918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 descr="3046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401108"/>
            <a:ext cx="1216419" cy="1599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Рисунок 27" descr="3005_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4401108"/>
            <a:ext cx="1232214" cy="1601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Пятиугольник 25"/>
          <p:cNvSpPr/>
          <p:nvPr/>
        </p:nvSpPr>
        <p:spPr>
          <a:xfrm>
            <a:off x="228600" y="762000"/>
            <a:ext cx="10668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5-11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14" name="Picture 16" descr="https://www.vgf.ru/Portals/0/Images/Proekty/2340_20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9732" y="2312876"/>
            <a:ext cx="1218597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9532" y="2348880"/>
            <a:ext cx="1218597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188640"/>
            <a:ext cx="6480720" cy="96388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</a:rPr>
              <a:t>Состав УМК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456892"/>
            <a:ext cx="5472608" cy="34563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Программа. Биология 5-11 классы.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Учебник.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ЭФУ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Методическое пособие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Рабочая тетрадь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Дидактические карточки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Тестовые задания</a:t>
            </a:r>
          </a:p>
        </p:txBody>
      </p:sp>
      <p:pic>
        <p:nvPicPr>
          <p:cNvPr id="10250" name="Picture 10" descr="https://www.vgf.ru/Portals/0/Images/Proekty/5794_2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220" y="1232756"/>
            <a:ext cx="1544960" cy="2016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52" name="Picture 12" descr="https://www.vgf.ru/Portals/0/Images/Proekty/1751_2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149080"/>
            <a:ext cx="1400944" cy="1996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54" name="Picture 14" descr="https://www.vgf.ru/Portals/0/Images/Proekty/2359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7964" y="3284984"/>
            <a:ext cx="1544960" cy="19698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56" name="Picture 16" descr="https://www.vgf.ru/Portals/0/Images/Proekty/2340_2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292" y="368660"/>
            <a:ext cx="1593720" cy="20718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58" name="Picture 18" descr="https://www.vgf.ru/Portals/0/Images/Proekty/5032_2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509120"/>
            <a:ext cx="1495550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0" name="Picture 20" descr="https://www.vgf.ru/Portals/0/Images/Proekty/1426_20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3695" y="4725144"/>
            <a:ext cx="1440160" cy="1872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4" name="Picture 24" descr="https://www.vgf.ru/Portals/0/Images/Proekty/3513_20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68660"/>
            <a:ext cx="1313501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3010" name="Picture 2" descr="Биология. 9 класс. Методическое пособ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2276872"/>
            <a:ext cx="1411424" cy="209147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6622504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59B88"/>
                </a:solidFill>
              </a:rPr>
              <a:t/>
            </a:r>
            <a:br>
              <a:rPr lang="ru-RU" sz="2800" b="1" dirty="0" smtClean="0">
                <a:solidFill>
                  <a:srgbClr val="359B88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Линия УМК  И.Н.Пономаревой и др.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Концентрический курс</a:t>
            </a:r>
            <a:r>
              <a:rPr lang="ru-RU" sz="3200" b="1" dirty="0" smtClean="0">
                <a:solidFill>
                  <a:schemeClr val="accent1"/>
                </a:solidFill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232756"/>
            <a:ext cx="6048164" cy="5069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80975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5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кл.Вводный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 курс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( Пономарёва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И.Н.,Корнилова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О.А.,Николаев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Н.И) 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кл.Курс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 изучения растений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Пономарёва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И.Н.,КорниловаО.А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..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Кучменко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В.С.) 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7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кл.Курс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 изучения  животных 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КонстантиновВ.М.,Бабенко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…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КучменкоВ.С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8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кл.Курс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 «Человек и его здоровье» 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Драгомилов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А.Г., Маш Р.Д.) 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9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кл.Курс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 изучения общих биологических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закономерностей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(Пономарёва И.Н.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И.Н.,КорниловаО.А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.,</a:t>
            </a:r>
          </a:p>
          <a:p>
            <a:pPr marL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Кучменко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В.С, Чернова Н.М)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4" name="Picture 34" descr="2479_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316" y="4293096"/>
            <a:ext cx="1459781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Содержимое 3" descr="2339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076" y="4761148"/>
            <a:ext cx="1502957" cy="190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0" descr="234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140" y="3284984"/>
            <a:ext cx="1525754" cy="1925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1" descr="234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844824"/>
            <a:ext cx="1512643" cy="2008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6" descr="https://www.vgf.ru/Portals/0/Images/Proekty/2340_2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2300" y="440668"/>
            <a:ext cx="1550941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1"/>
                </a:solidFill>
              </a:rPr>
              <a:t>Линия УМК  И.Н.Пономаревой</a:t>
            </a:r>
            <a:br>
              <a:rPr lang="ru-RU" sz="2700" b="1" dirty="0" smtClean="0">
                <a:solidFill>
                  <a:schemeClr val="accent1"/>
                </a:solidFill>
              </a:rPr>
            </a:br>
            <a:r>
              <a:rPr lang="ru-RU" sz="2700" b="1" dirty="0" smtClean="0">
                <a:solidFill>
                  <a:schemeClr val="accent1"/>
                </a:solidFill>
              </a:rPr>
              <a:t> Линейный курс</a:t>
            </a:r>
            <a:r>
              <a:rPr lang="ru-RU" sz="2800" b="1" dirty="0" smtClean="0">
                <a:solidFill>
                  <a:srgbClr val="359B88"/>
                </a:solidFill>
              </a:rPr>
              <a:t/>
            </a:r>
            <a:br>
              <a:rPr lang="ru-RU" sz="2800" b="1" dirty="0" smtClean="0">
                <a:solidFill>
                  <a:srgbClr val="359B88"/>
                </a:solidFill>
              </a:rPr>
            </a:br>
            <a:endParaRPr lang="ru-RU" sz="2800" dirty="0">
              <a:solidFill>
                <a:srgbClr val="359B88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5638800" cy="3616424"/>
          </a:xfrm>
        </p:spPr>
        <p:txBody>
          <a:bodyPr>
            <a:normAutofit/>
          </a:bodyPr>
          <a:lstStyle/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5-6 классы – Вводный курс 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(Сухова Т.С., Строганов В.И.)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7 класс – Курс изучения растений, грибов и т. д. 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( Пономарёва И.Н.) 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8 класс – Курс изучения  животных 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(Константинов В.М.) 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9 класс – Курс «Человек и его здоровье» </a:t>
            </a:r>
          </a:p>
          <a:p>
            <a:pPr marL="8572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Драгомилов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А.Г., Маш Р.Д.) </a:t>
            </a:r>
          </a:p>
          <a:p>
            <a:pPr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00" y="404664"/>
            <a:ext cx="1634028" cy="2124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292" y="4401108"/>
            <a:ext cx="1634029" cy="2124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044" y="4077072"/>
            <a:ext cx="1663152" cy="2148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096852"/>
            <a:ext cx="1656184" cy="2153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10 – 11 класс</a:t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r>
              <a:rPr lang="ru-RU" sz="3200" b="1" dirty="0" smtClean="0">
                <a:solidFill>
                  <a:schemeClr val="accent1"/>
                </a:solidFill>
              </a:rPr>
              <a:t>УМК  И.Н.Пономаревой и др.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3250704" cy="406531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Базовый уровень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1 час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Углубленный уровень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3часа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\\parovoz\covers_rekl\WEB\Big\3008_2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1800200" cy="23762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248980"/>
            <a:ext cx="1812004" cy="22946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vgf.ru/Portals/0/Images/Proekty/3006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3897052"/>
            <a:ext cx="1772503" cy="22322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http://www.vgf.ru/Portals/0/Images/Proekty/3005_2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2220" y="3212976"/>
            <a:ext cx="1815474" cy="2304256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699792" y="1484784"/>
            <a:ext cx="432048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08104" y="1484784"/>
            <a:ext cx="576064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28600" y="990600"/>
            <a:ext cx="86868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ятиугольник 37"/>
          <p:cNvSpPr/>
          <p:nvPr/>
        </p:nvSpPr>
        <p:spPr>
          <a:xfrm>
            <a:off x="228600" y="762000"/>
            <a:ext cx="9144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5-9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3429000" y="1628800"/>
            <a:ext cx="5486400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Два варианта курса: линейный и концентрический, с функциональным подходом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5 класс (введение в биологию) </a:t>
            </a:r>
            <a:r>
              <a:rPr lang="ru-RU" sz="1400" dirty="0" smtClean="0"/>
              <a:t>– </a:t>
            </a:r>
            <a:r>
              <a:rPr lang="ru-RU" sz="1400" dirty="0" smtClean="0">
                <a:latin typeface="Cambria" pitchFamily="18" charset="0"/>
              </a:rPr>
              <a:t>одинаковая база, далее с 6 класса идут различия.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Развивающий курс </a:t>
            </a:r>
            <a:r>
              <a:rPr lang="ru-RU" sz="1400" dirty="0" smtClean="0"/>
              <a:t>– </a:t>
            </a:r>
            <a:r>
              <a:rPr lang="ru-RU" sz="1400" dirty="0" smtClean="0">
                <a:latin typeface="Cambria" pitchFamily="18" charset="0"/>
              </a:rPr>
              <a:t>акцент на приоритетность  знаний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о процессах жизнедеятельности (курс «Живой организм»,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6 класс),  даётся база для построения курса биологии, что способствует более глубокому изучению материала.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Структура всех учебников вариативна </a:t>
            </a:r>
            <a:r>
              <a:rPr lang="ru-RU" sz="1400" dirty="0" smtClean="0"/>
              <a:t>–</a:t>
            </a:r>
            <a:r>
              <a:rPr lang="ru-RU" sz="1400" dirty="0" smtClean="0">
                <a:latin typeface="Cambria" pitchFamily="18" charset="0"/>
              </a:rPr>
              <a:t> в каждом параграфе есть основной и дополнительный материал (под разное количество часов в неделю и разный уровень учащихся).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Реализация </a:t>
            </a:r>
            <a:r>
              <a:rPr lang="ru-RU" sz="1400" dirty="0" err="1" smtClean="0">
                <a:latin typeface="Cambria" pitchFamily="18" charset="0"/>
              </a:rPr>
              <a:t>системно-деятельностного</a:t>
            </a:r>
            <a:r>
              <a:rPr lang="ru-RU" sz="1400" dirty="0" smtClean="0">
                <a:latin typeface="Cambria" pitchFamily="18" charset="0"/>
              </a:rPr>
              <a:t> подхода: задачи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на обучение самостоятельности, развитие мыслительных способностей, обучение сотрудничеству и реализация творческих способностей детей.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endParaRPr lang="ru-RU" sz="1400" dirty="0" smtClean="0">
              <a:latin typeface="Cambria" pitchFamily="18" charset="0"/>
            </a:endParaRP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Для 10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11 классов разработан и входит в ФП углублённый курс на 3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4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5 часов в неделю. Один из самых современных учебников по общей биологии.</a:t>
            </a:r>
          </a:p>
        </p:txBody>
      </p:sp>
      <p:sp>
        <p:nvSpPr>
          <p:cNvPr id="23" name="object 2"/>
          <p:cNvSpPr txBox="1">
            <a:spLocks noGrp="1"/>
          </p:cNvSpPr>
          <p:nvPr>
            <p:ph type="title"/>
          </p:nvPr>
        </p:nvSpPr>
        <p:spPr>
          <a:xfrm>
            <a:off x="135737" y="76200"/>
            <a:ext cx="887252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5" dirty="0" smtClean="0">
                <a:latin typeface="Cambria" pitchFamily="18" charset="0"/>
              </a:rPr>
              <a:t>Учебно-методические комплекты для основного</a:t>
            </a:r>
            <a:br>
              <a:rPr lang="ru-RU" sz="2800" spc="-5" dirty="0" smtClean="0">
                <a:latin typeface="Cambria" pitchFamily="18" charset="0"/>
              </a:rPr>
            </a:br>
            <a:r>
              <a:rPr lang="ru-RU" sz="2800" spc="-5" dirty="0" smtClean="0">
                <a:latin typeface="Cambria" pitchFamily="18" charset="0"/>
              </a:rPr>
              <a:t>и среднего общего образования</a:t>
            </a:r>
            <a:endParaRPr sz="2800" spc="-5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7844" y="108874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latin typeface="Cambria" pitchFamily="18" charset="0"/>
              </a:rPr>
              <a:t>Линия УМК  Н. И. Сонина и др.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1219200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cap="all" dirty="0" smtClean="0">
                <a:latin typeface="Cambria" pitchFamily="18" charset="0"/>
              </a:rPr>
              <a:t>	                    </a:t>
            </a:r>
            <a:r>
              <a:rPr lang="ru-RU" sz="1600" b="1" i="1" cap="all" dirty="0" smtClean="0">
                <a:solidFill>
                  <a:srgbClr val="FF0000"/>
                </a:solidFill>
                <a:latin typeface="Cambria" pitchFamily="18" charset="0"/>
              </a:rPr>
              <a:t>Биология</a:t>
            </a:r>
            <a:endParaRPr lang="ru-RU" sz="1600" b="1" i="1" cap="all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1540" y="5013176"/>
            <a:ext cx="2514600" cy="1225868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ambria" pitchFamily="18" charset="0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рабочая программа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учебник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электронная форма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рабочая тетрадь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методическое пособие</a:t>
            </a:r>
          </a:p>
        </p:txBody>
      </p:sp>
      <p:pic>
        <p:nvPicPr>
          <p:cNvPr id="3" name="Picture 2" descr="K:\_for all\1_Продвижение\Обложки для Гали\Биология\Сонин-5к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1189425" cy="16916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3" descr="K:\_for all\1_Продвижение\Обложки для Гали\Биология\Сонин-5с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1376772"/>
            <a:ext cx="1143000" cy="167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2" name="Picture 4" descr="K:\_for all\1_Продвижение\Обложки для Гали\Биология\Сонин-11-Б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692" y="3212976"/>
            <a:ext cx="1178719" cy="167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3" name="Picture 5" descr="K:\_for all\1_Продвижение\Обложки для Гали\Биология\Сонин-11-У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1178719" cy="167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1" name="Пятиугольник 20"/>
          <p:cNvSpPr/>
          <p:nvPr/>
        </p:nvSpPr>
        <p:spPr>
          <a:xfrm>
            <a:off x="228600" y="762000"/>
            <a:ext cx="10668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5-11</a:t>
            </a:r>
            <a:endParaRPr lang="ru-RU" sz="28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336704" cy="764704"/>
          </a:xfrm>
          <a:ln w="38100">
            <a:noFill/>
          </a:ln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Учебно-методические компоненты УМК</a:t>
            </a:r>
            <a:endParaRPr lang="ru-RU" sz="32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4104456" cy="49685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Рабочая программа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Учебник</a:t>
            </a:r>
          </a:p>
          <a:p>
            <a:pPr>
              <a:buNone/>
              <a:tabLst>
                <a:tab pos="450850" algn="l"/>
              </a:tabLst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ЭФУ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Рабочая тетрадь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Тетрадь для лабораторных работ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Тетрадь для оценки качества знаний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Тестовые задания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Диагностические задания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Альбом-задачник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Дидактические карточки-задания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Методическое пособие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1777972" cy="2376264"/>
          </a:xfrm>
          <a:prstGeom prst="rect">
            <a:avLst/>
          </a:prstGeom>
          <a:noFill/>
          <a:ln w="38100">
            <a:solidFill>
              <a:srgbClr val="C0EDB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F:\ДРОФА-БИОЛОГИЯ\2014-08 (авг)\сканирование00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1872208" cy="2376264"/>
          </a:xfrm>
          <a:prstGeom prst="rect">
            <a:avLst/>
          </a:prstGeom>
          <a:noFill/>
          <a:ln w="38100">
            <a:solidFill>
              <a:srgbClr val="C0ED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Documents and Settings\balakireva.e\Рабочий стол\2014-08 (авг)\обложки\сканирование000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776" y="836712"/>
            <a:ext cx="2016224" cy="2664296"/>
          </a:xfrm>
          <a:prstGeom prst="rect">
            <a:avLst/>
          </a:prstGeom>
          <a:noFill/>
          <a:ln w="38100">
            <a:solidFill>
              <a:srgbClr val="C0ED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F:\ДРОФА-БИОЛОГИЯ\2014-08 (авг)\сканирование00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492896"/>
            <a:ext cx="1979712" cy="252188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ДРОФА-БИОЛОГИЯ\2014-08 (авг)\сканирование001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556792"/>
            <a:ext cx="2016224" cy="2592288"/>
          </a:xfrm>
          <a:prstGeom prst="rect">
            <a:avLst/>
          </a:prstGeom>
          <a:noFill/>
          <a:ln w="38100">
            <a:solidFill>
              <a:srgbClr val="C0ED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/>
        </p:nvGraphicFramePr>
        <p:xfrm>
          <a:off x="304800" y="1371601"/>
          <a:ext cx="8572501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14327" y="5743574"/>
            <a:ext cx="8601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363" indent="-360363" algn="ctr">
              <a:buClr>
                <a:schemeClr val="accent1">
                  <a:lumMod val="50000"/>
                </a:schemeClr>
              </a:buClr>
              <a:buSzPct val="120000"/>
              <a:defRPr/>
            </a:pPr>
            <a:r>
              <a:rPr lang="ru-RU" sz="2000" dirty="0" smtClean="0">
                <a:latin typeface="Cambria" pitchFamily="18" charset="0"/>
                <a:cs typeface="Arial" pitchFamily="34" charset="0"/>
              </a:rPr>
              <a:t>Годовой объём выпуска </a:t>
            </a:r>
            <a:r>
              <a:rPr lang="ru-RU" sz="2000" dirty="0" smtClean="0"/>
              <a:t>–</a:t>
            </a:r>
            <a:r>
              <a:rPr lang="ru-RU" sz="2000" dirty="0" smtClean="0">
                <a:latin typeface="Cambria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Cambria" pitchFamily="18" charset="0"/>
                <a:cs typeface="Arial" pitchFamily="34" charset="0"/>
              </a:rPr>
              <a:t>более 124 000 000 экземпляров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9532" y="1232756"/>
            <a:ext cx="3744416" cy="4932548"/>
          </a:xfrm>
          <a:prstGeom prst="rect">
            <a:avLst/>
          </a:prstGeom>
          <a:ln w="38100">
            <a:noFill/>
          </a:ln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3300" dirty="0" smtClean="0">
                <a:solidFill>
                  <a:srgbClr val="0070C0"/>
                </a:solidFill>
              </a:rPr>
              <a:t> 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ru-RU" sz="3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Плешаков А.А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., Сонин Н.И.«Введение в естественно - научные предметы. Естествознание»</a:t>
            </a:r>
          </a:p>
          <a:p>
            <a:pPr>
              <a:buNone/>
            </a:pPr>
            <a:endParaRPr lang="ru-RU" sz="33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5 </a:t>
            </a:r>
            <a:r>
              <a:rPr lang="ru-RU" sz="3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Сонин Н.И., Плешаков А.А. «Биология. Введение в биологию»;</a:t>
            </a:r>
            <a:endParaRPr lang="ru-RU" sz="3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ru-RU" sz="3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Сонин Н.И. «Биология. Живой организм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>
              <a:buNone/>
            </a:pPr>
            <a:endParaRPr lang="ru-RU" sz="3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 </a:t>
            </a:r>
            <a:r>
              <a:rPr lang="ru-RU" sz="3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Захаров В.Б., Сонин Н.И. «Биология. Многообразие живых организмов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>
              <a:buNone/>
            </a:pPr>
            <a:endParaRPr lang="ru-RU" sz="3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8 </a:t>
            </a:r>
            <a:r>
              <a:rPr lang="ru-RU" sz="3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Сонин Н.И., </a:t>
            </a:r>
            <a:r>
              <a:rPr lang="ru-RU" sz="3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Сапин</a:t>
            </a:r>
            <a:r>
              <a:rPr lang="ru-RU" sz="3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М.Р. «Биология. Человек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>
              <a:buNone/>
            </a:pPr>
            <a:endParaRPr lang="ru-RU" sz="3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9 </a:t>
            </a:r>
            <a:r>
              <a:rPr lang="ru-RU" sz="3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</a:t>
            </a:r>
            <a:r>
              <a:rPr 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Мамонтов С.Г., Захаров В.Б., Сонин Н.И., Агафонова И.Б. «Биология. Общие закономерности».</a:t>
            </a:r>
          </a:p>
          <a:p>
            <a:endParaRPr lang="ru-RU" dirty="0"/>
          </a:p>
        </p:txBody>
      </p:sp>
      <p:pic>
        <p:nvPicPr>
          <p:cNvPr id="7" name="Picture 8" descr="D:\презентации\картинки\Сонин_конц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2260" y="4581128"/>
            <a:ext cx="1656184" cy="19716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8" name="Picture 2" descr="C:\Documents and Settings\balakireva.e\Рабочий стол\2014-08 (авг)\обложки\сканирование000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753036"/>
            <a:ext cx="1692188" cy="209509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9" name="Picture 2" descr="http://www.drofa.ru/images/data/cat/5756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52" y="2816932"/>
            <a:ext cx="1692188" cy="201451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" name="Picture 11" descr="D:\презентации\картинки\Сонин_конц\биология1_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253660"/>
            <a:ext cx="1728192" cy="209059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1" name="Picture 7" descr="D:\презентации\картинки\Сонин_конц\Рисунок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276" y="620688"/>
            <a:ext cx="1749778" cy="20882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67544" y="2966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Линия УМК Н.И. Сонина </a:t>
            </a:r>
            <a:br>
              <a:rPr lang="ru-RU" sz="2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Концентрический курс «Сфера жизни» </a:t>
            </a:r>
            <a:br>
              <a:rPr lang="ru-RU" sz="2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ru-RU" sz="2400" b="1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6858000" cy="1524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b="1" dirty="0" smtClean="0">
                <a:solidFill>
                  <a:schemeClr val="accent1"/>
                </a:solidFill>
              </a:rPr>
              <a:t>Линия УМК Н.И. Сонина.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Линейный курс. «Живой организм»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516" y="1448780"/>
            <a:ext cx="4184848" cy="4800600"/>
          </a:xfrm>
          <a:prstGeom prst="rect">
            <a:avLst/>
          </a:prstGeom>
          <a:ln w="38100"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5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кл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. Плешаков А.А., Сонин Н.И. «Введение в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естественно-научные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 предметы. Естествознание»;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5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кл.Сонин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 Н.И., Плешаков А.А. «Биология. Введение в биологию»;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кл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. Сонин Н.И., Сонина В.И. «Биология. Живой организм»;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7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кл.Захаров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 В.Б., Сонин Н.И. «Биология. Многообразие живых организмов. Растения, грибы, бактерии»;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8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кл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. Сонин Н.И., Захаров В.Б. «Биология. Многообразие живых организмов. Животные»;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9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кл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sz="1800" b="1" dirty="0" err="1" smtClean="0">
                <a:solidFill>
                  <a:schemeClr val="bg1">
                    <a:lumMod val="50000"/>
                  </a:schemeClr>
                </a:solidFill>
              </a:rPr>
              <a:t>Сапин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 М.Р., Сонин Н.И. «Биология. Человек».</a:t>
            </a:r>
          </a:p>
          <a:p>
            <a:endParaRPr lang="ru-RU" sz="1600" dirty="0"/>
          </a:p>
        </p:txBody>
      </p:sp>
      <p:pic>
        <p:nvPicPr>
          <p:cNvPr id="5" name="Picture 2" descr="D:\презентации\картинки\Сонин_линейная\Рисунок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1728192" cy="20882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6" name="Picture 3" descr="D:\презентации\картинки\Сонин_линейная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005064"/>
            <a:ext cx="1728192" cy="237626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7" name="Picture 2" descr="http://www.drofa.ru/5733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996952"/>
            <a:ext cx="1872208" cy="23042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8" name="Picture 2" descr="http://www.drofa.ru/5743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92696"/>
            <a:ext cx="1800200" cy="22978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844824"/>
            <a:ext cx="1812429" cy="208180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78621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10-11 класс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b="1" dirty="0" smtClean="0">
                <a:solidFill>
                  <a:schemeClr val="accent1"/>
                </a:solidFill>
              </a:rPr>
              <a:t>УМК Н.И.Сонина и др.</a:t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r>
              <a:rPr lang="ru-RU" sz="3200" b="1" dirty="0" smtClean="0">
                <a:solidFill>
                  <a:schemeClr val="accent1"/>
                </a:solidFill>
              </a:rPr>
              <a:t>базовый (1час)       и    углубленный курс  (3-4 часа</a:t>
            </a:r>
            <a:r>
              <a:rPr lang="ru-RU" sz="3200" dirty="0" smtClean="0">
                <a:solidFill>
                  <a:schemeClr val="accent1"/>
                </a:solidFill>
              </a:rPr>
              <a:t>)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6" name="Содержимое 4" descr="http://www.drofa.ru/5809_big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1720" y="2420888"/>
            <a:ext cx="2088232" cy="25922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 descr="D:\презентации\картинки\Cover_2129060,1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016224" cy="25922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Содержимое 5" descr="http://www.drofa.ru/5853_big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68960"/>
            <a:ext cx="1944216" cy="25202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Содержимое 4" descr="2129510,11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501008"/>
            <a:ext cx="2160240" cy="252028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28600" y="990600"/>
            <a:ext cx="86868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5"/>
          <p:cNvGrpSpPr/>
          <p:nvPr/>
        </p:nvGrpSpPr>
        <p:grpSpPr>
          <a:xfrm>
            <a:off x="152398" y="6483180"/>
            <a:ext cx="702527" cy="222426"/>
            <a:chOff x="8274926" y="6331580"/>
            <a:chExt cx="1077303" cy="435890"/>
          </a:xfrm>
        </p:grpSpPr>
        <p:pic>
          <p:nvPicPr>
            <p:cNvPr id="18" name="Picture 6" descr="C:\Documents and Settings\shestak\Рабочий стол\000002553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926" y="6334507"/>
              <a:ext cx="547830" cy="432963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shestak\Рабочий стол\LogoMain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516" y="6331580"/>
              <a:ext cx="554713" cy="412073"/>
            </a:xfrm>
            <a:prstGeom prst="rect">
              <a:avLst/>
            </a:prstGeom>
            <a:noFill/>
          </p:spPr>
        </p:pic>
      </p:grpSp>
      <p:sp>
        <p:nvSpPr>
          <p:cNvPr id="38" name="Пятиугольник 37"/>
          <p:cNvSpPr/>
          <p:nvPr/>
        </p:nvSpPr>
        <p:spPr>
          <a:xfrm>
            <a:off x="228600" y="762000"/>
            <a:ext cx="9144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5-9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3352800" y="1905000"/>
            <a:ext cx="5257800" cy="452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i="1" dirty="0" smtClean="0">
                <a:latin typeface="Cambria" pitchFamily="18" charset="0"/>
              </a:rPr>
              <a:t> УМК для 5</a:t>
            </a:r>
            <a:r>
              <a:rPr lang="ru-RU" sz="1400" i="1" dirty="0" smtClean="0"/>
              <a:t> – </a:t>
            </a:r>
            <a:r>
              <a:rPr lang="ru-RU" sz="1400" i="1" dirty="0" smtClean="0">
                <a:latin typeface="Cambria" pitchFamily="18" charset="0"/>
              </a:rPr>
              <a:t>9 классов представлен в традиционном, концентрическом  изложении материала и системно-структурным подходом.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УМК для 10</a:t>
            </a:r>
            <a:r>
              <a:rPr lang="ru-RU" sz="1400" dirty="0" smtClean="0"/>
              <a:t> – </a:t>
            </a:r>
            <a:r>
              <a:rPr lang="ru-RU" sz="1400" dirty="0" smtClean="0">
                <a:latin typeface="Cambria" pitchFamily="18" charset="0"/>
              </a:rPr>
              <a:t>11 классов представлены для базового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уровня изучения курса .Наличие дополнительного материала дает возможность подготовки к ЕГЭ.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В учебники включены описания и техники выполнения лабораторных работ, позволяющие учащимся провести сравнение полученных результатов с изученным теоретическим материалом и сделать выводы.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В блоки заданий к параграфам учебников включены задания по подготовке презентаций на предложенные темы;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для самопроверки степени усвоения изученного материала;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для контроля усвоения учебного материала, подразумевающие поиск и отбор информации в Интернете.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smtClean="0">
                <a:latin typeface="Cambria" pitchFamily="18" charset="0"/>
              </a:rPr>
              <a:t> Изложение учебного материала характеризуется структурированностью, систематичностью </a:t>
            </a:r>
          </a:p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dirty="0" smtClean="0">
                <a:latin typeface="Cambria" pitchFamily="18" charset="0"/>
              </a:rPr>
              <a:t>и последовательностью, разнообразием используемых видов текстовых и графических материалов (цветовые и шрифтовые выделения, алгоритмы, графики, схемы, иллюстрации и др.).</a:t>
            </a:r>
          </a:p>
        </p:txBody>
      </p:sp>
      <p:sp>
        <p:nvSpPr>
          <p:cNvPr id="23" name="object 2"/>
          <p:cNvSpPr txBox="1">
            <a:spLocks noGrp="1"/>
          </p:cNvSpPr>
          <p:nvPr>
            <p:ph type="title"/>
          </p:nvPr>
        </p:nvSpPr>
        <p:spPr>
          <a:xfrm>
            <a:off x="135737" y="76200"/>
            <a:ext cx="887252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5" dirty="0" smtClean="0">
                <a:latin typeface="Cambria" pitchFamily="18" charset="0"/>
              </a:rPr>
              <a:t>Учебно-методические комплекты для основного</a:t>
            </a:r>
            <a:br>
              <a:rPr lang="ru-RU" sz="2800" spc="-5" dirty="0" smtClean="0">
                <a:latin typeface="Cambria" pitchFamily="18" charset="0"/>
              </a:rPr>
            </a:br>
            <a:r>
              <a:rPr lang="ru-RU" sz="2800" spc="-5" dirty="0" smtClean="0">
                <a:latin typeface="Cambria" pitchFamily="18" charset="0"/>
              </a:rPr>
              <a:t>и среднего общего образования</a:t>
            </a:r>
            <a:endParaRPr sz="2800" spc="-5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1066800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</a:pPr>
            <a:r>
              <a:rPr lang="ru-RU" sz="1400" b="1" dirty="0" smtClean="0">
                <a:latin typeface="Cambria" pitchFamily="18" charset="0"/>
              </a:rPr>
              <a:t>Линия УМК  «Живая природа» (</a:t>
            </a:r>
            <a:r>
              <a:rPr lang="ru-RU" sz="1400" b="1" dirty="0" err="1" smtClean="0">
                <a:latin typeface="Cambria" pitchFamily="18" charset="0"/>
              </a:rPr>
              <a:t>авт.Т.С.Сухова</a:t>
            </a:r>
            <a:r>
              <a:rPr lang="ru-RU" sz="1400" b="1" dirty="0" smtClean="0">
                <a:latin typeface="Cambria" pitchFamily="18" charset="0"/>
              </a:rPr>
              <a:t>, Т.А.Дмитриева, Н.Ю.Сарычева, А.А.Каменский и др.)</a:t>
            </a:r>
            <a:endParaRPr lang="ru-RU" sz="1400" b="1" dirty="0" smtClean="0"/>
          </a:p>
          <a:p>
            <a:pPr marL="180975">
              <a:buClr>
                <a:schemeClr val="tx2">
                  <a:lumMod val="75000"/>
                </a:schemeClr>
              </a:buClr>
            </a:pPr>
            <a:endParaRPr lang="ru-RU" sz="1400" b="1" dirty="0" smtClean="0"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1447800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cap="all" dirty="0" smtClean="0">
                <a:latin typeface="Cambria" pitchFamily="18" charset="0"/>
              </a:rPr>
              <a:t>	                    </a:t>
            </a:r>
            <a:r>
              <a:rPr lang="ru-RU" sz="1600" b="1" i="1" cap="all" dirty="0" smtClean="0">
                <a:solidFill>
                  <a:srgbClr val="FF0000"/>
                </a:solidFill>
                <a:latin typeface="Cambria" pitchFamily="18" charset="0"/>
              </a:rPr>
              <a:t>Биология</a:t>
            </a:r>
            <a:endParaRPr lang="ru-RU" sz="1600" b="1" i="1" cap="all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5105400"/>
            <a:ext cx="2514600" cy="1225868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ambria" pitchFamily="18" charset="0"/>
              </a:rPr>
              <a:t>В комплекте: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рабочая программа;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учебник;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электронная форма;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рабочая тетрадь;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1100" dirty="0" smtClean="0">
                <a:latin typeface="Cambria" pitchFamily="18" charset="0"/>
              </a:rPr>
              <a:t>методическое пособие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228600" y="762000"/>
            <a:ext cx="10668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5-11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29" name="Picture 2" descr="\\parovoz\covers_rekl\WEB\Big\2053_200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1169518" cy="15080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48" descr="205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1143000" cy="14899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" descr="\\parovoz\from_red\_ЭВУ\_Электронные приложения\design\covers\2347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1143000" cy="14930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1600_200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676400"/>
            <a:ext cx="1122325" cy="1447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\\parovoz\covers_rekl\WEB\Big\2053_200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92796"/>
            <a:ext cx="1169518" cy="15080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/>
                </a:solidFill>
              </a:rPr>
              <a:t>Состав УМК</a:t>
            </a:r>
            <a:endParaRPr lang="ru-RU" sz="54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8840"/>
            <a:ext cx="6660232" cy="41373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359B88"/>
                </a:solidFill>
                <a:latin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</a:rPr>
              <a:t>Программа. Биология 5-11 классы.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</a:rPr>
              <a:t>   Учебник.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</a:rPr>
              <a:t>   Методическое пособие.</a:t>
            </a:r>
            <a:endParaRPr lang="ru-RU" sz="2800" dirty="0" smtClean="0">
              <a:latin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</a:rPr>
              <a:t>   ЭФУ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</a:rPr>
              <a:t>   Рабочая тетрадь</a:t>
            </a: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8" name="Picture 7" descr="\\parovoz\from_red\_ЭВУ\_Электронные приложения\design\covers\24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512" y="2852936"/>
            <a:ext cx="1557243" cy="18722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https://www.vgf.ru/Portals/0/Images/Proekty/4174_2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1400944" cy="1814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4" name="Picture 6" descr="https://www.vgf.ru/Portals/0/Images/Proekty/1671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293096"/>
            <a:ext cx="1458869" cy="1852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6" name="Picture 8" descr="https://www.vgf.ru/Portals/0/Images/Proekty/3509_2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332656"/>
            <a:ext cx="1457523" cy="2237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8" name="Picture 10" descr="https://www.vgf.ru/Portals/0/Images/Proekty/1587_2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4941168"/>
            <a:ext cx="1238847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9852" y="119675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cap="all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			</a:t>
            </a:r>
            <a:r>
              <a:rPr lang="ru-RU" sz="1400" b="1" i="1" cap="all" dirty="0" smtClean="0">
                <a:latin typeface="Cambria" pitchFamily="18" charset="0"/>
              </a:rPr>
              <a:t> </a:t>
            </a:r>
            <a:r>
              <a:rPr lang="ru-RU" sz="1600" b="1" i="1" cap="all" dirty="0" smtClean="0">
                <a:solidFill>
                  <a:srgbClr val="FF0000"/>
                </a:solidFill>
                <a:latin typeface="Cambria" pitchFamily="18" charset="0"/>
              </a:rPr>
              <a:t>естествознание</a:t>
            </a:r>
            <a:endParaRPr lang="ru-RU" sz="1600" b="1" i="1" cap="all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1268288" cy="18440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220" y="1448780"/>
            <a:ext cx="1248139" cy="18722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22"/>
          <p:cNvSpPr>
            <a:spLocks noChangeArrowheads="1"/>
          </p:cNvSpPr>
          <p:nvPr/>
        </p:nvSpPr>
        <p:spPr bwMode="auto">
          <a:xfrm>
            <a:off x="0" y="4329100"/>
            <a:ext cx="25306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Линия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УМК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О. С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Габриелян;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Н. С.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Пурышева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;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В. И.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Сивоглазов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и др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Прямоугольник 22"/>
          <p:cNvSpPr>
            <a:spLocks noChangeArrowheads="1"/>
          </p:cNvSpPr>
          <p:nvPr/>
        </p:nvSpPr>
        <p:spPr bwMode="auto">
          <a:xfrm>
            <a:off x="6553200" y="4401108"/>
            <a:ext cx="259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Линия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УМК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С. А. Титов;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 И. Б. Агафонова;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В. И.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Сивоглазов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 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др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pic>
        <p:nvPicPr>
          <p:cNvPr id="16" name="Picture 2" descr="http://www.drofa.ru/images/data/cat/5526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620" y="2420888"/>
            <a:ext cx="1303784" cy="18589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135737" y="137755"/>
            <a:ext cx="887252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spc="-5" dirty="0" smtClean="0">
                <a:latin typeface="Cambria" pitchFamily="18" charset="0"/>
              </a:rPr>
              <a:t>Учебно-методические комплекты для основного</a:t>
            </a:r>
            <a:br>
              <a:rPr lang="ru-RU" sz="2400" spc="-5" dirty="0" smtClean="0">
                <a:latin typeface="Cambria" pitchFamily="18" charset="0"/>
              </a:rPr>
            </a:br>
            <a:r>
              <a:rPr lang="ru-RU" sz="2400" spc="-5" dirty="0" smtClean="0">
                <a:latin typeface="Cambria" pitchFamily="18" charset="0"/>
              </a:rPr>
              <a:t>и среднего общего образования</a:t>
            </a:r>
            <a:endParaRPr sz="2400" spc="-5" dirty="0">
              <a:latin typeface="Cambria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28600" y="762000"/>
            <a:ext cx="10668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5-11</a:t>
            </a:r>
            <a:endParaRPr lang="ru-RU" sz="2800" b="1" dirty="0">
              <a:latin typeface="Cambria" pitchFamily="18" charset="0"/>
            </a:endParaRPr>
          </a:p>
        </p:txBody>
      </p:sp>
      <p:cxnSp>
        <p:nvCxnSpPr>
          <p:cNvPr id="20" name="Прямая соединительная линия 19"/>
          <p:cNvCxnSpPr>
            <a:stCxn id="19" idx="3"/>
          </p:cNvCxnSpPr>
          <p:nvPr/>
        </p:nvCxnSpPr>
        <p:spPr>
          <a:xfrm>
            <a:off x="1295400" y="990600"/>
            <a:ext cx="76200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www.drofa.ru/images/data/cat/5900_smal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2348880"/>
            <a:ext cx="1227584" cy="1847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807804" y="2816932"/>
            <a:ext cx="3726160" cy="340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1200" dirty="0" smtClean="0">
                <a:cs typeface="Arial" pitchFamily="34" charset="0"/>
              </a:rPr>
              <a:t>Учебный курс «Естествознание»  адресован учащимся 10 – 11 классов общеобразовательных учреждений и классов социально – экономического, гуманитарного, информационно – технологического профиля</a:t>
            </a:r>
          </a:p>
          <a:p>
            <a:pPr>
              <a:lnSpc>
                <a:spcPct val="120000"/>
              </a:lnSpc>
              <a:defRPr/>
            </a:pPr>
            <a:endParaRPr lang="ru-RU" sz="1200" dirty="0" smtClean="0"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1200" dirty="0" smtClean="0">
                <a:cs typeface="Arial" pitchFamily="34" charset="0"/>
              </a:rPr>
              <a:t>Рассматривает объекты и явления естественного мира в гармонии физики, химии, биологии, астрологии, географии и экологии</a:t>
            </a:r>
          </a:p>
          <a:p>
            <a:pPr>
              <a:lnSpc>
                <a:spcPct val="120000"/>
              </a:lnSpc>
              <a:defRPr/>
            </a:pPr>
            <a:endParaRPr lang="ru-RU" sz="1200" dirty="0" smtClean="0"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1200" dirty="0" smtClean="0">
                <a:cs typeface="Arial" pitchFamily="34" charset="0"/>
              </a:rPr>
              <a:t>Курс ориентирован на формирование у обучающихся целостного восприятия окружающего мира и эмоционально -  ценностного отношения к изучаемому материалу, установление смысла и значения содержания объектов и явлений природы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60648"/>
            <a:ext cx="3754760" cy="1728192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 flipH="1">
            <a:off x="8820472" y="620688"/>
            <a:ext cx="144016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    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2129510,1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96" y="656692"/>
            <a:ext cx="1044116" cy="150277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://www.drofa.ru/5743_b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48780"/>
            <a:ext cx="1332148" cy="187070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Прямая со стрелкой 29"/>
          <p:cNvCxnSpPr/>
          <p:nvPr/>
        </p:nvCxnSpPr>
        <p:spPr>
          <a:xfrm flipV="1">
            <a:off x="3671900" y="5157192"/>
            <a:ext cx="684076" cy="360040"/>
          </a:xfrm>
          <a:prstGeom prst="straightConnector1">
            <a:avLst/>
          </a:prstGeom>
          <a:ln w="38100">
            <a:solidFill>
              <a:srgbClr val="359B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1" descr="D:\презентации\картинки\Cover_2129060,1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21" y="1556792"/>
            <a:ext cx="936104" cy="126827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23528" y="224644"/>
            <a:ext cx="831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Схемы  комплектования </a:t>
            </a:r>
            <a:endParaRPr lang="ru-RU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716" y="872716"/>
            <a:ext cx="1332148" cy="183620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11" descr="D:\презентации\картинки\Сонин_конц\биология1_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2716"/>
            <a:ext cx="1187624" cy="1800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" descr="http://www.drofa.ru/images/data/cat/4892_big_137993544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324" y="1484784"/>
            <a:ext cx="1188132" cy="170168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" descr="C:\Documents and Settings\balakireva.e\Мои документы\Мои рисунки\5284_big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1044116" cy="147616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0" name="Прямая со стрелкой 49"/>
          <p:cNvCxnSpPr/>
          <p:nvPr/>
        </p:nvCxnSpPr>
        <p:spPr>
          <a:xfrm>
            <a:off x="3383868" y="1556792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3465005"/>
            <a:ext cx="1128126" cy="169218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8" descr="205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12" y="5157192"/>
            <a:ext cx="1111183" cy="144844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39652" y="3717032"/>
            <a:ext cx="1246293" cy="16201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16" descr="https://www.vgf.ru/Portals/0/Images/Proekty/2340_200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717032"/>
            <a:ext cx="1295636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18" descr="Код: 3008 - Биология. Базовый уровень. 10 кл. Учебник. Изд.4 (Пономарева И.Н., Корнилова О.А., Лощилина Т.Е. Под ред. Пономаревой И.Н.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016" y="3645024"/>
            <a:ext cx="1085660" cy="14113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4" name="Picture 2" descr="Код: 3006 - Биология. Углубленный уровень. 10 кл. Учебник. Изд.3 (Пономарева И.Н., Корнилова О.А., Симонова Л.В.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76156" y="3645024"/>
            <a:ext cx="1107818" cy="14401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44" name="Прямая со стрелкой 43"/>
          <p:cNvCxnSpPr/>
          <p:nvPr/>
        </p:nvCxnSpPr>
        <p:spPr>
          <a:xfrm>
            <a:off x="3671900" y="2708920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3419872" y="2996952"/>
            <a:ext cx="1296144" cy="1044116"/>
          </a:xfrm>
          <a:prstGeom prst="straightConnector1">
            <a:avLst/>
          </a:prstGeom>
          <a:ln w="38100">
            <a:solidFill>
              <a:srgbClr val="359B88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347864" y="4653136"/>
            <a:ext cx="1152128" cy="3600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3563888" y="2312876"/>
            <a:ext cx="1080120" cy="0"/>
          </a:xfrm>
          <a:prstGeom prst="straightConnector1">
            <a:avLst/>
          </a:prstGeom>
          <a:ln w="28575">
            <a:solidFill>
              <a:srgbClr val="359B88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1600_200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91680" y="4617132"/>
            <a:ext cx="1228042" cy="158417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9" name="Прямая со стрелкой 38"/>
          <p:cNvCxnSpPr/>
          <p:nvPr/>
        </p:nvCxnSpPr>
        <p:spPr>
          <a:xfrm>
            <a:off x="3491880" y="4193468"/>
            <a:ext cx="2583904" cy="27620"/>
          </a:xfrm>
          <a:prstGeom prst="straightConnector1">
            <a:avLst/>
          </a:prstGeom>
          <a:ln w="38100">
            <a:solidFill>
              <a:srgbClr val="359B88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3131840" y="5805264"/>
            <a:ext cx="1404156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28586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cap="all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			</a:t>
            </a:r>
            <a:endParaRPr lang="ru-RU" sz="1600" b="1" i="1" cap="all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135737" y="137755"/>
            <a:ext cx="887252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spc="-5" dirty="0" smtClean="0">
                <a:latin typeface="Cambria" pitchFamily="18" charset="0"/>
              </a:rPr>
              <a:t>Учебно-методические комплекты для основного</a:t>
            </a:r>
            <a:br>
              <a:rPr lang="ru-RU" sz="2400" spc="-5" dirty="0" smtClean="0">
                <a:latin typeface="Cambria" pitchFamily="18" charset="0"/>
              </a:rPr>
            </a:br>
            <a:r>
              <a:rPr lang="ru-RU" sz="2400" spc="-5" dirty="0" smtClean="0">
                <a:latin typeface="Cambria" pitchFamily="18" charset="0"/>
              </a:rPr>
              <a:t>и среднего общего образования</a:t>
            </a:r>
            <a:endParaRPr sz="2400" spc="-5" dirty="0">
              <a:latin typeface="Cambria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28600" y="762000"/>
            <a:ext cx="1066800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5-11</a:t>
            </a:r>
            <a:endParaRPr lang="ru-RU" sz="2800" b="1" dirty="0">
              <a:latin typeface="Cambria" pitchFamily="18" charset="0"/>
            </a:endParaRPr>
          </a:p>
        </p:txBody>
      </p:sp>
      <p:cxnSp>
        <p:nvCxnSpPr>
          <p:cNvPr id="20" name="Прямая соединительная линия 19"/>
          <p:cNvCxnSpPr>
            <a:stCxn id="19" idx="3"/>
          </p:cNvCxnSpPr>
          <p:nvPr/>
        </p:nvCxnSpPr>
        <p:spPr>
          <a:xfrm>
            <a:off x="1295400" y="990600"/>
            <a:ext cx="76200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599892" y="1016732"/>
            <a:ext cx="13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ЭКОЛОГИЯ 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1448780"/>
            <a:ext cx="1416500" cy="18362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1860_20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916832"/>
            <a:ext cx="1156364" cy="151216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092280" y="1196752"/>
            <a:ext cx="1907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pc="-5" dirty="0" smtClean="0">
                <a:latin typeface="Cambria" pitchFamily="18" charset="0"/>
                <a:cs typeface="Arial"/>
              </a:rPr>
              <a:t> Б.М.Миркин , </a:t>
            </a:r>
          </a:p>
          <a:p>
            <a:pPr>
              <a:buNone/>
            </a:pPr>
            <a:r>
              <a:rPr lang="ru-RU" spc="-5" dirty="0" smtClean="0">
                <a:latin typeface="Cambria" pitchFamily="18" charset="0"/>
                <a:cs typeface="Arial"/>
              </a:rPr>
              <a:t> Л.Г Наумова.,</a:t>
            </a:r>
          </a:p>
          <a:p>
            <a:pPr>
              <a:buNone/>
            </a:pPr>
            <a:r>
              <a:rPr lang="ru-RU" spc="-5" dirty="0" smtClean="0">
                <a:latin typeface="Cambria" pitchFamily="18" charset="0"/>
                <a:cs typeface="Arial"/>
              </a:rPr>
              <a:t> С.В </a:t>
            </a:r>
            <a:r>
              <a:rPr lang="ru-RU" spc="-5" dirty="0" err="1" smtClean="0">
                <a:latin typeface="Cambria" pitchFamily="18" charset="0"/>
                <a:cs typeface="Arial"/>
              </a:rPr>
              <a:t>Суматохин</a:t>
            </a:r>
            <a:endParaRPr lang="ru-RU" spc="-5" dirty="0" smtClean="0">
              <a:latin typeface="Cambria" pitchFamily="18" charset="0"/>
              <a:cs typeface="Arial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48780"/>
            <a:ext cx="1404156" cy="18231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835696" y="1556792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5" dirty="0" smtClean="0">
                <a:latin typeface="Cambria" pitchFamily="18" charset="0"/>
                <a:cs typeface="Arial"/>
              </a:rPr>
              <a:t>Н.М.Чернова,</a:t>
            </a:r>
          </a:p>
          <a:p>
            <a:r>
              <a:rPr lang="ru-RU" spc="-5" dirty="0" err="1" smtClean="0">
                <a:latin typeface="Cambria" pitchFamily="18" charset="0"/>
                <a:cs typeface="Arial"/>
              </a:rPr>
              <a:t>В.М.Галушин</a:t>
            </a:r>
            <a:endParaRPr lang="ru-RU" spc="-5" dirty="0" smtClean="0">
              <a:latin typeface="Cambria" pitchFamily="18" charset="0"/>
              <a:cs typeface="Arial"/>
            </a:endParaRPr>
          </a:p>
          <a:p>
            <a:r>
              <a:rPr lang="ru-RU" spc="-5" dirty="0" smtClean="0">
                <a:latin typeface="Cambria" pitchFamily="18" charset="0"/>
                <a:cs typeface="Arial"/>
              </a:rPr>
              <a:t>В.М.Константинов</a:t>
            </a:r>
            <a:endParaRPr lang="ru-RU" spc="-5" dirty="0">
              <a:latin typeface="Cambria" pitchFamily="18" charset="0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12060" y="3537012"/>
            <a:ext cx="34381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- Общая экология </a:t>
            </a:r>
            <a:r>
              <a:rPr lang="ru-RU" sz="1200" dirty="0" smtClean="0"/>
              <a:t>(</a:t>
            </a:r>
            <a:r>
              <a:rPr lang="ru-RU" sz="1200" dirty="0" err="1" smtClean="0"/>
              <a:t>экология</a:t>
            </a:r>
            <a:r>
              <a:rPr lang="ru-RU" sz="1200" dirty="0" smtClean="0"/>
              <a:t> видов, популяций, экосистем и биосферы), 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- Прикладная экология </a:t>
            </a:r>
            <a:r>
              <a:rPr lang="ru-RU" sz="1200" dirty="0" smtClean="0"/>
              <a:t>(сельскохозяйственная,  городская, промышленная экология; вопросы охраны природы, механизмы рационального природопользования) 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Социальная экология </a:t>
            </a:r>
            <a:r>
              <a:rPr lang="ru-RU" sz="1200" dirty="0" smtClean="0"/>
              <a:t>(концепция устойчивого развития, глобальные экологические проблемы, международное сотрудничество в деле сохранения окружающей среды и формирование нового экологического менталитета населения). </a:t>
            </a:r>
          </a:p>
          <a:p>
            <a:r>
              <a:rPr lang="ru-RU" sz="1200" dirty="0" smtClean="0"/>
              <a:t>Большинство глав содержит дополнительный справочный материал, который позволяет старшеклассникам расширить свой кругозор.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59532" y="3573016"/>
            <a:ext cx="33661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Общая экология – </a:t>
            </a:r>
            <a:r>
              <a:rPr lang="ru-RU" sz="1200" dirty="0" smtClean="0"/>
              <a:t>рассматриваются основные  законы природы, поддерживающие её устойчивость,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Социальная экология </a:t>
            </a:r>
            <a:r>
              <a:rPr lang="ru-RU" sz="1200" dirty="0" smtClean="0"/>
              <a:t>– рассматривает взаимоотношения общества и природы и возникающие в связи с этим экологические проблемы, а также основные принципы охраны природы.</a:t>
            </a:r>
          </a:p>
          <a:p>
            <a:r>
              <a:rPr lang="ru-RU" sz="1200" dirty="0" smtClean="0"/>
              <a:t>В методический аппарат включено большое количество разнообразных заданий, проблемных вопросов, материалов для дискуссий, примеров и дополнительной информации.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67644" y="332656"/>
            <a:ext cx="7175140" cy="417513"/>
          </a:xfrm>
        </p:spPr>
        <p:txBody>
          <a:bodyPr>
            <a:noAutofit/>
          </a:bodyPr>
          <a:lstStyle/>
          <a:p>
            <a:r>
              <a:rPr lang="ru-RU" sz="2000" spc="-5" dirty="0" smtClean="0">
                <a:latin typeface="Cambria" pitchFamily="18" charset="0"/>
              </a:rPr>
              <a:t>Учебно-методические пособия по экологии</a:t>
            </a:r>
            <a:endParaRPr lang="ru-RU" sz="20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7" name="Рисунок 36" descr="1070_200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56658"/>
            <a:ext cx="1132656" cy="1466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 descr="1895_20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268760"/>
            <a:ext cx="1178024" cy="1519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 descr="510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352800"/>
            <a:ext cx="1280864" cy="16651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 descr="2032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7804" y="3969060"/>
            <a:ext cx="1254224" cy="16618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www.vgf.ru/Portals/0/Images/Proekty/359_200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639124"/>
            <a:ext cx="1182960" cy="1537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6" name="Picture 4" descr="https://www.vgf.ru/Portals/0/Images/Proekty/1448_200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884" y="2060848"/>
            <a:ext cx="1152128" cy="1497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8" name="Picture 6" descr="https://www.vgf.ru/Portals/0/Images/Proekty/63_200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1082019" cy="140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60" name="Picture 8" descr="https://www.vgf.ru/Portals/0/Images/Proekty/2523_200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868" y="4617132"/>
            <a:ext cx="1111932" cy="1451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" name="Пятиугольник 23"/>
          <p:cNvSpPr/>
          <p:nvPr/>
        </p:nvSpPr>
        <p:spPr>
          <a:xfrm>
            <a:off x="179512" y="584684"/>
            <a:ext cx="1152128" cy="57606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ambria" pitchFamily="18" charset="0"/>
              </a:rPr>
              <a:t>5-</a:t>
            </a:r>
            <a:r>
              <a:rPr lang="ru-RU" sz="2800" b="1" dirty="0" smtClean="0">
                <a:latin typeface="Cambria" pitchFamily="18" charset="0"/>
              </a:rPr>
              <a:t>9</a:t>
            </a:r>
            <a:endParaRPr lang="ru-RU" sz="2800" b="1" dirty="0">
              <a:latin typeface="Cambria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331640" y="872716"/>
            <a:ext cx="76200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112060" y="1981200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Швец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И.М.,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Федорова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М.З.,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Лукина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Т.П.,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Кучменко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В.С.</a:t>
            </a:r>
            <a:endParaRPr lang="ru-RU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Verdana" pitchFamily="34" charset="0"/>
              </a:rPr>
              <a:t>Пособия 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предназначен</a:t>
            </a:r>
            <a:r>
              <a:rPr lang="ru-RU" dirty="0" err="1" smtClean="0">
                <a:solidFill>
                  <a:srgbClr val="000000"/>
                </a:solidFill>
                <a:latin typeface="Verdana" pitchFamily="34" charset="0"/>
              </a:rPr>
              <a:t>ы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для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организации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экологического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образования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школьников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Verdana" pitchFamily="34" charset="0"/>
              </a:rPr>
              <a:t>урочной и внеурочной деятельности.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Комплексное сопровождение учебного процесса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/>
          <a:lstStyle/>
          <a:p>
            <a:pPr>
              <a:buNone/>
            </a:pPr>
            <a:r>
              <a:rPr lang="ru-RU" b="1" dirty="0" smtClean="0"/>
              <a:t>   </a:t>
            </a:r>
            <a:endParaRPr lang="ru-RU" b="1" dirty="0"/>
          </a:p>
        </p:txBody>
      </p:sp>
      <p:pic>
        <p:nvPicPr>
          <p:cNvPr id="5" name="Picture 6" descr="http://www.vgf.ru/Portals/0/Images/Proekty/1749_2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3501008"/>
            <a:ext cx="1796988" cy="22890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Picture 2" descr="http://www.vgf.ru/Portals/0/Images/Proekty/1426_2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92996"/>
            <a:ext cx="1944216" cy="25274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7" name="Picture 4" descr="http://www.vgf.ru/Portals/0/Images/Proekty/1760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52" y="2348880"/>
            <a:ext cx="1933138" cy="25130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2" descr="http://www.vgf.ru/Portals/0/Images/Proekty/4265_2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729" y="1268760"/>
            <a:ext cx="1692763" cy="24122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Picture 10" descr="http://www.drofa.ru/images/data/cat/476_big_1344925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520788"/>
            <a:ext cx="1944216" cy="25858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2" name="Picture 2" descr="http://www.vgf.ru/Portals/0/Images/Proekty/4189_20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5796" y="3465004"/>
            <a:ext cx="1905000" cy="24765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16" descr="2681_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8204" y="1196752"/>
            <a:ext cx="1944216" cy="24482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Группа 15"/>
          <p:cNvGrpSpPr/>
          <p:nvPr/>
        </p:nvGrpSpPr>
        <p:grpSpPr>
          <a:xfrm>
            <a:off x="5580112" y="6021288"/>
            <a:ext cx="702527" cy="282625"/>
            <a:chOff x="8274926" y="6331580"/>
            <a:chExt cx="1077303" cy="435890"/>
          </a:xfrm>
        </p:grpSpPr>
        <p:pic>
          <p:nvPicPr>
            <p:cNvPr id="18" name="Picture 6" descr="C:\Documents and Settings\shestak\Рабочий стол\000002553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926" y="6334507"/>
              <a:ext cx="547830" cy="432963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shestak\Рабочий стол\LogoMain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516" y="6331580"/>
              <a:ext cx="554713" cy="4120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37" y="198246"/>
            <a:ext cx="8872524" cy="4308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Cambria" pitchFamily="18" charset="0"/>
              </a:rPr>
              <a:t>Комплексное предложение</a:t>
            </a:r>
            <a:endParaRPr lang="ru-RU" dirty="0">
              <a:solidFill>
                <a:schemeClr val="accent1"/>
              </a:solidFill>
              <a:latin typeface="Cambr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838200"/>
          <a:ext cx="8858280" cy="2023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2844" y="4286256"/>
            <a:ext cx="8858312" cy="571504"/>
          </a:xfrm>
          <a:prstGeom prst="rect">
            <a:avLst/>
          </a:prstGeom>
          <a:ln/>
        </p:spPr>
        <p:style>
          <a:lnRef idx="1">
            <a:schemeClr val="accent5"/>
          </a:lnRef>
          <a:fillRef idx="1002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ambria" pitchFamily="18" charset="0"/>
              </a:rPr>
              <a:t>Система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 УМК «Алгоритм успеха»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8400" y="3505200"/>
            <a:ext cx="6572295" cy="504056"/>
          </a:xfrm>
          <a:prstGeom prst="rect">
            <a:avLst/>
          </a:prstGeom>
          <a:ln/>
        </p:spPr>
        <p:style>
          <a:lnRef idx="1">
            <a:schemeClr val="accent5"/>
          </a:lnRef>
          <a:fillRef idx="1002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Система УМК «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РИТМ</a:t>
            </a: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»               Система УМК «Вертикаль»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2667000"/>
            <a:ext cx="4286280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1002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Система УМК «Планета 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знаний</a:t>
            </a: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5072074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Системы учебно-методических комплектов обеспечивают преемственность реализации образовательных программ дошкольного, начального, основного </a:t>
            </a:r>
          </a:p>
          <a:p>
            <a:pPr algn="ctr">
              <a:buNone/>
            </a:pPr>
            <a:r>
              <a:rPr lang="ru-RU" dirty="0" smtClean="0"/>
              <a:t>и среднего общего образования.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107950" y="143540"/>
            <a:ext cx="4716463" cy="2554545"/>
          </a:xfrm>
          <a:prstGeom prst="rect">
            <a:avLst/>
          </a:prstGeom>
          <a:noFill/>
          <a:ln w="19050" cmpd="dbl">
            <a:noFill/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Мероприятия, проводимые </a:t>
            </a:r>
            <a:r>
              <a:rPr lang="ru-RU" sz="40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методическим центром</a:t>
            </a:r>
            <a:endParaRPr lang="ru-RU" sz="40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987" name="Picture 4" descr="Изображение 14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2785633" cy="194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988" name="Прямоугольник 6"/>
          <p:cNvSpPr>
            <a:spLocks noChangeArrowheads="1"/>
          </p:cNvSpPr>
          <p:nvPr/>
        </p:nvSpPr>
        <p:spPr bwMode="auto">
          <a:xfrm>
            <a:off x="304800" y="2819400"/>
            <a:ext cx="4311650" cy="356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000000"/>
                </a:solidFill>
              </a:rPr>
              <a:t>Вебинары</a:t>
            </a:r>
            <a:endParaRPr lang="ru-RU" dirty="0" smtClean="0">
              <a:solidFill>
                <a:srgbClr val="000000"/>
              </a:solidFill>
            </a:endParaRP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</a:rPr>
              <a:t>авторские </a:t>
            </a:r>
            <a:r>
              <a:rPr lang="ru-RU" dirty="0">
                <a:solidFill>
                  <a:srgbClr val="000000"/>
                </a:solidFill>
              </a:rPr>
              <a:t>и методические семинары</a:t>
            </a: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</a:rPr>
              <a:t>конференции</a:t>
            </a: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Verdana" pitchFamily="34" charset="0"/>
              </a:rPr>
              <a:t>«</a:t>
            </a:r>
            <a:r>
              <a:rPr lang="ru-RU" dirty="0">
                <a:solidFill>
                  <a:srgbClr val="000000"/>
                </a:solidFill>
              </a:rPr>
              <a:t>круглые столы</a:t>
            </a:r>
            <a:r>
              <a:rPr lang="ru-RU" dirty="0">
                <a:solidFill>
                  <a:srgbClr val="000000"/>
                </a:solidFill>
                <a:latin typeface="Verdana" pitchFamily="34" charset="0"/>
              </a:rPr>
              <a:t>»</a:t>
            </a:r>
            <a:endParaRPr lang="ru-RU" dirty="0">
              <a:solidFill>
                <a:srgbClr val="000000"/>
              </a:solidFill>
            </a:endParaRP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</a:rPr>
              <a:t>курсы повышения квалификации</a:t>
            </a: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</a:rPr>
              <a:t>конкурсы педагогического мастерства</a:t>
            </a: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</a:rPr>
              <a:t>апробации </a:t>
            </a:r>
            <a:r>
              <a:rPr lang="ru-RU" dirty="0">
                <a:solidFill>
                  <a:srgbClr val="000000"/>
                </a:solidFill>
              </a:rPr>
              <a:t>новых учебников</a:t>
            </a: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</a:rPr>
              <a:t>презентации учебно-методической литературы </a:t>
            </a:r>
          </a:p>
          <a:p>
            <a:pPr>
              <a:lnSpc>
                <a:spcPts val="1600"/>
              </a:lnSpc>
              <a:spcBef>
                <a:spcPct val="55000"/>
              </a:spcBef>
              <a:buClr>
                <a:srgbClr val="CC0000"/>
              </a:buClr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</a:rPr>
              <a:t>Экологические практикумы и экспедиции</a:t>
            </a:r>
          </a:p>
        </p:txBody>
      </p:sp>
      <p:pic>
        <p:nvPicPr>
          <p:cNvPr id="41989" name="Picture 6" descr="DSC005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2591654" cy="19430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876800"/>
            <a:ext cx="2549396" cy="18006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657600"/>
            <a:ext cx="2699658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Для учителя  на сайте издательства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44108" y="1772816"/>
            <a:ext cx="3420380" cy="4059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*Учебные программы</a:t>
            </a:r>
          </a:p>
          <a:p>
            <a:pPr>
              <a:buNone/>
            </a:pPr>
            <a:r>
              <a:rPr lang="ru-RU" sz="2400" dirty="0" smtClean="0"/>
              <a:t> *Рекомендации</a:t>
            </a:r>
          </a:p>
          <a:p>
            <a:pPr>
              <a:buNone/>
            </a:pPr>
            <a:r>
              <a:rPr lang="ru-RU" sz="2400" dirty="0" smtClean="0"/>
              <a:t> *Конспекты уроков</a:t>
            </a:r>
          </a:p>
          <a:p>
            <a:pPr>
              <a:buNone/>
            </a:pPr>
            <a:r>
              <a:rPr lang="ru-RU" sz="2400" dirty="0" smtClean="0"/>
              <a:t> *Дидактические материалы</a:t>
            </a:r>
          </a:p>
          <a:p>
            <a:pPr>
              <a:buNone/>
            </a:pPr>
            <a:r>
              <a:rPr lang="ru-RU" sz="2400" dirty="0" smtClean="0"/>
              <a:t> *Проектная деятельность</a:t>
            </a:r>
          </a:p>
          <a:p>
            <a:pPr>
              <a:buNone/>
            </a:pPr>
            <a:r>
              <a:rPr lang="ru-RU" sz="2400" dirty="0" smtClean="0"/>
              <a:t> *Статьи по методике</a:t>
            </a:r>
          </a:p>
          <a:p>
            <a:pPr>
              <a:buNone/>
            </a:pPr>
            <a:r>
              <a:rPr lang="ru-RU" sz="2400" dirty="0" smtClean="0"/>
              <a:t>  преподавания</a:t>
            </a:r>
            <a:endParaRPr lang="ru-RU" sz="2400" b="1" dirty="0">
              <a:solidFill>
                <a:srgbClr val="359B88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6732"/>
            <a:ext cx="4275475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448" y="2960948"/>
            <a:ext cx="3915435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23928" y="908720"/>
            <a:ext cx="5544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https://drofa-ventana.ru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sldNum" idx="4294967295"/>
          </p:nvPr>
        </p:nvSpPr>
        <p:spPr>
          <a:xfrm>
            <a:off x="6804247" y="6356350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</a:rPr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32</a:t>
            </a:fld>
            <a:endParaRPr lang="en-US" sz="1200">
              <a:solidFill>
                <a:srgbClr val="888888"/>
              </a:solidFill>
            </a:endParaRPr>
          </a:p>
        </p:txBody>
      </p:sp>
      <p:sp>
        <p:nvSpPr>
          <p:cNvPr id="7" name="Shape 246"/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000" b="1" dirty="0" err="1" smtClean="0">
                <a:solidFill>
                  <a:schemeClr val="accent1"/>
                </a:solidFill>
              </a:rPr>
              <a:t>drofa-ventana.ru</a:t>
            </a:r>
            <a:r>
              <a:rPr lang="ru-RU" sz="3600" b="1" dirty="0" smtClean="0">
                <a:solidFill>
                  <a:schemeClr val="accent1"/>
                </a:solidFill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 неограниченное </a:t>
            </a:r>
            <a:r>
              <a:rPr lang="ru-RU" sz="2400" dirty="0">
                <a:solidFill>
                  <a:schemeClr val="accent1"/>
                </a:solidFill>
              </a:rPr>
              <a:t>по объему личное информационно-образовательное пространство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56792"/>
            <a:ext cx="8614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Создавайте свой личный кабинет, регистрируясь на сайте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8"/>
          <p:cNvGrpSpPr/>
          <p:nvPr/>
        </p:nvGrpSpPr>
        <p:grpSpPr>
          <a:xfrm>
            <a:off x="0" y="2132856"/>
            <a:ext cx="5436096" cy="2520280"/>
            <a:chOff x="107504" y="2132856"/>
            <a:chExt cx="5658495" cy="2520280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384"/>
            <a:stretch/>
          </p:blipFill>
          <p:spPr>
            <a:xfrm>
              <a:off x="107504" y="2132856"/>
              <a:ext cx="5658495" cy="2520280"/>
            </a:xfrm>
            <a:prstGeom prst="rect">
              <a:avLst/>
            </a:prstGeom>
            <a:ln w="3175" cmpd="sng">
              <a:solidFill>
                <a:srgbClr val="0070C0"/>
              </a:solidFill>
            </a:ln>
          </p:spPr>
        </p:pic>
        <p:sp>
          <p:nvSpPr>
            <p:cNvPr id="5" name="Стрелка вверх 4"/>
            <p:cNvSpPr/>
            <p:nvPr/>
          </p:nvSpPr>
          <p:spPr>
            <a:xfrm rot="20251165">
              <a:off x="4499992" y="2420888"/>
              <a:ext cx="216024" cy="432048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 вверх 7"/>
            <p:cNvSpPr/>
            <p:nvPr/>
          </p:nvSpPr>
          <p:spPr>
            <a:xfrm rot="20251165">
              <a:off x="3998322" y="3453885"/>
              <a:ext cx="216024" cy="432048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Изображение 5" descr="регистрация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680" y="3212975"/>
            <a:ext cx="4777737" cy="334441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94413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2447764" y="1808820"/>
            <a:ext cx="4248472" cy="4248472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796136" y="4041068"/>
            <a:ext cx="1224136" cy="12241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71700" y="4077072"/>
            <a:ext cx="1224136" cy="12241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959932" y="1232756"/>
            <a:ext cx="1224136" cy="12241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b="1" dirty="0" smtClean="0">
                <a:solidFill>
                  <a:schemeClr val="accent1"/>
                </a:solidFill>
              </a:rPr>
              <a:t>Электронная форма учебника (ЭФУ)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8" name="Picture 5" descr="C:\Documents and Settings\gubatenko.t\Мои документы\Downloads\noun_7364_cc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45"/>
          <a:stretch>
            <a:fillRect/>
          </a:stretch>
        </p:blipFill>
        <p:spPr bwMode="auto">
          <a:xfrm>
            <a:off x="4019550" y="1376772"/>
            <a:ext cx="11049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cuments and Settings\gubatenko.t\Мои документы\Downloads\noun_3542_c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3" b="31676"/>
          <a:stretch>
            <a:fillRect/>
          </a:stretch>
        </p:blipFill>
        <p:spPr bwMode="auto">
          <a:xfrm>
            <a:off x="5832140" y="4221088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Documents and Settings\gubatenko.t\Мои документы\Downloads\noun_15307_cc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95" b="30246"/>
          <a:stretch>
            <a:fillRect/>
          </a:stretch>
        </p:blipFill>
        <p:spPr bwMode="auto">
          <a:xfrm>
            <a:off x="1871700" y="4221088"/>
            <a:ext cx="126047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203848" y="4911551"/>
            <a:ext cx="2700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ru-RU" sz="12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Согласно Приказа </a:t>
            </a:r>
            <a:r>
              <a:rPr lang="ru-RU" alt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МОиН</a:t>
            </a:r>
            <a:r>
              <a:rPr lang="ru-RU" altLang="ru-RU" sz="12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РФ </a:t>
            </a:r>
          </a:p>
          <a:p>
            <a:pPr algn="ctr" eaLnBrk="0" hangingPunct="0">
              <a:defRPr/>
            </a:pPr>
            <a:r>
              <a:rPr lang="ru-RU" altLang="ru-RU" sz="12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№ 870  от  18.07.2016 г.</a:t>
            </a:r>
            <a:endParaRPr lang="ru-RU" altLang="ru-RU" sz="1200" i="1" dirty="0" err="1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67336" y="2524834"/>
            <a:ext cx="2636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dirty="0" smtClean="0">
                <a:solidFill>
                  <a:srgbClr val="0070C0"/>
                </a:solidFill>
                <a:latin typeface="+mj-lt"/>
              </a:rPr>
              <a:t> Электронное издание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708920"/>
            <a:ext cx="21242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solidFill>
                  <a:srgbClr val="0070C0"/>
                </a:solidFill>
                <a:latin typeface="+mj-lt"/>
              </a:rPr>
              <a:t>содержит адаптированный под электронный формат иллюстрационный материал, </a:t>
            </a:r>
            <a:r>
              <a:rPr lang="ru-RU" altLang="ru-RU" sz="1600" dirty="0" err="1" smtClean="0">
                <a:solidFill>
                  <a:srgbClr val="0070C0"/>
                </a:solidFill>
                <a:latin typeface="+mj-lt"/>
              </a:rPr>
              <a:t>мультимедийные</a:t>
            </a:r>
            <a:r>
              <a:rPr lang="ru-RU" altLang="ru-RU" sz="1600" dirty="0" smtClean="0">
                <a:solidFill>
                  <a:srgbClr val="0070C0"/>
                </a:solidFill>
                <a:latin typeface="+mj-lt"/>
              </a:rPr>
              <a:t> элементы и интерактивные ссылки, расширяющие и дополняющие содержание</a:t>
            </a:r>
          </a:p>
          <a:p>
            <a:r>
              <a:rPr lang="ru-RU" altLang="ru-RU" sz="1600" dirty="0" smtClean="0">
                <a:solidFill>
                  <a:srgbClr val="0070C0"/>
                </a:solidFill>
                <a:latin typeface="+mj-lt"/>
              </a:rPr>
              <a:t>учебника</a:t>
            </a:r>
          </a:p>
          <a:p>
            <a:endParaRPr lang="ru-RU" altLang="ru-RU" sz="16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28792" y="3521330"/>
            <a:ext cx="1979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solidFill>
                  <a:srgbClr val="0070C0"/>
                </a:solidFill>
                <a:latin typeface="+mj-lt"/>
              </a:rPr>
              <a:t>соответствует по структуре и содержанию</a:t>
            </a:r>
          </a:p>
          <a:p>
            <a:r>
              <a:rPr lang="ru-RU" altLang="ru-RU" sz="1600" dirty="0" smtClean="0">
                <a:solidFill>
                  <a:srgbClr val="0070C0"/>
                </a:solidFill>
                <a:latin typeface="+mj-lt"/>
              </a:rPr>
              <a:t>печатной форме</a:t>
            </a:r>
            <a:endParaRPr lang="ru-RU" altLang="ru-RU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695085" y="3140968"/>
            <a:ext cx="1753830" cy="1753830"/>
          </a:xfrm>
          <a:prstGeom prst="ellipse">
            <a:avLst/>
          </a:prstGeom>
          <a:blipFill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400" dirty="0" smtClean="0"/>
              <a:t>Кому и для чего нужна электронная форма учебника?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1844824"/>
            <a:ext cx="6156684" cy="1656184"/>
          </a:xfrm>
        </p:spPr>
        <p:txBody>
          <a:bodyPr>
            <a:normAutofit/>
          </a:bodyPr>
          <a:lstStyle/>
          <a:p>
            <a:pPr marL="0" indent="-182563">
              <a:spcBef>
                <a:spcPts val="0"/>
              </a:spcBef>
              <a:buNone/>
              <a:tabLst>
                <a:tab pos="182563" algn="l"/>
              </a:tabLst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cs typeface="PT Sans"/>
              </a:rPr>
              <a:t>ДЛЯ УЧИТЕЛЕЙ</a:t>
            </a:r>
          </a:p>
          <a:p>
            <a:pPr marL="0" indent="-182563">
              <a:spcBef>
                <a:spcPts val="0"/>
              </a:spcBef>
              <a:tabLst>
                <a:tab pos="182563" algn="l"/>
              </a:tabLst>
            </a:pPr>
            <a:r>
              <a:rPr lang="ru-RU" sz="1600" dirty="0" smtClean="0">
                <a:cs typeface="PT Sans"/>
              </a:rPr>
              <a:t>Делает урок более динамичным</a:t>
            </a:r>
          </a:p>
          <a:p>
            <a:pPr marL="0" indent="-182563">
              <a:spcBef>
                <a:spcPts val="0"/>
              </a:spcBef>
              <a:tabLst>
                <a:tab pos="182563" algn="l"/>
              </a:tabLst>
            </a:pPr>
            <a:r>
              <a:rPr lang="ru-RU" sz="1600" dirty="0" smtClean="0">
                <a:cs typeface="PT Sans"/>
              </a:rPr>
              <a:t>Экономит время при подготовке к урокам</a:t>
            </a:r>
          </a:p>
          <a:p>
            <a:pPr marL="0" indent="-182563">
              <a:spcBef>
                <a:spcPts val="0"/>
              </a:spcBef>
              <a:tabLst>
                <a:tab pos="182563" algn="l"/>
              </a:tabLst>
            </a:pPr>
            <a:r>
              <a:rPr lang="ru-RU" sz="1600" dirty="0" smtClean="0">
                <a:cs typeface="PT Sans"/>
              </a:rPr>
              <a:t>Помогает реализовать </a:t>
            </a:r>
            <a:r>
              <a:rPr lang="ru-RU" sz="1600" dirty="0" err="1" smtClean="0">
                <a:cs typeface="PT Sans"/>
              </a:rPr>
              <a:t>системно-деятельностный</a:t>
            </a:r>
            <a:r>
              <a:rPr lang="ru-RU" sz="1600" dirty="0" smtClean="0">
                <a:cs typeface="PT Sans"/>
              </a:rPr>
              <a:t> подход</a:t>
            </a:r>
          </a:p>
          <a:p>
            <a:pPr marL="0" indent="-182563">
              <a:spcBef>
                <a:spcPts val="0"/>
              </a:spcBef>
              <a:buNone/>
              <a:tabLst>
                <a:tab pos="182563" algn="l"/>
              </a:tabLst>
            </a:pPr>
            <a:r>
              <a:rPr lang="ru-RU" sz="1600" dirty="0" smtClean="0">
                <a:cs typeface="PT Sans"/>
              </a:rPr>
              <a:t>     и требования ФГОС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" name="Picture 4" descr="http://nealmeadows.com/default_files/image00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40" r="15446"/>
          <a:stretch/>
        </p:blipFill>
        <p:spPr bwMode="auto">
          <a:xfrm>
            <a:off x="560701" y="1607882"/>
            <a:ext cx="1851059" cy="1836000"/>
          </a:xfrm>
          <a:prstGeom prst="ellipse">
            <a:avLst/>
          </a:prstGeom>
          <a:noFill/>
        </p:spPr>
      </p:pic>
      <p:pic>
        <p:nvPicPr>
          <p:cNvPr id="6" name="Picture 4" descr="C:\Documents and Settings\kutuzov.s\Рабочий стол\Фотки про электронный учебник\Apple-studen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4" r="11991"/>
          <a:stretch/>
        </p:blipFill>
        <p:spPr bwMode="auto">
          <a:xfrm>
            <a:off x="504829" y="3933056"/>
            <a:ext cx="1834923" cy="1836000"/>
          </a:xfrm>
          <a:prstGeom prst="ellipse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771800" y="4401108"/>
            <a:ext cx="6156684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182563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cs typeface="PT Sans"/>
              </a:rPr>
              <a:t>ДЛЯ УЧАЩИХСЯ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600" dirty="0" smtClean="0">
                <a:cs typeface="PT Sans"/>
              </a:rPr>
              <a:t>Повышает вовлеченность и интерес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600" dirty="0" smtClean="0">
                <a:cs typeface="PT Sans"/>
              </a:rPr>
              <a:t>Предоставляет инструменты для самоконтроля</a:t>
            </a:r>
          </a:p>
          <a:p>
            <a:pPr indent="182563">
              <a:buFont typeface="Arial" pitchFamily="34" charset="0"/>
              <a:buChar char="•"/>
            </a:pPr>
            <a:r>
              <a:rPr lang="ru-RU" sz="1600" dirty="0" smtClean="0">
                <a:cs typeface="PT Sans"/>
              </a:rPr>
              <a:t>Помогает индивидуализировать обучение</a:t>
            </a:r>
          </a:p>
          <a:p>
            <a:endParaRPr lang="ru-RU" sz="1600" dirty="0" smtClean="0">
              <a:cs typeface="PT Sans"/>
            </a:endParaRPr>
          </a:p>
          <a:p>
            <a:endParaRPr lang="ru-RU" sz="1600" dirty="0"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Прямоугольник 58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gradFill>
            <a:gsLst>
              <a:gs pos="0">
                <a:srgbClr val="002963">
                  <a:alpha val="0"/>
                </a:srgbClr>
              </a:gs>
              <a:gs pos="80000">
                <a:srgbClr val="002963"/>
              </a:gs>
              <a:gs pos="100000">
                <a:srgbClr val="002963"/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mbria" pitchFamily="18" charset="0"/>
            </a:endParaRPr>
          </a:p>
        </p:txBody>
      </p:sp>
      <p:sp>
        <p:nvSpPr>
          <p:cNvPr id="60" name="Заголовок 6"/>
          <p:cNvSpPr txBox="1">
            <a:spLocks/>
          </p:cNvSpPr>
          <p:nvPr/>
        </p:nvSpPr>
        <p:spPr bwMode="auto">
          <a:xfrm>
            <a:off x="250825" y="57150"/>
            <a:ext cx="86407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ЭФУ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ОИГ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«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ДРОФА- ВЕНТАНА»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отличает разнообразие типов и видов интерактивных объектов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132138" y="1196975"/>
            <a:ext cx="5751512" cy="4895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32775" name="TextBox 61"/>
          <p:cNvSpPr txBox="1">
            <a:spLocks noChangeArrowheads="1"/>
          </p:cNvSpPr>
          <p:nvPr/>
        </p:nvSpPr>
        <p:spPr bwMode="auto">
          <a:xfrm>
            <a:off x="4040188" y="1108075"/>
            <a:ext cx="38893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Практические ресурсы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50825" y="1196975"/>
            <a:ext cx="2592388" cy="4895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32777" name="TextBox 69"/>
          <p:cNvSpPr txBox="1">
            <a:spLocks noChangeArrowheads="1"/>
          </p:cNvSpPr>
          <p:nvPr/>
        </p:nvSpPr>
        <p:spPr bwMode="auto">
          <a:xfrm>
            <a:off x="322263" y="1108075"/>
            <a:ext cx="24479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Информационные ресурсы</a:t>
            </a:r>
          </a:p>
        </p:txBody>
      </p:sp>
      <p:grpSp>
        <p:nvGrpSpPr>
          <p:cNvPr id="2" name="Группа 93"/>
          <p:cNvGrpSpPr>
            <a:grpSpLocks/>
          </p:cNvGrpSpPr>
          <p:nvPr/>
        </p:nvGrpSpPr>
        <p:grpSpPr bwMode="auto">
          <a:xfrm>
            <a:off x="322263" y="1341438"/>
            <a:ext cx="1747837" cy="503237"/>
            <a:chOff x="322834" y="1340768"/>
            <a:chExt cx="1747936" cy="504056"/>
          </a:xfrm>
        </p:grpSpPr>
        <p:pic>
          <p:nvPicPr>
            <p:cNvPr id="32809" name="Рисунок 70" descr="http://lib.drofa.ru/files/base/binaries/b000026/b000026-001w/help/icons/tex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2834" y="1340768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10" name="TextBox 78"/>
            <p:cNvSpPr txBox="1">
              <a:spLocks noChangeArrowheads="1"/>
            </p:cNvSpPr>
            <p:nvPr/>
          </p:nvSpPr>
          <p:spPr bwMode="auto">
            <a:xfrm>
              <a:off x="963672" y="1512748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Текст</a:t>
              </a:r>
            </a:p>
          </p:txBody>
        </p:sp>
      </p:grpSp>
      <p:grpSp>
        <p:nvGrpSpPr>
          <p:cNvPr id="3" name="Группа 92"/>
          <p:cNvGrpSpPr>
            <a:grpSpLocks/>
          </p:cNvGrpSpPr>
          <p:nvPr/>
        </p:nvGrpSpPr>
        <p:grpSpPr bwMode="auto">
          <a:xfrm>
            <a:off x="358775" y="1865313"/>
            <a:ext cx="1981200" cy="504825"/>
            <a:chOff x="358838" y="1916832"/>
            <a:chExt cx="1980914" cy="504056"/>
          </a:xfrm>
        </p:grpSpPr>
        <p:pic>
          <p:nvPicPr>
            <p:cNvPr id="32807" name="Рисунок 71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8" name="TextBox 79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Иллюстрация</a:t>
              </a:r>
            </a:p>
          </p:txBody>
        </p:sp>
      </p:grpSp>
      <p:grpSp>
        <p:nvGrpSpPr>
          <p:cNvPr id="4" name="Группа 91"/>
          <p:cNvGrpSpPr>
            <a:grpSpLocks/>
          </p:cNvGrpSpPr>
          <p:nvPr/>
        </p:nvGrpSpPr>
        <p:grpSpPr bwMode="auto">
          <a:xfrm>
            <a:off x="358775" y="3582988"/>
            <a:ext cx="1711325" cy="504825"/>
            <a:chOff x="358838" y="2420888"/>
            <a:chExt cx="1711932" cy="504056"/>
          </a:xfrm>
        </p:grpSpPr>
        <p:pic>
          <p:nvPicPr>
            <p:cNvPr id="32805" name="Рисунок 72" descr="C:\Documents and Settings\alesenko.e\Мои документы\Downloads\attachments (1)\0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838" y="2420888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6" name="TextBox 80"/>
            <p:cNvSpPr txBox="1">
              <a:spLocks noChangeArrowheads="1"/>
            </p:cNvSpPr>
            <p:nvPr/>
          </p:nvSpPr>
          <p:spPr bwMode="auto">
            <a:xfrm>
              <a:off x="963672" y="2555379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Анимация</a:t>
              </a:r>
            </a:p>
          </p:txBody>
        </p:sp>
      </p:grpSp>
      <p:grpSp>
        <p:nvGrpSpPr>
          <p:cNvPr id="5" name="Группа 89"/>
          <p:cNvGrpSpPr>
            <a:grpSpLocks/>
          </p:cNvGrpSpPr>
          <p:nvPr/>
        </p:nvGrpSpPr>
        <p:grpSpPr bwMode="auto">
          <a:xfrm>
            <a:off x="358775" y="4108450"/>
            <a:ext cx="1711325" cy="576263"/>
            <a:chOff x="358838" y="2924944"/>
            <a:chExt cx="1711932" cy="576064"/>
          </a:xfrm>
        </p:grpSpPr>
        <p:pic>
          <p:nvPicPr>
            <p:cNvPr id="32803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8838" y="2924944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4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Видео</a:t>
              </a:r>
            </a:p>
          </p:txBody>
        </p:sp>
      </p:grpSp>
      <p:grpSp>
        <p:nvGrpSpPr>
          <p:cNvPr id="6" name="Группа 88"/>
          <p:cNvGrpSpPr>
            <a:grpSpLocks/>
          </p:cNvGrpSpPr>
          <p:nvPr/>
        </p:nvGrpSpPr>
        <p:grpSpPr bwMode="auto">
          <a:xfrm>
            <a:off x="322263" y="4705350"/>
            <a:ext cx="1747837" cy="647700"/>
            <a:chOff x="322834" y="3429000"/>
            <a:chExt cx="1747936" cy="648072"/>
          </a:xfrm>
        </p:grpSpPr>
        <p:pic>
          <p:nvPicPr>
            <p:cNvPr id="32801" name="Рисунок 73" descr="http://lib.drofa.ru/files/base/binaries/b000026/b000026-001w/help/icons/audio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2834" y="3429000"/>
              <a:ext cx="57606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2" name="TextBox 82"/>
            <p:cNvSpPr txBox="1">
              <a:spLocks noChangeArrowheads="1"/>
            </p:cNvSpPr>
            <p:nvPr/>
          </p:nvSpPr>
          <p:spPr bwMode="auto">
            <a:xfrm>
              <a:off x="963672" y="3645024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Аудио</a:t>
              </a:r>
            </a:p>
          </p:txBody>
        </p:sp>
      </p:grpSp>
      <p:grpSp>
        <p:nvGrpSpPr>
          <p:cNvPr id="7" name="Группа 87"/>
          <p:cNvGrpSpPr>
            <a:grpSpLocks/>
          </p:cNvGrpSpPr>
          <p:nvPr/>
        </p:nvGrpSpPr>
        <p:grpSpPr bwMode="auto">
          <a:xfrm>
            <a:off x="322263" y="2986088"/>
            <a:ext cx="1747837" cy="576262"/>
            <a:chOff x="322834" y="4077072"/>
            <a:chExt cx="1747936" cy="576064"/>
          </a:xfrm>
        </p:grpSpPr>
        <p:pic>
          <p:nvPicPr>
            <p:cNvPr id="32799" name="Рисунок 74" descr="http://lib.drofa.ru/files/base/binaries/b000026/b000026-001w/help/icons/interactive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22834" y="4077072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0" name="TextBox 83"/>
            <p:cNvSpPr txBox="1">
              <a:spLocks noChangeArrowheads="1"/>
            </p:cNvSpPr>
            <p:nvPr/>
          </p:nvSpPr>
          <p:spPr bwMode="auto">
            <a:xfrm>
              <a:off x="963672" y="4221088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Интерактив</a:t>
              </a:r>
            </a:p>
          </p:txBody>
        </p:sp>
      </p:grpSp>
      <p:grpSp>
        <p:nvGrpSpPr>
          <p:cNvPr id="8" name="Группа 86"/>
          <p:cNvGrpSpPr>
            <a:grpSpLocks/>
          </p:cNvGrpSpPr>
          <p:nvPr/>
        </p:nvGrpSpPr>
        <p:grpSpPr bwMode="auto">
          <a:xfrm>
            <a:off x="358775" y="2390775"/>
            <a:ext cx="1711325" cy="574675"/>
            <a:chOff x="358838" y="4653136"/>
            <a:chExt cx="1711932" cy="576064"/>
          </a:xfrm>
        </p:grpSpPr>
        <p:pic>
          <p:nvPicPr>
            <p:cNvPr id="32797" name="Рисунок 77" descr="C:\Documents and Settings\alesenko.e\Мои документы\Downloads\attachments (1)\04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8838" y="4653136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8" name="TextBox 84"/>
            <p:cNvSpPr txBox="1">
              <a:spLocks noChangeArrowheads="1"/>
            </p:cNvSpPr>
            <p:nvPr/>
          </p:nvSpPr>
          <p:spPr bwMode="auto">
            <a:xfrm>
              <a:off x="963672" y="4838035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Слайд-шоу</a:t>
              </a:r>
            </a:p>
          </p:txBody>
        </p:sp>
      </p:grpSp>
      <p:grpSp>
        <p:nvGrpSpPr>
          <p:cNvPr id="9" name="Группа 90"/>
          <p:cNvGrpSpPr>
            <a:grpSpLocks/>
          </p:cNvGrpSpPr>
          <p:nvPr/>
        </p:nvGrpSpPr>
        <p:grpSpPr bwMode="auto">
          <a:xfrm>
            <a:off x="322263" y="5373688"/>
            <a:ext cx="1747837" cy="647700"/>
            <a:chOff x="322834" y="5229200"/>
            <a:chExt cx="1747936" cy="648072"/>
          </a:xfrm>
        </p:grpSpPr>
        <p:pic>
          <p:nvPicPr>
            <p:cNvPr id="32795" name="Рисунок 75" descr="http://lib.drofa.ru/files/base/binaries/b000026/b000026-001w/help/icons/hiper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22834" y="5229200"/>
              <a:ext cx="57606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6" name="TextBox 85"/>
            <p:cNvSpPr txBox="1">
              <a:spLocks noChangeArrowheads="1"/>
            </p:cNvSpPr>
            <p:nvPr/>
          </p:nvSpPr>
          <p:spPr bwMode="auto">
            <a:xfrm>
              <a:off x="963672" y="5486107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Гиперссылка</a:t>
              </a:r>
            </a:p>
          </p:txBody>
        </p:sp>
      </p:grpSp>
      <p:pic>
        <p:nvPicPr>
          <p:cNvPr id="32786" name="Рисунок 96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19475" y="1373188"/>
            <a:ext cx="576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7" name="TextBox 97"/>
          <p:cNvSpPr txBox="1">
            <a:spLocks noChangeArrowheads="1"/>
          </p:cNvSpPr>
          <p:nvPr/>
        </p:nvSpPr>
        <p:spPr bwMode="auto">
          <a:xfrm>
            <a:off x="4040188" y="1484313"/>
            <a:ext cx="1755775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Практический тренажер</a:t>
            </a:r>
          </a:p>
        </p:txBody>
      </p:sp>
      <p:pic>
        <p:nvPicPr>
          <p:cNvPr id="32788" name="Рисунок 98" descr="http://lib.drofa.ru/files/base/binaries/b000026/b000026-001w/help/icons/contro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10300" y="1412875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9" name="TextBox 103"/>
          <p:cNvSpPr txBox="1">
            <a:spLocks noChangeArrowheads="1"/>
          </p:cNvSpPr>
          <p:nvPr/>
        </p:nvSpPr>
        <p:spPr bwMode="auto">
          <a:xfrm>
            <a:off x="6832600" y="1484313"/>
            <a:ext cx="1916113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Контрольно-измерительный тест</a:t>
            </a:r>
          </a:p>
        </p:txBody>
      </p:sp>
      <p:sp>
        <p:nvSpPr>
          <p:cNvPr id="32790" name="TextBox 104"/>
          <p:cNvSpPr txBox="1">
            <a:spLocks noChangeArrowheads="1"/>
          </p:cNvSpPr>
          <p:nvPr/>
        </p:nvSpPr>
        <p:spPr bwMode="auto">
          <a:xfrm>
            <a:off x="3492500" y="1990725"/>
            <a:ext cx="2735263" cy="86201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400">
                <a:latin typeface="Cambria" pitchFamily="18" charset="0"/>
              </a:rPr>
              <a:t>Тест-тренажер для самоконтроля знаний с возможностью просмотра ответов</a:t>
            </a:r>
          </a:p>
        </p:txBody>
      </p:sp>
      <p:sp>
        <p:nvSpPr>
          <p:cNvPr id="32791" name="TextBox 105"/>
          <p:cNvSpPr txBox="1">
            <a:spLocks noChangeArrowheads="1"/>
          </p:cNvSpPr>
          <p:nvPr/>
        </p:nvSpPr>
        <p:spPr bwMode="auto">
          <a:xfrm>
            <a:off x="6283325" y="1990725"/>
            <a:ext cx="2465388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400">
                <a:latin typeface="Cambria" pitchFamily="18" charset="0"/>
              </a:rPr>
              <a:t>Итоговые тесты для контроля знаний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419475" y="2965450"/>
            <a:ext cx="4535488" cy="2908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002963"/>
              </a:buClr>
              <a:defRPr/>
            </a:pPr>
            <a:r>
              <a:rPr lang="ru-RU" sz="1400" dirty="0">
                <a:solidFill>
                  <a:srgbClr val="FF0000"/>
                </a:solidFill>
                <a:latin typeface="Cambria" pitchFamily="18" charset="0"/>
              </a:rPr>
              <a:t>Тестовые задания в открытой и закрытой форме.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«Выбор ответа»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«Ввод данных»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«Выделение объекта»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«Сопоставление объектов»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«Сортировка данных по категориям»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«Выбор из ниспадающего списка»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«Расположение данных на рисунке»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</a:rPr>
              <a:t>«Восстановление последовательности данных»</a:t>
            </a:r>
          </a:p>
        </p:txBody>
      </p:sp>
      <p:sp>
        <p:nvSpPr>
          <p:cNvPr id="32793" name="TextBox 41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488A914C-0E0B-47E0-BF74-9F72DCDF16D4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35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32794" name="TextBox 41"/>
          <p:cNvSpPr txBox="1">
            <a:spLocks noChangeArrowheads="1"/>
          </p:cNvSpPr>
          <p:nvPr/>
        </p:nvSpPr>
        <p:spPr bwMode="auto">
          <a:xfrm>
            <a:off x="323528" y="6273316"/>
            <a:ext cx="755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 dirty="0"/>
              <a:t>Нашими объектами удобно и просто пользоваться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>
            <a:off x="3491880" y="1988840"/>
            <a:ext cx="1873250" cy="28892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905" name="TextBox 14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963"/>
                </a:solidFill>
                <a:latin typeface="Cambria" pitchFamily="18" charset="0"/>
              </a:rPr>
              <a:t>21</a:t>
            </a:r>
            <a:endParaRPr lang="ru-RU" sz="1200" b="1" dirty="0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80909" name="TextBox 16"/>
          <p:cNvSpPr txBox="1">
            <a:spLocks noChangeArrowheads="1"/>
          </p:cNvSpPr>
          <p:nvPr/>
        </p:nvSpPr>
        <p:spPr bwMode="auto">
          <a:xfrm>
            <a:off x="899592" y="764704"/>
            <a:ext cx="2340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Иллюстрация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0910" name="TextBox 17"/>
          <p:cNvSpPr txBox="1">
            <a:spLocks noChangeArrowheads="1"/>
          </p:cNvSpPr>
          <p:nvPr/>
        </p:nvSpPr>
        <p:spPr bwMode="auto">
          <a:xfrm>
            <a:off x="5760132" y="728700"/>
            <a:ext cx="2274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Слайд-шоу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со звуком</a:t>
            </a:r>
          </a:p>
        </p:txBody>
      </p:sp>
      <p:sp>
        <p:nvSpPr>
          <p:cNvPr id="80911" name="TextBox 18"/>
          <p:cNvSpPr txBox="1">
            <a:spLocks noChangeArrowheads="1"/>
          </p:cNvSpPr>
          <p:nvPr/>
        </p:nvSpPr>
        <p:spPr bwMode="auto">
          <a:xfrm>
            <a:off x="3743908" y="6165304"/>
            <a:ext cx="2597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Интерактивное задание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1623110"/>
            <a:ext cx="3168352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312367" cy="273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212976"/>
            <a:ext cx="3704680" cy="2871031"/>
          </a:xfrm>
          <a:prstGeom prst="rect">
            <a:avLst/>
          </a:prstGeom>
          <a:noFill/>
          <a:ln w="3175">
            <a:solidFill>
              <a:srgbClr val="56AD25"/>
            </a:solidFill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 rot="2700000">
            <a:off x="983384" y="4550570"/>
            <a:ext cx="2065338" cy="277813"/>
          </a:xfrm>
          <a:prstGeom prst="rightArrow">
            <a:avLst/>
          </a:prstGeom>
          <a:solidFill>
            <a:srgbClr val="56A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100000">
            <a:off x="4270375" y="3154363"/>
            <a:ext cx="1584325" cy="288925"/>
          </a:xfrm>
          <a:prstGeom prst="rightArrow">
            <a:avLst/>
          </a:prstGeom>
          <a:solidFill>
            <a:srgbClr val="56A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8900000">
            <a:off x="5591175" y="4622800"/>
            <a:ext cx="2065338" cy="276225"/>
          </a:xfrm>
          <a:prstGeom prst="rightArrow">
            <a:avLst/>
          </a:prstGeom>
          <a:solidFill>
            <a:srgbClr val="56A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8100000">
            <a:off x="6035675" y="4406900"/>
            <a:ext cx="2473325" cy="27622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Рисунок 72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2357" y="1169433"/>
            <a:ext cx="713832" cy="63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96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1" y="5588781"/>
            <a:ext cx="792762" cy="95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/>
          <a:srcRect l="84945" t="13051" r="10794" b="81728"/>
          <a:stretch>
            <a:fillRect/>
          </a:stretch>
        </p:blipFill>
        <p:spPr bwMode="auto">
          <a:xfrm>
            <a:off x="179513" y="1077010"/>
            <a:ext cx="576064" cy="5461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0" y="1526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Использование ЭФУ: повышение мотивации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86033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ЭФУ: новые возможности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2F8198-9114-4FB0-9D23-06A30A0AC4A1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4005064"/>
            <a:ext cx="2772240" cy="204862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lum bright="-5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3600400" cy="345638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352800" cy="229886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4" t="28405" r="7547" b="4456"/>
          <a:stretch>
            <a:fillRect/>
          </a:stretch>
        </p:blipFill>
        <p:spPr bwMode="auto">
          <a:xfrm>
            <a:off x="2699792" y="3140968"/>
            <a:ext cx="2950724" cy="2133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screen">
            <a:lum bright="-6000" contras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895600" cy="2286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627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https://lecta.ru/</a:t>
            </a:r>
            <a:endParaRPr lang="ru-RU" sz="3200" dirty="0"/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313" b="9502"/>
          <a:stretch>
            <a:fillRect/>
          </a:stretch>
        </p:blipFill>
        <p:spPr bwMode="auto">
          <a:xfrm>
            <a:off x="-180528" y="836711"/>
            <a:ext cx="9324528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5" name="Shape 246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91425" tIns="45700" rIns="91425" bIns="45700">
            <a:normAutofit fontScale="90000"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ru-RU" sz="2400" b="1" dirty="0" smtClean="0">
                <a:latin typeface="Cambria" pitchFamily="18" charset="0"/>
              </a:rPr>
              <a:t>LECTA — единая цифровая образовательная платформа</a:t>
            </a:r>
            <a:br>
              <a:rPr lang="ru-RU" sz="2400" b="1" dirty="0" smtClean="0">
                <a:latin typeface="Cambria" pitchFamily="18" charset="0"/>
              </a:rPr>
            </a:br>
            <a:r>
              <a:rPr lang="ru-RU" sz="2400" b="1" dirty="0" smtClean="0">
                <a:latin typeface="Cambria" pitchFamily="18" charset="0"/>
              </a:rPr>
              <a:t>Объединенной издательской группы «ДРОФА-ВЕНТАНА»</a:t>
            </a:r>
          </a:p>
        </p:txBody>
      </p:sp>
      <p:pic>
        <p:nvPicPr>
          <p:cNvPr id="6" name="Изображение 3" descr="LECTA-logotype-ne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639" y="1124744"/>
            <a:ext cx="2086717" cy="648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80" y="2711859"/>
            <a:ext cx="25454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Образовательные</a:t>
            </a:r>
          </a:p>
          <a:p>
            <a:pPr algn="ctr"/>
            <a:r>
              <a:rPr lang="ru-RU" sz="2400" dirty="0"/>
              <a:t>с</a:t>
            </a:r>
            <a:r>
              <a:rPr lang="ru-RU" sz="2400" dirty="0" smtClean="0"/>
              <a:t>ервисы:</a:t>
            </a:r>
          </a:p>
          <a:p>
            <a:pPr algn="ctr"/>
            <a:r>
              <a:rPr lang="fr-FR" dirty="0">
                <a:hlinkClick r:id="rId3"/>
              </a:rPr>
              <a:t>https://lecta.ru/</a:t>
            </a:r>
            <a:r>
              <a:rPr lang="fr-FR" dirty="0" smtClean="0">
                <a:hlinkClick r:id="rId3"/>
              </a:rPr>
              <a:t>atlasplus</a:t>
            </a:r>
            <a:endParaRPr lang="fr-FR" dirty="0" smtClean="0"/>
          </a:p>
          <a:p>
            <a:pPr algn="ctr"/>
            <a:r>
              <a:rPr lang="pt-BR" dirty="0">
                <a:solidFill>
                  <a:srgbClr val="FF0000"/>
                </a:solidFill>
                <a:hlinkClick r:id="rId4"/>
              </a:rPr>
              <a:t>https://lecta.ru/</a:t>
            </a:r>
            <a:r>
              <a:rPr lang="pt-BR" dirty="0" smtClean="0">
                <a:solidFill>
                  <a:srgbClr val="FF0000"/>
                </a:solidFill>
                <a:hlinkClick r:id="rId4"/>
              </a:rPr>
              <a:t>lingua</a:t>
            </a:r>
            <a:endParaRPr lang="pt-BR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818" y="2711859"/>
            <a:ext cx="24223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Электронная</a:t>
            </a:r>
          </a:p>
          <a:p>
            <a:pPr algn="ctr"/>
            <a:r>
              <a:rPr lang="ru-RU" sz="2400" b="1" dirty="0"/>
              <a:t>форма учебника</a:t>
            </a:r>
          </a:p>
          <a:p>
            <a:pPr algn="ctr"/>
            <a:r>
              <a:rPr lang="ru-RU" sz="2400" b="1" dirty="0"/>
              <a:t>(ЭФУ)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3508" y="4790011"/>
            <a:ext cx="3369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Каталог, заказ, покупка ЭФУ для физических</a:t>
            </a:r>
          </a:p>
          <a:p>
            <a:pPr algn="ctr"/>
            <a:r>
              <a:rPr lang="en-US" sz="1600" dirty="0" smtClean="0">
                <a:hlinkClick r:id="rId5"/>
              </a:rPr>
              <a:t>https://shop.lecta.ru/catalog</a:t>
            </a:r>
            <a:endParaRPr lang="ru-RU" sz="1600" dirty="0" smtClean="0"/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и юридических лиц</a:t>
            </a:r>
          </a:p>
          <a:p>
            <a:pPr algn="ctr"/>
            <a:r>
              <a:rPr lang="en-US" sz="1600" dirty="0" smtClean="0">
                <a:hlinkClick r:id="rId6"/>
              </a:rPr>
              <a:t>https://lecta.ru/distribution</a:t>
            </a:r>
            <a:endParaRPr lang="ru-RU" sz="1600" dirty="0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5434" y="2711859"/>
            <a:ext cx="29079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Дистанционные</a:t>
            </a:r>
          </a:p>
          <a:p>
            <a:pPr algn="ctr"/>
            <a:r>
              <a:rPr lang="ru-RU" sz="2400" dirty="0"/>
              <a:t>о</a:t>
            </a:r>
            <a:r>
              <a:rPr lang="ru-RU" sz="2400" dirty="0" smtClean="0"/>
              <a:t>нлайн-курсы</a:t>
            </a:r>
            <a:endParaRPr lang="en-US" sz="2400" dirty="0" smtClean="0"/>
          </a:p>
          <a:p>
            <a:pPr lvl="0" algn="ctr"/>
            <a:r>
              <a:rPr lang="en-US" dirty="0">
                <a:solidFill>
                  <a:prstClr val="black"/>
                </a:solidFill>
                <a:hlinkClick r:id="rId7"/>
              </a:rPr>
              <a:t>https://lecta.ru/</a:t>
            </a:r>
            <a:r>
              <a:rPr lang="en-US" dirty="0" smtClean="0">
                <a:solidFill>
                  <a:prstClr val="black"/>
                </a:solidFill>
                <a:hlinkClick r:id="rId7"/>
              </a:rPr>
              <a:t>kursy_online</a:t>
            </a:r>
            <a:endParaRPr lang="en-US" dirty="0" smtClean="0">
              <a:solidFill>
                <a:prstClr val="black"/>
              </a:solidFill>
            </a:endParaRPr>
          </a:p>
        </p:txBody>
      </p:sp>
      <p:cxnSp>
        <p:nvCxnSpPr>
          <p:cNvPr id="11" name="Прямая соединительная линия 10"/>
          <p:cNvCxnSpPr>
            <a:stCxn id="8" idx="2"/>
          </p:cNvCxnSpPr>
          <p:nvPr/>
        </p:nvCxnSpPr>
        <p:spPr>
          <a:xfrm>
            <a:off x="4535997" y="3912187"/>
            <a:ext cx="0" cy="877824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778395" y="1854193"/>
            <a:ext cx="1484883" cy="857666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10" idx="0"/>
          </p:cNvCxnSpPr>
          <p:nvPr/>
        </p:nvCxnSpPr>
        <p:spPr>
          <a:xfrm>
            <a:off x="5808716" y="1854193"/>
            <a:ext cx="1640714" cy="857666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01498" y="1966718"/>
            <a:ext cx="0" cy="745141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598633" y="4790011"/>
            <a:ext cx="3936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Формирование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комплектов,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</a:rPr>
              <a:t>в</a:t>
            </a:r>
            <a:r>
              <a:rPr lang="ru-RU" sz="1600" dirty="0" smtClean="0">
                <a:solidFill>
                  <a:prstClr val="black"/>
                </a:solidFill>
              </a:rPr>
              <a:t>ыдача ЭФУ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в личном кабинете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на сайте </a:t>
            </a:r>
            <a:r>
              <a:rPr lang="en-US" sz="1600" dirty="0" smtClean="0">
                <a:solidFill>
                  <a:prstClr val="black"/>
                </a:solidFill>
                <a:hlinkClick r:id="rId8"/>
              </a:rPr>
              <a:t>https://lecta.ru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593029" y="3946944"/>
            <a:ext cx="1484883" cy="857666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994082" y="3946944"/>
            <a:ext cx="1640712" cy="857666"/>
          </a:xfrm>
          <a:prstGeom prst="line">
            <a:avLst/>
          </a:prstGeom>
          <a:ln>
            <a:solidFill>
              <a:srgbClr val="5B9B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878088" y="4790011"/>
            <a:ext cx="2615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Работа с ЭФУ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в приложении или на сайте </a:t>
            </a:r>
            <a:r>
              <a:rPr lang="en-US" sz="1600" dirty="0">
                <a:solidFill>
                  <a:prstClr val="black"/>
                </a:solidFill>
                <a:hlinkClick r:id="rId8"/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  <a:hlinkClick r:id="rId8"/>
              </a:rPr>
              <a:t>lecta.ru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latin typeface="Cambria" pitchFamily="18" charset="0"/>
              </a:rPr>
              <a:pPr/>
              <a:t>4</a:t>
            </a:fld>
            <a:endParaRPr lang="ru-RU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866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atin typeface="Cambria" pitchFamily="18" charset="0"/>
              </a:rPr>
              <a:t>ПРИКАЗ ОТ 18 </a:t>
            </a:r>
            <a:r>
              <a:rPr lang="ru-RU" sz="1400" b="1" cap="all" dirty="0" err="1" smtClean="0">
                <a:latin typeface="Cambria" pitchFamily="18" charset="0"/>
              </a:rPr>
              <a:t>ИЮля</a:t>
            </a:r>
            <a:r>
              <a:rPr lang="ru-RU" sz="1400" b="1" cap="all" dirty="0" smtClean="0">
                <a:latin typeface="Cambria" pitchFamily="18" charset="0"/>
              </a:rPr>
              <a:t> </a:t>
            </a:r>
            <a:r>
              <a:rPr lang="ru-RU" sz="1400" b="1" dirty="0" smtClean="0">
                <a:latin typeface="Cambria" pitchFamily="18" charset="0"/>
              </a:rPr>
              <a:t>2016 г </a:t>
            </a:r>
            <a:r>
              <a:rPr lang="ru-RU" sz="1400" b="1" cap="all" dirty="0" smtClean="0">
                <a:latin typeface="Cambria" pitchFamily="18" charset="0"/>
              </a:rPr>
              <a:t>. № 870 </a:t>
            </a:r>
          </a:p>
          <a:p>
            <a:pPr algn="ctr"/>
            <a:r>
              <a:rPr lang="ru-RU" sz="1400" b="1" cap="all" dirty="0" smtClean="0">
                <a:latin typeface="Cambria" pitchFamily="18" charset="0"/>
              </a:rPr>
              <a:t>«об утверждении Порядка формирования федерального перечня учебников…»</a:t>
            </a:r>
          </a:p>
        </p:txBody>
      </p:sp>
      <p:pic>
        <p:nvPicPr>
          <p:cNvPr id="1027" name="Picture 3" descr="C:\Documents and Settings\dorzhieva.n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5170" y="1088739"/>
            <a:ext cx="4271046" cy="554795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82621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платформа «ЛЕКТА»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https://lecta.ru/</a:t>
            </a:r>
            <a:endParaRPr lang="ru-RU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t="4957" r="1698" b="21489"/>
          <a:stretch>
            <a:fillRect/>
          </a:stretch>
        </p:blipFill>
        <p:spPr bwMode="auto">
          <a:xfrm>
            <a:off x="-144524" y="1340768"/>
            <a:ext cx="928852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5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4875"/>
            <a:ext cx="9144000" cy="720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7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6057900"/>
            <a:ext cx="72723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19200" y="1447801"/>
            <a:ext cx="6629400" cy="1828799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5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3400" y="2209800"/>
            <a:ext cx="8064500" cy="3505200"/>
          </a:xfrm>
          <a:prstGeom prst="rect">
            <a:avLst/>
          </a:prstGeom>
        </p:spPr>
        <p:txBody>
          <a:bodyPr lIns="145132" tIns="72568" rIns="145132" bIns="72568"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i="1" dirty="0" smtClean="0"/>
              <a:t>123308, Москва,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i="1" dirty="0" err="1" smtClean="0"/>
              <a:t>ул.Зорге</a:t>
            </a:r>
            <a:r>
              <a:rPr lang="ru-RU" sz="2400" i="1" dirty="0" smtClean="0"/>
              <a:t>, д.1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10" dirty="0" smtClean="0">
                <a:ln w="12700">
                  <a:solidFill>
                    <a:srgbClr val="495E87"/>
                  </a:solidFill>
                  <a:round/>
                  <a:headEnd/>
                  <a:tailEnd/>
                </a:ln>
              </a:rPr>
              <a:t>    </a:t>
            </a:r>
            <a:r>
              <a:rPr lang="ru-RU" sz="2800" b="1" kern="10" dirty="0" smtClean="0">
                <a:ln w="12700">
                  <a:solidFill>
                    <a:srgbClr val="495E87"/>
                  </a:solidFill>
                  <a:round/>
                  <a:headEnd/>
                  <a:tailEnd/>
                </a:ln>
              </a:rPr>
              <a:t>методический центр основного  и 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800" b="1" kern="10" dirty="0" smtClean="0">
                <a:ln w="12700">
                  <a:solidFill>
                    <a:srgbClr val="495E87"/>
                  </a:solidFill>
                  <a:round/>
                  <a:headEnd/>
                  <a:tailEnd/>
                </a:ln>
              </a:rPr>
              <a:t>среднего общего образования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10" dirty="0" smtClean="0">
                <a:ln w="12700">
                  <a:solidFill>
                    <a:srgbClr val="495E87"/>
                  </a:solidFill>
                  <a:round/>
                  <a:headEnd/>
                  <a:tailEnd/>
                </a:ln>
              </a:rPr>
              <a:t>      </a:t>
            </a:r>
            <a:r>
              <a:rPr lang="ru-RU" sz="2800" b="1" kern="10" dirty="0" smtClean="0">
                <a:ln w="12700">
                  <a:solidFill>
                    <a:srgbClr val="495E87"/>
                  </a:solidFill>
                  <a:round/>
                  <a:headEnd/>
                  <a:tailEnd/>
                </a:ln>
              </a:rPr>
              <a:t>8-800-2000-550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800" b="1" kern="10" dirty="0" smtClean="0">
                <a:ln w="12700">
                  <a:solidFill>
                    <a:srgbClr val="495E87"/>
                  </a:solidFill>
                  <a:round/>
                  <a:headEnd/>
                  <a:tailEnd/>
                </a:ln>
              </a:rPr>
              <a:t>(звонки по России бесплатные)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400" dirty="0" smtClean="0"/>
              <a:t>495-795-05-35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latin typeface="Cambria" pitchFamily="18" charset="0"/>
                <a:sym typeface="Wingdings" pitchFamily="2" charset="2"/>
                <a:hlinkClick r:id="rId3"/>
              </a:rPr>
              <a:t>metodist@drofa.ru    </a:t>
            </a:r>
            <a:r>
              <a:rPr lang="ru-RU" sz="2400" dirty="0" smtClean="0">
                <a:latin typeface="Cambria" pitchFamily="18" charset="0"/>
                <a:sym typeface="Wingdings" pitchFamily="2" charset="2"/>
                <a:hlinkClick r:id="rId3"/>
              </a:rPr>
              <a:t>       </a:t>
            </a:r>
            <a:r>
              <a:rPr lang="en-US" sz="2400" dirty="0" smtClean="0">
                <a:latin typeface="Cambria" pitchFamily="18" charset="0"/>
                <a:sym typeface="Wingdings" pitchFamily="2" charset="2"/>
                <a:hlinkClick r:id="rId3"/>
              </a:rPr>
              <a:t>metod@vgf.ru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ru-RU" sz="2400" b="1" kern="10" dirty="0" smtClean="0">
              <a:ln w="12700">
                <a:solidFill>
                  <a:srgbClr val="495E87"/>
                </a:solidFill>
                <a:round/>
                <a:headEnd/>
                <a:tailEnd/>
              </a:ln>
              <a:solidFill>
                <a:srgbClr val="359B88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latin typeface="Cambria" pitchFamily="18" charset="0"/>
              </a:rPr>
              <a:pPr/>
              <a:t>5</a:t>
            </a:fld>
            <a:endParaRPr lang="ru-RU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524" y="260648"/>
            <a:ext cx="3844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atin typeface="Cambria" pitchFamily="18" charset="0"/>
              </a:rPr>
              <a:t>ПРИКАЗ ОТ 8 ИЮНЯ </a:t>
            </a:r>
            <a:r>
              <a:rPr lang="ru-RU" sz="1400" b="1" dirty="0" smtClean="0">
                <a:latin typeface="Cambria" pitchFamily="18" charset="0"/>
              </a:rPr>
              <a:t>2015 г </a:t>
            </a:r>
            <a:r>
              <a:rPr lang="ru-RU" sz="1400" b="1" cap="all" dirty="0" smtClean="0">
                <a:latin typeface="Cambria" pitchFamily="18" charset="0"/>
              </a:rPr>
              <a:t>. № 576</a:t>
            </a:r>
            <a:endParaRPr lang="en-US" sz="1400" b="1" cap="all" dirty="0" smtClean="0">
              <a:latin typeface="Cambria" pitchFamily="18" charset="0"/>
            </a:endParaRPr>
          </a:p>
          <a:p>
            <a:pPr algn="ctr"/>
            <a:r>
              <a:rPr lang="ru-RU" sz="1400" b="1" cap="all" dirty="0" smtClean="0">
                <a:latin typeface="Cambria" pitchFamily="18" charset="0"/>
              </a:rPr>
              <a:t>«О ВНЕСЕНИИ ИЗМЕНЕНИЙ </a:t>
            </a:r>
          </a:p>
          <a:p>
            <a:pPr algn="ctr"/>
            <a:r>
              <a:rPr lang="ru-RU" sz="1400" b="1" cap="all" dirty="0" smtClean="0">
                <a:latin typeface="Cambria" pitchFamily="18" charset="0"/>
              </a:rPr>
              <a:t>В ФЕДЕРАЛЬНЫЙ ПЕРЕЧЕНЬ УЧЕБНИКОВ»</a:t>
            </a:r>
            <a:endParaRPr lang="ru-RU" sz="1400" b="1" cap="all" dirty="0"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6537" y="260648"/>
            <a:ext cx="38959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latin typeface="Cambria" pitchFamily="18" charset="0"/>
              </a:rPr>
              <a:t>ПРИКАЗ ОТ 26 января 2016 </a:t>
            </a:r>
            <a:r>
              <a:rPr lang="ru-RU" sz="1400" b="1" dirty="0" smtClean="0">
                <a:latin typeface="Cambria" pitchFamily="18" charset="0"/>
              </a:rPr>
              <a:t>г </a:t>
            </a:r>
            <a:r>
              <a:rPr lang="ru-RU" sz="1400" b="1" cap="all" dirty="0" smtClean="0">
                <a:latin typeface="Cambria" pitchFamily="18" charset="0"/>
              </a:rPr>
              <a:t>. № 38</a:t>
            </a:r>
            <a:endParaRPr lang="en-US" sz="1400" b="1" cap="all" dirty="0" smtClean="0">
              <a:latin typeface="Cambria" pitchFamily="18" charset="0"/>
            </a:endParaRPr>
          </a:p>
          <a:p>
            <a:pPr algn="ctr"/>
            <a:r>
              <a:rPr lang="ru-RU" sz="1400" b="1" cap="all" dirty="0" smtClean="0">
                <a:latin typeface="Cambria" pitchFamily="18" charset="0"/>
              </a:rPr>
              <a:t>«О ВНЕСЕНИИ ИЗМЕНЕНИЙ </a:t>
            </a:r>
          </a:p>
          <a:p>
            <a:pPr algn="ctr"/>
            <a:r>
              <a:rPr lang="ru-RU" sz="1400" b="1" cap="all" dirty="0" smtClean="0">
                <a:latin typeface="Cambria" pitchFamily="18" charset="0"/>
              </a:rPr>
              <a:t>В ФЕДЕРАЛЬНЫЙ ПЕРЕЧЕНЬ УЧЕБНИКОВ»</a:t>
            </a:r>
            <a:endParaRPr lang="ru-RU" sz="1400" b="1" cap="all" dirty="0">
              <a:latin typeface="Cambria" pitchFamily="18" charset="0"/>
            </a:endParaRPr>
          </a:p>
        </p:txBody>
      </p:sp>
      <p:pic>
        <p:nvPicPr>
          <p:cNvPr id="7" name="Picture 2" descr="C:\Documents and Settings\shestak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3"/>
            <a:ext cx="4080454" cy="5508613"/>
          </a:xfrm>
          <a:prstGeom prst="rect">
            <a:avLst/>
          </a:prstGeom>
          <a:ln w="3175">
            <a:solidFill>
              <a:schemeClr val="accent1"/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3"/>
            <a:ext cx="4104456" cy="55530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40921"/>
            <a:ext cx="3924436" cy="52618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20" y="764704"/>
            <a:ext cx="4104456" cy="51845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6264696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Так </a:t>
            </a:r>
            <a:r>
              <a:rPr lang="ru-RU" sz="3600" dirty="0" smtClean="0">
                <a:solidFill>
                  <a:srgbClr val="FF0000"/>
                </a:solidFill>
              </a:rPr>
              <a:t>рабочие программы учебных предметов, курсов должны содержать</a:t>
            </a:r>
            <a:r>
              <a:rPr lang="ru-RU" dirty="0" smtClean="0"/>
              <a:t>:</a:t>
            </a:r>
          </a:p>
          <a:p>
            <a:r>
              <a:rPr lang="ru-RU" sz="2600" dirty="0" smtClean="0"/>
              <a:t>планируемые результаты освоения учебного предмета, курса;</a:t>
            </a:r>
          </a:p>
          <a:p>
            <a:r>
              <a:rPr lang="ru-RU" sz="2600" dirty="0" smtClean="0"/>
              <a:t>содержание учебного предмета, курса;</a:t>
            </a:r>
          </a:p>
          <a:p>
            <a:r>
              <a:rPr lang="ru-RU" sz="2600" dirty="0" smtClean="0"/>
              <a:t>тематическое планирование с указанием количества часов, отводимых на освоение каждой темы.</a:t>
            </a:r>
          </a:p>
          <a:p>
            <a:pPr>
              <a:buNone/>
            </a:pPr>
            <a:endParaRPr lang="ru-RU" sz="3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Рабочие программы курсов внеурочной деятельности включают:</a:t>
            </a:r>
          </a:p>
          <a:p>
            <a:r>
              <a:rPr lang="ru-RU" sz="2600" dirty="0" smtClean="0"/>
              <a:t>результаты освоения курсов внеурочной деятельности;</a:t>
            </a:r>
          </a:p>
          <a:p>
            <a:r>
              <a:rPr lang="ru-RU" sz="2600" dirty="0" smtClean="0"/>
              <a:t>содержание курса внеурочной деятельности с указанием форм организации и видов деятельности;</a:t>
            </a:r>
          </a:p>
          <a:p>
            <a:r>
              <a:rPr lang="ru-RU" sz="2600" dirty="0" smtClean="0"/>
              <a:t>тематическое планирование.</a:t>
            </a:r>
          </a:p>
          <a:p>
            <a:endParaRPr lang="ru-RU" dirty="0"/>
          </a:p>
        </p:txBody>
      </p:sp>
      <p:pic>
        <p:nvPicPr>
          <p:cNvPr id="4" name="Picture 2" descr="http://www.vgf.ru/Portals/0/Images/Proekty/3513_2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764704"/>
            <a:ext cx="1512168" cy="21774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 descr="https://www.vgf.ru/Portals/0/Images/Proekty/3509_2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365104"/>
            <a:ext cx="1457523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C:\Documents and Settings\balakireva.e\Рабочий стол\2014-08 (авг)\обложки\сканирование000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437112"/>
            <a:ext cx="1546514" cy="204360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52928" cy="9361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Для реализации ФГОС объединенная издательская группа предлагает учителям биологии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современные учебно-методические комплекты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4784"/>
            <a:ext cx="8064896" cy="4668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Полные, завершенные линии по биологии и экологии</a:t>
            </a:r>
          </a:p>
          <a:p>
            <a:endParaRPr lang="ru-RU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Возможность выбора учебно-методического комплекта в зависимости от типа образовательной организации и класса</a:t>
            </a:r>
          </a:p>
          <a:p>
            <a:endParaRPr lang="ru-RU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Наличие комплекса дидактических и методических пособий к учебникам</a:t>
            </a:r>
          </a:p>
          <a:p>
            <a:endParaRPr lang="ru-RU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Наличие серий по диагностике результатов обучения</a:t>
            </a:r>
          </a:p>
          <a:p>
            <a:endParaRPr lang="ru-RU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Методическая поддержка  на сайте издательства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:\_for all\1_Продвижение\icons\1\--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337071"/>
            <a:ext cx="990600" cy="1006329"/>
          </a:xfrm>
          <a:prstGeom prst="rect">
            <a:avLst/>
          </a:prstGeom>
          <a:noFill/>
        </p:spPr>
      </p:pic>
      <p:pic>
        <p:nvPicPr>
          <p:cNvPr id="2055" name="Picture 7" descr="K:\_for all\1_Продвижение\icons\1\--3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337071"/>
            <a:ext cx="1200344" cy="961799"/>
          </a:xfrm>
          <a:prstGeom prst="rect">
            <a:avLst/>
          </a:prstGeom>
          <a:noFill/>
        </p:spPr>
      </p:pic>
      <p:grpSp>
        <p:nvGrpSpPr>
          <p:cNvPr id="3" name="Группа 23"/>
          <p:cNvGrpSpPr/>
          <p:nvPr/>
        </p:nvGrpSpPr>
        <p:grpSpPr>
          <a:xfrm>
            <a:off x="609600" y="1524000"/>
            <a:ext cx="8277074" cy="1924110"/>
            <a:chOff x="661589" y="3752910"/>
            <a:chExt cx="8277074" cy="1924110"/>
          </a:xfrm>
        </p:grpSpPr>
        <p:pic>
          <p:nvPicPr>
            <p:cNvPr id="2051" name="Picture 3" descr="K:\_for all\1_Продвижение\icons\1\--22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169" y="3829110"/>
              <a:ext cx="2985220" cy="1659822"/>
            </a:xfrm>
            <a:prstGeom prst="rect">
              <a:avLst/>
            </a:prstGeom>
            <a:noFill/>
          </p:spPr>
        </p:pic>
        <p:pic>
          <p:nvPicPr>
            <p:cNvPr id="2050" name="Picture 2" descr="K:\_for all\1_Продвижение\icons\1\--23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189" y="3752910"/>
              <a:ext cx="2682233" cy="1541761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661589" y="5276910"/>
              <a:ext cx="827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Cambria" pitchFamily="18" charset="0"/>
                </a:rPr>
                <a:t>Ядро комплекта – учебник и ЭФУ (электронная форма учебника)</a:t>
              </a:r>
              <a:endParaRPr lang="ru-RU" sz="2000" b="1" dirty="0">
                <a:latin typeface="Cambria" pitchFamily="18" charset="0"/>
              </a:endParaRPr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737" y="137755"/>
            <a:ext cx="887252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spc="-5" dirty="0" smtClean="0">
                <a:solidFill>
                  <a:schemeClr val="accent1"/>
                </a:solidFill>
                <a:latin typeface="Cambria" pitchFamily="18" charset="0"/>
              </a:rPr>
              <a:t>Учебно-методические комплекты издательств   </a:t>
            </a:r>
            <a:br>
              <a:rPr lang="ru-RU" sz="2400" spc="-5" dirty="0" smtClean="0">
                <a:solidFill>
                  <a:schemeClr val="accent1"/>
                </a:solidFill>
                <a:latin typeface="Cambria" pitchFamily="18" charset="0"/>
              </a:rPr>
            </a:br>
            <a:r>
              <a:rPr lang="ru-RU" sz="2400" spc="-5" dirty="0" smtClean="0">
                <a:solidFill>
                  <a:schemeClr val="accent1"/>
                </a:solidFill>
                <a:latin typeface="Cambria" pitchFamily="18" charset="0"/>
              </a:rPr>
              <a:t> в действующем Федеральном перечне </a:t>
            </a:r>
            <a:endParaRPr sz="2400" spc="-5" dirty="0">
              <a:solidFill>
                <a:schemeClr val="accent1"/>
              </a:solidFill>
              <a:latin typeface="Cambria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8600" y="990600"/>
            <a:ext cx="86868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228600" y="10668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Учебно-методические комплекты включают все необходимые компоненты            для эффективной организации образовательного процесса.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990600" y="3794271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cap="all" dirty="0" smtClean="0">
                <a:latin typeface="Cambria" pitchFamily="18" charset="0"/>
              </a:rPr>
              <a:t>Для учителя:</a:t>
            </a:r>
            <a:endParaRPr lang="ru-RU" sz="1600" b="1" i="1" cap="all" dirty="0"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8800" y="3794271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cap="all" dirty="0" smtClean="0">
                <a:latin typeface="Cambria" pitchFamily="18" charset="0"/>
              </a:rPr>
              <a:t>Для  ученика:</a:t>
            </a:r>
            <a:endParaRPr lang="ru-RU" sz="1600" b="1" i="1" cap="all" dirty="0">
              <a:latin typeface="Cambria" pitchFamily="18" charset="0"/>
            </a:endParaRPr>
          </a:p>
        </p:txBody>
      </p:sp>
      <p:sp>
        <p:nvSpPr>
          <p:cNvPr id="29" name="object 4"/>
          <p:cNvSpPr txBox="1"/>
          <p:nvPr/>
        </p:nvSpPr>
        <p:spPr>
          <a:xfrm>
            <a:off x="228600" y="4343400"/>
            <a:ext cx="43434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рабочие программы;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методические пособия;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технологические карты уроков;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пособия по диагностике образовательных результатов;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материалы для внеклассной работы;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задачники.</a:t>
            </a:r>
          </a:p>
        </p:txBody>
      </p:sp>
      <p:sp>
        <p:nvSpPr>
          <p:cNvPr id="30" name="object 4"/>
          <p:cNvSpPr txBox="1"/>
          <p:nvPr/>
        </p:nvSpPr>
        <p:spPr>
          <a:xfrm>
            <a:off x="4800600" y="4343400"/>
            <a:ext cx="43434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рабочие тетради и практикумы;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атласы и контурные карты;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тетради для лабораторных                         и контрольных работ; 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хрестоматии;</a:t>
            </a:r>
          </a:p>
          <a:p>
            <a:pPr marL="180975">
              <a:buClr>
                <a:schemeClr val="tx2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dirty="0" smtClean="0">
                <a:latin typeface="Cambria" pitchFamily="18" charset="0"/>
              </a:rPr>
              <a:t> справочники и таблицы                          для повторения материала.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524000" y="1752600"/>
            <a:ext cx="6019800" cy="12192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2130</Words>
  <Application>Microsoft Office PowerPoint</Application>
  <PresentationFormat>Экран (4:3)</PresentationFormat>
  <Paragraphs>417</Paragraphs>
  <Slides>41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2" baseType="lpstr">
      <vt:lpstr>Arial</vt:lpstr>
      <vt:lpstr>Bookman Old Style</vt:lpstr>
      <vt:lpstr>Calibri</vt:lpstr>
      <vt:lpstr>Cambria</vt:lpstr>
      <vt:lpstr>Georgia</vt:lpstr>
      <vt:lpstr>PT Sans</vt:lpstr>
      <vt:lpstr>Times New Roman</vt:lpstr>
      <vt:lpstr>Verdana</vt:lpstr>
      <vt:lpstr>Wingdings</vt:lpstr>
      <vt:lpstr>Тема Office</vt:lpstr>
      <vt:lpstr>think-cell Slide</vt:lpstr>
      <vt:lpstr>Информационно-методическое обеспечение образовательного процесса средствами УМК по биологии   ведущий методист Долженкова Наталья Олеговна </vt:lpstr>
      <vt:lpstr>Презентация PowerPoint</vt:lpstr>
      <vt:lpstr>Комплексное предложение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реализации ФГОС объединенная издательская группа предлагает учителям биологии  современные учебно-методические комплекты</vt:lpstr>
      <vt:lpstr>Учебно-методические комплекты издательств     в действующем Федеральном перечне </vt:lpstr>
      <vt:lpstr>Линии УМК «Биология» </vt:lpstr>
      <vt:lpstr>Учебно-методические комплекты для основного и среднего общего образования</vt:lpstr>
      <vt:lpstr>Учебно-методические компоненты УМК</vt:lpstr>
      <vt:lpstr>Учебно-методические комплекты для основного и среднего общего образования</vt:lpstr>
      <vt:lpstr>Состав УМК</vt:lpstr>
      <vt:lpstr> Линия УМК  И.Н.Пономаревой и др. Концентрический курс </vt:lpstr>
      <vt:lpstr>Линия УМК  И.Н.Пономаревой  Линейный курс </vt:lpstr>
      <vt:lpstr>10 – 11 класс УМК  И.Н.Пономаревой и др.</vt:lpstr>
      <vt:lpstr>Учебно-методические комплекты для основного и среднего общего образования</vt:lpstr>
      <vt:lpstr>Учебно-методические компоненты УМК</vt:lpstr>
      <vt:lpstr>Презентация PowerPoint</vt:lpstr>
      <vt:lpstr> Линия УМК Н.И. Сонина.  Линейный курс. «Живой организм» </vt:lpstr>
      <vt:lpstr>10-11 класс УМК Н.И.Сонина и др. базовый (1час)       и    углубленный курс  (3-4 часа)</vt:lpstr>
      <vt:lpstr>Учебно-методические комплекты для основного и среднего общего образования</vt:lpstr>
      <vt:lpstr>Состав УМК</vt:lpstr>
      <vt:lpstr>Учебно-методические комплекты для основного и среднего общего образования</vt:lpstr>
      <vt:lpstr>  </vt:lpstr>
      <vt:lpstr>Учебно-методические комплекты для основного и среднего общего образования</vt:lpstr>
      <vt:lpstr>Учебно-методические пособия по экологии</vt:lpstr>
      <vt:lpstr>Комплексное сопровождение учебного процесса</vt:lpstr>
      <vt:lpstr>Презентация PowerPoint</vt:lpstr>
      <vt:lpstr>Для учителя  на сайте издательства</vt:lpstr>
      <vt:lpstr>drofa-ventana.ru  неограниченное по объему личное информационно-образовательное пространство </vt:lpstr>
      <vt:lpstr>Электронная форма учебника (ЭФУ)</vt:lpstr>
      <vt:lpstr>Кому и для чего нужна электронная форма учебника?</vt:lpstr>
      <vt:lpstr>Презентация PowerPoint</vt:lpstr>
      <vt:lpstr>Презентация PowerPoint</vt:lpstr>
      <vt:lpstr>Использование ЭФУ: новые возможности</vt:lpstr>
      <vt:lpstr>https://lecta.ru/</vt:lpstr>
      <vt:lpstr>LECTA — единая цифровая образовательная платформа Объединенной издательской группы «ДРОФА-ВЕНТАНА»</vt:lpstr>
      <vt:lpstr>Образовательная платформа «ЛЕКТА» https://lecta.ru/</vt:lpstr>
      <vt:lpstr>Презентация PowerPoint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Админ</cp:lastModifiedBy>
  <cp:revision>152</cp:revision>
  <dcterms:created xsi:type="dcterms:W3CDTF">2016-02-29T07:29:54Z</dcterms:created>
  <dcterms:modified xsi:type="dcterms:W3CDTF">2017-04-11T08:27:42Z</dcterms:modified>
</cp:coreProperties>
</file>