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73" r:id="rId3"/>
    <p:sldId id="262" r:id="rId4"/>
    <p:sldId id="257" r:id="rId5"/>
    <p:sldId id="260" r:id="rId6"/>
    <p:sldId id="258" r:id="rId7"/>
    <p:sldId id="261" r:id="rId8"/>
    <p:sldId id="263" r:id="rId9"/>
    <p:sldId id="266" r:id="rId10"/>
    <p:sldId id="267" r:id="rId11"/>
    <p:sldId id="265" r:id="rId12"/>
    <p:sldId id="264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2420888"/>
            <a:ext cx="8258175" cy="37052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109728" indent="0">
              <a:buNone/>
            </a:pPr>
            <a:r>
              <a:rPr lang="ru-RU" sz="2800" dirty="0" smtClean="0"/>
              <a:t>ЦЕЛЬ:</a:t>
            </a:r>
          </a:p>
          <a:p>
            <a:r>
              <a:rPr lang="ru-RU" sz="2800" dirty="0" smtClean="0"/>
              <a:t>Виды </a:t>
            </a:r>
            <a:r>
              <a:rPr lang="ru-RU" sz="2800" dirty="0"/>
              <a:t>текстов физического содержания и </a:t>
            </a:r>
            <a:r>
              <a:rPr lang="ru-RU" sz="2800" dirty="0" smtClean="0"/>
              <a:t>типология вопросов к ним</a:t>
            </a:r>
          </a:p>
          <a:p>
            <a:r>
              <a:rPr lang="ru-RU" dirty="0" smtClean="0"/>
              <a:t>Умение формулировать вопросы </a:t>
            </a:r>
          </a:p>
          <a:p>
            <a:pPr marL="109728" indent="0">
              <a:buNone/>
            </a:pPr>
            <a:r>
              <a:rPr lang="ru-RU" b="1" dirty="0" smtClean="0"/>
              <a:t>(</a:t>
            </a:r>
            <a:r>
              <a:rPr lang="ru-RU" sz="1600" b="1" dirty="0" smtClean="0"/>
              <a:t>альтернативные </a:t>
            </a:r>
            <a:r>
              <a:rPr lang="ru-RU" sz="1600" b="1" dirty="0"/>
              <a:t>и открытые вопросы, вопросы-предположения, поиск и выявление скрытых </a:t>
            </a:r>
            <a:r>
              <a:rPr lang="ru-RU" sz="1600" b="1" dirty="0" smtClean="0"/>
              <a:t>вопросов</a:t>
            </a:r>
            <a:r>
              <a:rPr lang="ru-RU" b="1" dirty="0" smtClean="0"/>
              <a:t>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Cambria" pitchFamily="18" charset="0"/>
              </a:rPr>
              <a:t>Подходы к разработке инструментария для диагностики </a:t>
            </a:r>
            <a:r>
              <a:rPr lang="ru-RU" sz="2800" dirty="0" err="1" smtClean="0">
                <a:solidFill>
                  <a:srgbClr val="0070C0"/>
                </a:solidFill>
                <a:latin typeface="Cambria" pitchFamily="18" charset="0"/>
              </a:rPr>
              <a:t>сформированности</a:t>
            </a:r>
            <a:r>
              <a:rPr lang="ru-RU" sz="2800" dirty="0" smtClean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Cambria" pitchFamily="18" charset="0"/>
              </a:rPr>
              <a:t>читательских </a:t>
            </a:r>
            <a:r>
              <a:rPr lang="ru-RU" sz="2800" dirty="0" smtClean="0">
                <a:solidFill>
                  <a:srgbClr val="0070C0"/>
                </a:solidFill>
                <a:latin typeface="Cambria" pitchFamily="18" charset="0"/>
              </a:rPr>
              <a:t>умений на уроках физики </a:t>
            </a:r>
            <a:endParaRPr lang="ru-RU" sz="2800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Порог слышимости определяется как:</a:t>
            </a:r>
            <a:br>
              <a:rPr lang="ru-RU" dirty="0" smtClean="0"/>
            </a:br>
            <a:r>
              <a:rPr lang="ru-RU" dirty="0" smtClean="0"/>
              <a:t>1) минимальная частота звука, воспринимаемая человеком;</a:t>
            </a:r>
            <a:br>
              <a:rPr lang="ru-RU" dirty="0" smtClean="0"/>
            </a:br>
            <a:r>
              <a:rPr lang="ru-RU" dirty="0" smtClean="0"/>
              <a:t>2) максимальная частота звука, воспринимаемая человеком;</a:t>
            </a:r>
            <a:br>
              <a:rPr lang="ru-RU" dirty="0" smtClean="0"/>
            </a:br>
            <a:r>
              <a:rPr lang="ru-RU" dirty="0" smtClean="0"/>
              <a:t>3) самый высокий уровень, при котором звук той или иной частоты не приводит к потере слуха;</a:t>
            </a:r>
            <a:br>
              <a:rPr lang="ru-RU" dirty="0" smtClean="0"/>
            </a:br>
            <a:r>
              <a:rPr lang="ru-RU" dirty="0" smtClean="0"/>
              <a:t>4) самый низкий уровень, при котором данный человек ещё слышит звук той или иной частоты.</a:t>
            </a:r>
          </a:p>
          <a:p>
            <a:r>
              <a:rPr lang="ru-RU" dirty="0" smtClean="0"/>
              <a:t>2. Какие утверждения, сделанные на основании </a:t>
            </a:r>
            <a:r>
              <a:rPr lang="ru-RU" dirty="0" err="1" smtClean="0"/>
              <a:t>аудиаграммы</a:t>
            </a:r>
            <a:r>
              <a:rPr lang="ru-RU" dirty="0" smtClean="0"/>
              <a:t> (см. рисунок), справедливы?</a:t>
            </a:r>
            <a:br>
              <a:rPr lang="ru-RU" dirty="0" smtClean="0"/>
            </a:br>
            <a:r>
              <a:rPr lang="ru-RU" dirty="0" smtClean="0"/>
              <a:t>А. Максимальный сдвиг порога слышимости соответствует низким частотам (примерно до 1000  Гц).</a:t>
            </a:r>
            <a:br>
              <a:rPr lang="ru-RU" dirty="0" smtClean="0"/>
            </a:br>
            <a:r>
              <a:rPr lang="ru-RU" dirty="0" smtClean="0"/>
              <a:t>Б. Максимальная потеря слуха соответствует частоте 4000 Гц.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Задания к тексту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«Шум и здоровье человека»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широкий круг проблем:</a:t>
            </a:r>
          </a:p>
          <a:p>
            <a:pPr>
              <a:buNone/>
            </a:pPr>
            <a:r>
              <a:rPr lang="ru-RU" sz="2400" dirty="0" smtClean="0"/>
              <a:t>-</a:t>
            </a:r>
            <a:r>
              <a:rPr lang="ru-RU" sz="1400" dirty="0" smtClean="0"/>
              <a:t>физические основы современного миропонимания;</a:t>
            </a:r>
          </a:p>
          <a:p>
            <a:pPr>
              <a:buNone/>
            </a:pPr>
            <a:r>
              <a:rPr lang="ru-RU" sz="1400" dirty="0" smtClean="0"/>
              <a:t>-эстетические основы науки и научного творчества;</a:t>
            </a:r>
          </a:p>
          <a:p>
            <a:pPr>
              <a:buNone/>
            </a:pPr>
            <a:r>
              <a:rPr lang="ru-RU" sz="1400" dirty="0" smtClean="0"/>
              <a:t>-история физики и техники;</a:t>
            </a:r>
          </a:p>
          <a:p>
            <a:pPr>
              <a:buNone/>
            </a:pPr>
            <a:r>
              <a:rPr lang="ru-RU" sz="1400" dirty="0" smtClean="0"/>
              <a:t>-творчество, взгляды и убеждения ученых, деятелей культуры и искусства;</a:t>
            </a:r>
          </a:p>
          <a:p>
            <a:pPr>
              <a:buNone/>
            </a:pPr>
            <a:r>
              <a:rPr lang="ru-RU" sz="1400" dirty="0" smtClean="0"/>
              <a:t>-изучение и сохранение материальных памятников культуры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Задания могут проверять:</a:t>
            </a:r>
          </a:p>
          <a:p>
            <a:pPr>
              <a:buNone/>
            </a:pPr>
            <a:r>
              <a:rPr lang="ru-RU" sz="1400" dirty="0" smtClean="0"/>
              <a:t>*понимание информации, имеющейся в тексте;</a:t>
            </a:r>
          </a:p>
          <a:p>
            <a:pPr>
              <a:buNone/>
            </a:pPr>
            <a:r>
              <a:rPr lang="ru-RU" sz="1400" dirty="0" smtClean="0"/>
              <a:t>*понимание смысла физических терминов, использующихся в тексте;</a:t>
            </a:r>
          </a:p>
          <a:p>
            <a:pPr>
              <a:buNone/>
            </a:pPr>
            <a:r>
              <a:rPr lang="ru-RU" sz="1400" dirty="0" smtClean="0"/>
              <a:t>*умение оценивать степень важности описанных в тексте взглядов и убеждений ученых, деятелей культуры и искусства для современности;</a:t>
            </a:r>
          </a:p>
          <a:p>
            <a:pPr>
              <a:buNone/>
            </a:pPr>
            <a:r>
              <a:rPr lang="ru-RU" sz="1400" dirty="0" smtClean="0"/>
              <a:t>*умение оценивать степень значимости описанных в тексте физических явлений, технических устройств и так далее для жизни общества;</a:t>
            </a:r>
          </a:p>
          <a:p>
            <a:pPr>
              <a:buNone/>
            </a:pPr>
            <a:r>
              <a:rPr lang="ru-RU" sz="1400" dirty="0" smtClean="0"/>
              <a:t>*умение определить (или сформулировать) выводы.</a:t>
            </a:r>
          </a:p>
          <a:p>
            <a:pPr>
              <a:buNone/>
            </a:pP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9144000" cy="1000108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5.Тексты общекультурного содержания</a:t>
            </a:r>
            <a:r>
              <a:rPr lang="ru-RU" sz="2800" dirty="0" smtClean="0">
                <a:solidFill>
                  <a:srgbClr val="0070C0"/>
                </a:solidFill>
              </a:rPr>
              <a:t/>
            </a:r>
            <a:br>
              <a:rPr lang="ru-RU" sz="2800" dirty="0" smtClean="0">
                <a:solidFill>
                  <a:srgbClr val="0070C0"/>
                </a:solidFill>
              </a:rPr>
            </a:b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fontScale="77500" lnSpcReduction="20000"/>
          </a:bodyPr>
          <a:lstStyle/>
          <a:p>
            <a:pPr lvl="0" fontAlgn="auto"/>
            <a:r>
              <a:rPr lang="ru-RU" dirty="0" smtClean="0"/>
              <a:t>Выделите физические термины, используемые в тексте.</a:t>
            </a:r>
          </a:p>
          <a:p>
            <a:pPr lvl="0" fontAlgn="auto"/>
            <a:r>
              <a:rPr lang="ru-RU" dirty="0" smtClean="0"/>
              <a:t>Поясните, что такое лазер.</a:t>
            </a:r>
          </a:p>
          <a:p>
            <a:pPr lvl="0" fontAlgn="auto"/>
            <a:r>
              <a:rPr lang="ru-RU" dirty="0" smtClean="0"/>
              <a:t>Укажите основные особенности лазерного излучения.</a:t>
            </a:r>
          </a:p>
          <a:p>
            <a:pPr lvl="0" fontAlgn="auto"/>
            <a:r>
              <a:rPr lang="ru-RU" dirty="0" smtClean="0"/>
              <a:t>Чем лазерное излучение отличается от обычного света? Что между ними общего?</a:t>
            </a:r>
          </a:p>
          <a:p>
            <a:pPr lvl="0" fontAlgn="auto"/>
            <a:r>
              <a:rPr lang="ru-RU" dirty="0" smtClean="0"/>
              <a:t>Правильно или </a:t>
            </a:r>
            <a:r>
              <a:rPr lang="ru-RU" dirty="0" smtClean="0"/>
              <a:t>нет </a:t>
            </a:r>
            <a:r>
              <a:rPr lang="ru-RU" dirty="0" smtClean="0"/>
              <a:t>объяснено действие лазера, которое приводится в тексте? Совпадает ли оно с тем, что написано в учебнике?</a:t>
            </a:r>
          </a:p>
          <a:p>
            <a:pPr lvl="0" fontAlgn="auto"/>
            <a:r>
              <a:rPr lang="ru-RU" dirty="0" smtClean="0"/>
              <a:t>Как называются методы очистки камней от отложений соли?</a:t>
            </a:r>
          </a:p>
          <a:p>
            <a:r>
              <a:rPr lang="ru-RU" dirty="0" smtClean="0"/>
              <a:t>Объясните, почему лазер может применяться для предотвращения значительных разрушений памятников материальной культуры.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6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1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Задания к тексту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0070C0"/>
                </a:solidFill>
              </a:rPr>
              <a:t>«Причина разрушения камней старых построек»</a:t>
            </a:r>
            <a:r>
              <a:rPr kumimoji="0" lang="ru-RU" sz="41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Задания могут проверять:</a:t>
            </a:r>
          </a:p>
          <a:p>
            <a:pPr>
              <a:buNone/>
            </a:pPr>
            <a:r>
              <a:rPr lang="ru-RU" sz="1400" dirty="0" smtClean="0"/>
              <a:t>*понимание информации, имеющейся в тексте;</a:t>
            </a:r>
          </a:p>
          <a:p>
            <a:pPr>
              <a:buNone/>
            </a:pPr>
            <a:r>
              <a:rPr lang="ru-RU" sz="1400" dirty="0" smtClean="0"/>
              <a:t>*понимание смысла физических терминов, использующихся в тексте;</a:t>
            </a:r>
          </a:p>
          <a:p>
            <a:pPr>
              <a:buNone/>
            </a:pPr>
            <a:r>
              <a:rPr lang="ru-RU" sz="1400" dirty="0" smtClean="0"/>
              <a:t>*умение моделировать описанную ситуацию;</a:t>
            </a:r>
          </a:p>
          <a:p>
            <a:pPr>
              <a:buNone/>
            </a:pPr>
            <a:r>
              <a:rPr lang="ru-RU" sz="1400" dirty="0" smtClean="0"/>
              <a:t>*умение анализировать;</a:t>
            </a:r>
          </a:p>
          <a:p>
            <a:pPr>
              <a:buNone/>
            </a:pPr>
            <a:r>
              <a:rPr lang="ru-RU" sz="1400" dirty="0" smtClean="0"/>
              <a:t>*умение формулировать выводы.</a:t>
            </a:r>
          </a:p>
          <a:p>
            <a:pPr>
              <a:buNone/>
            </a:pP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9144000" cy="1000108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0070C0"/>
                </a:solidFill>
              </a:rPr>
              <a:t>6. Сюжетная (текстовая) задача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fontScale="70000" lnSpcReduction="20000"/>
          </a:bodyPr>
          <a:lstStyle/>
          <a:p>
            <a:pPr lvl="0" fontAlgn="auto">
              <a:buNone/>
            </a:pPr>
            <a:endParaRPr lang="ru-RU" dirty="0" smtClean="0"/>
          </a:p>
          <a:p>
            <a:pPr lvl="0" fontAlgn="auto">
              <a:buNone/>
            </a:pPr>
            <a:r>
              <a:rPr lang="ru-RU" dirty="0" smtClean="0"/>
              <a:t>Если Питер хочет быть уверен в том, что он дал хорошую рекомендацию, ему нужно собрать дополнительную информацию. Что из перечисленного ниже поможет ему быть более уверенным в своей рекомендации относительно нанесения разделительных линий на узких дорогах?</a:t>
            </a:r>
          </a:p>
          <a:p>
            <a:r>
              <a:rPr lang="ru-RU" dirty="0" smtClean="0"/>
              <a:t>А. Провести видеосъёмку на других узких дорогах</a:t>
            </a:r>
          </a:p>
          <a:p>
            <a:pPr marL="109728" indent="0">
              <a:buNone/>
            </a:pPr>
            <a:r>
              <a:rPr lang="ru-RU" dirty="0" smtClean="0"/>
              <a:t>да/нет</a:t>
            </a:r>
          </a:p>
          <a:p>
            <a:r>
              <a:rPr lang="ru-RU" dirty="0" smtClean="0"/>
              <a:t>Б. Провести видеосъёмку на широких дорогах</a:t>
            </a:r>
          </a:p>
          <a:p>
            <a:pPr marL="109728" indent="0">
              <a:buNone/>
            </a:pPr>
            <a:r>
              <a:rPr lang="ru-RU" dirty="0" smtClean="0"/>
              <a:t>да/нет</a:t>
            </a:r>
          </a:p>
          <a:p>
            <a:r>
              <a:rPr lang="ru-RU" dirty="0" smtClean="0"/>
              <a:t>В. Определить изменение числа аварий до и после нанесения разделительных линий</a:t>
            </a:r>
          </a:p>
          <a:p>
            <a:pPr marL="109728" indent="0">
              <a:buNone/>
            </a:pPr>
            <a:r>
              <a:rPr lang="ru-RU" dirty="0" smtClean="0"/>
              <a:t>да/нет</a:t>
            </a:r>
          </a:p>
          <a:p>
            <a:r>
              <a:rPr lang="ru-RU" dirty="0" smtClean="0"/>
              <a:t>Г. Определить количество машин, использующих дорогу до и после нанесения разделительных линий</a:t>
            </a:r>
          </a:p>
          <a:p>
            <a:pPr marL="109728" indent="0">
              <a:buNone/>
            </a:pPr>
            <a:r>
              <a:rPr lang="ru-RU" dirty="0" smtClean="0"/>
              <a:t>да/нет</a:t>
            </a:r>
          </a:p>
          <a:p>
            <a:pPr lvl="0" fontAlgn="auto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Задание 1.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28604"/>
            <a:ext cx="8229600" cy="571504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8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Задания к тексту</a:t>
            </a:r>
            <a:r>
              <a:rPr lang="ru-RU" sz="8000" dirty="0" smtClean="0"/>
              <a:t> </a:t>
            </a:r>
            <a:r>
              <a:rPr lang="ru-RU" sz="8000" dirty="0" smtClean="0">
                <a:solidFill>
                  <a:srgbClr val="0070C0"/>
                </a:solidFill>
              </a:rPr>
              <a:t>«</a:t>
            </a:r>
            <a:r>
              <a:rPr lang="ru-RU" sz="8000" b="1" dirty="0" smtClean="0">
                <a:solidFill>
                  <a:srgbClr val="0070C0"/>
                </a:solidFill>
              </a:rPr>
              <a:t>Исследования дорожного движения»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kumimoji="0" lang="ru-RU" sz="41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Предположим, что на одном участке узкой дороги после нанесения разделительных линий Питер обнаруживает следующие изменения:</a:t>
            </a:r>
          </a:p>
          <a:p>
            <a:r>
              <a:rPr lang="ru-RU" dirty="0" smtClean="0"/>
              <a:t>Скорость -  Движение стало быстрее</a:t>
            </a:r>
          </a:p>
          <a:p>
            <a:r>
              <a:rPr lang="ru-RU" dirty="0" smtClean="0"/>
              <a:t>Расположение машин на дороге - Машины держатся ближе к краям дороги</a:t>
            </a:r>
          </a:p>
          <a:p>
            <a:r>
              <a:rPr lang="ru-RU" dirty="0" smtClean="0"/>
              <a:t>Расстояние между машинами- Нет изменений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основании этих результатов было решено нанести дорожные линии на все узкие дороги. Согласны ли вы с тем, что это лучшее решение?</a:t>
            </a:r>
            <a:br>
              <a:rPr lang="ru-RU" dirty="0" smtClean="0"/>
            </a:br>
            <a:r>
              <a:rPr lang="ru-RU" dirty="0" smtClean="0"/>
              <a:t>Обоснуйте своё согласие или несогласие.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2.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Задание 3.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 большой скорости водителям рекомендуется между своей и движущейся впереди машиной оставлять большее расстояние, чем при движении с небольшой скоростью, так как быстро движущейся машине требуется больше времени, чтобы остановиться.</a:t>
            </a:r>
          </a:p>
          <a:p>
            <a:r>
              <a:rPr lang="ru-RU" dirty="0" smtClean="0"/>
              <a:t>Объясните, почему быстро движущейся машине требуется больше времени, чтобы остановиться, чем машине, которая едет медленно.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Задание 4.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Питер видит на видеоплёнке, что машину А, скорость которой 45 км/ч, обгоняет машина Б, движущаяся со скоростью 60 км/ч. Насколько быстрее едет машина Б по сравнению с машиной А?</a:t>
            </a:r>
            <a:br>
              <a:rPr lang="ru-RU" dirty="0" smtClean="0"/>
            </a:br>
            <a:r>
              <a:rPr lang="ru-RU" dirty="0" smtClean="0"/>
              <a:t>1) 0 км/ч</a:t>
            </a:r>
            <a:br>
              <a:rPr lang="ru-RU" dirty="0" smtClean="0"/>
            </a:br>
            <a:r>
              <a:rPr lang="ru-RU" dirty="0" smtClean="0"/>
              <a:t>2) 15 км/ч</a:t>
            </a:r>
            <a:br>
              <a:rPr lang="ru-RU" dirty="0" smtClean="0"/>
            </a:br>
            <a:r>
              <a:rPr lang="ru-RU" dirty="0" smtClean="0"/>
              <a:t>3) 45 км/ч</a:t>
            </a:r>
            <a:br>
              <a:rPr lang="ru-RU" dirty="0" smtClean="0"/>
            </a:br>
            <a:r>
              <a:rPr lang="ru-RU" dirty="0" smtClean="0"/>
              <a:t>4) 60 км/ч</a:t>
            </a:r>
            <a:br>
              <a:rPr lang="ru-RU" dirty="0" smtClean="0"/>
            </a:br>
            <a:r>
              <a:rPr lang="ru-RU" dirty="0" smtClean="0"/>
              <a:t>5) 105 км/ч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58175" cy="498317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ориентироваться в содержании текста и понимать его целостный смысл; </a:t>
            </a:r>
          </a:p>
          <a:p>
            <a:pPr lvl="0"/>
            <a:r>
              <a:rPr lang="ru-RU" dirty="0" smtClean="0"/>
              <a:t>находить в тексте требуемую информацию (пробегать текст глазами, определять его основные элементы, сопоставлять формы выражения информации в запросе и в самом тексте, устанавливать, являются ли они тождественными или синонимическими, находить необходимую единицу информации в тексте; </a:t>
            </a:r>
          </a:p>
          <a:p>
            <a:pPr lvl="0"/>
            <a:r>
              <a:rPr lang="ru-RU" dirty="0" smtClean="0"/>
              <a:t>решать учебно-познавательные и учебно-практические задачи, требующие полного и критического понимания текста; </a:t>
            </a:r>
          </a:p>
          <a:p>
            <a:pPr lvl="0"/>
            <a:r>
              <a:rPr lang="ru-RU" dirty="0" smtClean="0"/>
              <a:t>структурировать текст, используя нумерацию страниц, списки, ссылки, оглавления; проводить проверку правописания; использовать в тексте таблицы, изображения; </a:t>
            </a:r>
          </a:p>
          <a:p>
            <a:pPr lvl="0"/>
            <a:r>
              <a:rPr lang="ru-RU" dirty="0" smtClean="0"/>
              <a:t>преобразовывать текст, используя новые формы представления информации: формулы, графики, диаграммы, таблицы; переходить от одного представления данных к другому;</a:t>
            </a:r>
          </a:p>
          <a:p>
            <a:pPr lvl="0"/>
            <a:r>
              <a:rPr lang="ru-RU" dirty="0" smtClean="0"/>
              <a:t>интерпретировать текст;</a:t>
            </a:r>
          </a:p>
          <a:p>
            <a:pPr lvl="0"/>
            <a:r>
              <a:rPr lang="ru-RU" dirty="0" smtClean="0"/>
              <a:t>откликаться на содержание и форму текста;</a:t>
            </a:r>
          </a:p>
          <a:p>
            <a:pPr lvl="0"/>
            <a:r>
              <a:rPr lang="ru-RU" dirty="0" smtClean="0"/>
              <a:t>на основе имеющихся знаний, жизненного опыта подвергать сомнению достоверность имеющейся информации, обнаруживать недостоверность получаемой информации, пробелы в информации; находить путь восполнения этих пробелов;</a:t>
            </a:r>
          </a:p>
          <a:p>
            <a:pPr lvl="0"/>
            <a:r>
              <a:rPr lang="ru-RU" dirty="0" smtClean="0"/>
              <a:t>в процессе работы с одним или несколькими источниками выявлять содержащуюся в них противоречивую, конфликтную информацию;</a:t>
            </a:r>
          </a:p>
          <a:p>
            <a:pPr lvl="0"/>
            <a:r>
              <a:rPr lang="ru-RU" dirty="0" smtClean="0"/>
              <a:t>использовать полученный опыт восприятия информационных объектов для обогащения чувственного опыта, высказывать оценочные суждения и свою точку зрения о полученном сообщении (прочитанном тексте). 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0070C0"/>
                </a:solidFill>
              </a:rPr>
              <a:t>      Умения выпускника основной школы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15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Задания к ним могут проверять:</a:t>
            </a:r>
          </a:p>
          <a:p>
            <a:pPr>
              <a:buNone/>
            </a:pPr>
            <a:r>
              <a:rPr lang="ru-RU" dirty="0" smtClean="0"/>
              <a:t>*понимание информации, имеющейся в тексте;</a:t>
            </a:r>
          </a:p>
          <a:p>
            <a:pPr>
              <a:buNone/>
            </a:pPr>
            <a:r>
              <a:rPr lang="ru-RU" dirty="0" smtClean="0"/>
              <a:t>*понимание смысла физических терминов, использующихся в тексте;</a:t>
            </a:r>
          </a:p>
          <a:p>
            <a:pPr>
              <a:buNone/>
            </a:pPr>
            <a:r>
              <a:rPr lang="ru-RU" dirty="0" smtClean="0"/>
              <a:t>*умение выделить описанное в тексте явление или его признаки;</a:t>
            </a:r>
          </a:p>
          <a:p>
            <a:pPr>
              <a:buNone/>
            </a:pPr>
            <a:r>
              <a:rPr lang="ru-RU" dirty="0" smtClean="0"/>
              <a:t>*умение объяснить описанное явление при помощи имеющихся знаний.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   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1 </a:t>
            </a:r>
            <a:r>
              <a:rPr lang="ru-RU" sz="2400" b="1" i="1" dirty="0" smtClean="0">
                <a:solidFill>
                  <a:srgbClr val="0070C0"/>
                </a:solidFill>
              </a:rPr>
              <a:t>. Тексты с описанием различных физических явлений или процессов, наблюдаемых в природе или в повседневной жизни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             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Как зависит температура плавления льда от внешнего давления?</a:t>
            </a:r>
            <a:br>
              <a:rPr lang="ru-RU" dirty="0" smtClean="0"/>
            </a:br>
            <a:r>
              <a:rPr lang="ru-RU" dirty="0" smtClean="0"/>
              <a:t>2. Приведите два примера, которые иллюстрируют возникновение избыточного давления при замерзании воды.</a:t>
            </a:r>
            <a:br>
              <a:rPr lang="ru-RU" dirty="0" smtClean="0"/>
            </a:br>
            <a:r>
              <a:rPr lang="ru-RU" dirty="0" smtClean="0"/>
              <a:t>3. Попробуйте объяснить своими словами, что может означать термин «</a:t>
            </a:r>
            <a:r>
              <a:rPr lang="ru-RU" dirty="0" err="1" smtClean="0"/>
              <a:t>режеляция</a:t>
            </a:r>
            <a:r>
              <a:rPr lang="ru-RU" dirty="0" smtClean="0"/>
              <a:t>».</a:t>
            </a:r>
            <a:br>
              <a:rPr lang="ru-RU" dirty="0" smtClean="0"/>
            </a:br>
            <a:r>
              <a:rPr lang="ru-RU" dirty="0" smtClean="0"/>
              <a:t>4. При протекании какого процесса может выделяться теплота, которая идёт на плавление льда при катании на коньках?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Задания к тексту</a:t>
            </a:r>
            <a:r>
              <a:rPr lang="ru-RU" dirty="0" smtClean="0">
                <a:solidFill>
                  <a:srgbClr val="0070C0"/>
                </a:solidFill>
              </a:rPr>
              <a:t> «</a:t>
            </a:r>
            <a:r>
              <a:rPr lang="ru-RU" b="1" dirty="0" smtClean="0">
                <a:solidFill>
                  <a:srgbClr val="0070C0"/>
                </a:solidFill>
              </a:rPr>
              <a:t>Ледяная магия»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Задания могут проверять:</a:t>
            </a:r>
          </a:p>
          <a:p>
            <a:r>
              <a:rPr lang="ru-RU" dirty="0" smtClean="0"/>
              <a:t>понимание информации, имеющейся в тексте;</a:t>
            </a:r>
          </a:p>
          <a:p>
            <a:r>
              <a:rPr lang="ru-RU" dirty="0" smtClean="0"/>
              <a:t>*умение выделить(сформулировать)гипотезу описанного наблюдения или опыта, понимание условий проведения, назначения отдельных частей экспериментальной установки и измерительных приборов;</a:t>
            </a:r>
          </a:p>
          <a:p>
            <a:r>
              <a:rPr lang="ru-RU" dirty="0" smtClean="0"/>
              <a:t>*умение сформулировать выводы.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i="1" dirty="0" smtClean="0">
                <a:solidFill>
                  <a:srgbClr val="0070C0"/>
                </a:solidFill>
              </a:rPr>
              <a:t>2.Тексты с описанием наблюдения или опыта по одному из разделов школьного курса физики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auto"/>
            <a:r>
              <a:rPr lang="ru-RU" dirty="0" smtClean="0"/>
              <a:t>Какую гипотезу пытался проверить </a:t>
            </a:r>
            <a:r>
              <a:rPr lang="ru-RU" dirty="0" err="1" smtClean="0"/>
              <a:t>Луиджи</a:t>
            </a:r>
            <a:r>
              <a:rPr lang="ru-RU" dirty="0" smtClean="0"/>
              <a:t> </a:t>
            </a:r>
            <a:r>
              <a:rPr lang="ru-RU" dirty="0" err="1" smtClean="0"/>
              <a:t>Гальвани</a:t>
            </a:r>
            <a:r>
              <a:rPr lang="ru-RU" dirty="0" smtClean="0"/>
              <a:t>, начиная в 1786 году новую серию опытов с лапкой лягушки?</a:t>
            </a:r>
          </a:p>
          <a:p>
            <a:pPr lvl="0" fontAlgn="auto"/>
            <a:r>
              <a:rPr lang="ru-RU" dirty="0" smtClean="0"/>
              <a:t>Какой вывод сделал </a:t>
            </a:r>
            <a:r>
              <a:rPr lang="ru-RU" dirty="0" err="1" smtClean="0"/>
              <a:t>Гальвани</a:t>
            </a:r>
            <a:r>
              <a:rPr lang="ru-RU" dirty="0" smtClean="0"/>
              <a:t> на основании своих опытов? В чём состояла ошибочность его вывода?</a:t>
            </a:r>
          </a:p>
          <a:p>
            <a:pPr lvl="0" fontAlgn="auto"/>
            <a:r>
              <a:rPr lang="ru-RU" dirty="0" smtClean="0"/>
              <a:t>Из каких основных частей должен состоять гальванический элемент?</a:t>
            </a:r>
          </a:p>
          <a:p>
            <a:pPr lvl="0" fontAlgn="auto"/>
            <a:r>
              <a:rPr lang="ru-RU" dirty="0" smtClean="0"/>
              <a:t>Если бы вы проводили опыты, аналогичные опытам </a:t>
            </a:r>
            <a:r>
              <a:rPr lang="ru-RU" dirty="0" err="1" smtClean="0"/>
              <a:t>Гальвани</a:t>
            </a:r>
            <a:r>
              <a:rPr lang="ru-RU" dirty="0" smtClean="0"/>
              <a:t>, то какие бы дополнительные исследования (кроме проверки разных пар металлов) осуществили?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solidFill>
                  <a:srgbClr val="0070C0"/>
                </a:solidFill>
              </a:rPr>
              <a:t>Задания к тексту </a:t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«Открытие животного электричества»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Задания могут проверять:</a:t>
            </a:r>
          </a:p>
          <a:p>
            <a:pPr>
              <a:buNone/>
            </a:pPr>
            <a:r>
              <a:rPr lang="ru-RU" dirty="0" smtClean="0"/>
              <a:t>*понимание информации, имеющейся в тексте;</a:t>
            </a:r>
          </a:p>
          <a:p>
            <a:pPr>
              <a:buNone/>
            </a:pPr>
            <a:r>
              <a:rPr lang="ru-RU" dirty="0" smtClean="0"/>
              <a:t>*понимание смысла физических терминов, использующихся в тексте;</a:t>
            </a:r>
          </a:p>
          <a:p>
            <a:pPr>
              <a:buNone/>
            </a:pPr>
            <a:r>
              <a:rPr lang="ru-RU" dirty="0" smtClean="0"/>
              <a:t>*умение определять основные физические законы (явления, принципы), лежащие в основе работы описанного устройства,</a:t>
            </a:r>
          </a:p>
          <a:p>
            <a:pPr>
              <a:buNone/>
            </a:pPr>
            <a:r>
              <a:rPr lang="ru-RU" dirty="0" smtClean="0"/>
              <a:t>*умение оценивать возможности безопасного использования описанных технических устройств.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i="1" dirty="0" smtClean="0">
                <a:solidFill>
                  <a:srgbClr val="0070C0"/>
                </a:solidFill>
              </a:rPr>
              <a:t>3. Тексты с описанием технических устройств, принцип работы которых основан на использовании каких-либо законов физики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auto"/>
            <a:r>
              <a:rPr lang="ru-RU" dirty="0" smtClean="0"/>
              <a:t>Каким образом возникает разность потенциалов на двух сторонах </a:t>
            </a:r>
            <a:r>
              <a:rPr lang="ru-RU" dirty="0" err="1" smtClean="0"/>
              <a:t>пьезоэлемента</a:t>
            </a:r>
            <a:r>
              <a:rPr lang="ru-RU" dirty="0" smtClean="0"/>
              <a:t>?</a:t>
            </a:r>
          </a:p>
          <a:p>
            <a:pPr lvl="0" fontAlgn="auto"/>
            <a:r>
              <a:rPr lang="ru-RU" dirty="0" smtClean="0"/>
              <a:t>Можно ли измерить обычным вольтметром напряжение, генерируемое </a:t>
            </a:r>
            <a:r>
              <a:rPr lang="ru-RU" dirty="0" err="1" smtClean="0"/>
              <a:t>пьезоэлементом</a:t>
            </a:r>
            <a:r>
              <a:rPr lang="ru-RU" dirty="0" smtClean="0"/>
              <a:t>?</a:t>
            </a:r>
          </a:p>
          <a:p>
            <a:pPr lvl="0" fontAlgn="auto"/>
            <a:r>
              <a:rPr lang="ru-RU" dirty="0" smtClean="0"/>
              <a:t>Почему напряжение в десятки киловольт от </a:t>
            </a:r>
            <a:r>
              <a:rPr lang="ru-RU" dirty="0" err="1" smtClean="0"/>
              <a:t>пьезозажигалки</a:t>
            </a:r>
            <a:r>
              <a:rPr lang="ru-RU" dirty="0" smtClean="0"/>
              <a:t> не опасно, а напряжение 220 вольт в электрической розетке смертельно опасно?</a:t>
            </a:r>
          </a:p>
          <a:p>
            <a:pPr lvl="0" fontAlgn="auto"/>
            <a:r>
              <a:rPr lang="ru-RU" dirty="0" smtClean="0"/>
              <a:t>Какие другие применения </a:t>
            </a:r>
            <a:r>
              <a:rPr lang="ru-RU" dirty="0" err="1" smtClean="0"/>
              <a:t>пьезоэффекта</a:t>
            </a:r>
            <a:r>
              <a:rPr lang="ru-RU" dirty="0" smtClean="0"/>
              <a:t> вам известны?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Задания к тексту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dirty="0" smtClean="0"/>
              <a:t>Как работает пьезоэлектрическая зажигалка?»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Задания могут проверять:</a:t>
            </a:r>
          </a:p>
          <a:p>
            <a:r>
              <a:rPr lang="ru-RU" dirty="0" smtClean="0"/>
              <a:t>*понимание информации, имеющейся в тексте;</a:t>
            </a:r>
          </a:p>
          <a:p>
            <a:r>
              <a:rPr lang="ru-RU" dirty="0" smtClean="0"/>
              <a:t>*понимание смысла физических терминов, использующихся в тексте,</a:t>
            </a:r>
          </a:p>
          <a:p>
            <a:r>
              <a:rPr lang="ru-RU" dirty="0" smtClean="0"/>
              <a:t>*умение оценивать степень влияния описанных в тексте физических факторов на загрязнение окружающей среды,</a:t>
            </a:r>
          </a:p>
          <a:p>
            <a:r>
              <a:rPr lang="ru-RU" dirty="0" smtClean="0"/>
              <a:t>*умение выделять возможности обеспечения безопасности жизнедеятельности в условиях воздействия на человека неблагоприятных факторов.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ru-RU" sz="2400" b="1" i="1" dirty="0" smtClean="0"/>
              <a:t>4. Тексты, содержащие информацию о физических факторах загрязнения окружающей среды или их воздействии на живые организмы и человека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            </a:t>
            </a:r>
            <a:endParaRPr lang="ru-RU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</TotalTime>
  <Words>1018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Подходы к разработке инструментария для диагностики сформированности  читательских умений на уроках физики </vt:lpstr>
      <vt:lpstr>      Умения выпускника основной школы</vt:lpstr>
      <vt:lpstr>      1 . Тексты с описанием различных физических явлений или процессов, наблюдаемых в природе или в повседневной жизни               </vt:lpstr>
      <vt:lpstr>Задания к тексту «Ледяная магия» </vt:lpstr>
      <vt:lpstr>2.Тексты с описанием наблюдения или опыта по одному из разделов школьного курса физики</vt:lpstr>
      <vt:lpstr> Задания к тексту  «Открытие животного электричества» </vt:lpstr>
      <vt:lpstr>3. Тексты с описанием технических устройств, принцип работы которых основан на использовании каких-либо законов физики</vt:lpstr>
      <vt:lpstr>Задания к тексту «Как работает пьезоэлектрическая зажигалка?»</vt:lpstr>
      <vt:lpstr>    4. Тексты, содержащие информацию о физических факторах загрязнения окружающей среды или их воздействии на живые организмы и человека               </vt:lpstr>
      <vt:lpstr>Задания к тексту  «Шум и здоровье человека» </vt:lpstr>
      <vt:lpstr>5.Тексты общекультурного содержания </vt:lpstr>
      <vt:lpstr>    </vt:lpstr>
      <vt:lpstr>6. Сюжетная (текстовая) задача</vt:lpstr>
      <vt:lpstr>   Задание 1.   </vt:lpstr>
      <vt:lpstr>Задание 2.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Смысловое чтение и работа с текстом на уроках физики       при подготовке к ОГЭ            </dc:title>
  <dc:creator>Гимназия 12</dc:creator>
  <cp:lastModifiedBy>Пользователь</cp:lastModifiedBy>
  <cp:revision>9</cp:revision>
  <dcterms:created xsi:type="dcterms:W3CDTF">2016-01-12T17:35:31Z</dcterms:created>
  <dcterms:modified xsi:type="dcterms:W3CDTF">2016-03-29T05:19:27Z</dcterms:modified>
</cp:coreProperties>
</file>